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j53qMJqoL88+8U6R8Pedcnlfid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FF83A93-2694-4AC1-A2E7-2F34747D71BB}">
  <a:tblStyle styleId="{BFF83A93-2694-4AC1-A2E7-2F34747D71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D1585C8-E6C8-405A-B2EC-AEEBE6D21106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1567543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20"/>
          <p:cNvPicPr preferRelativeResize="0"/>
          <p:nvPr/>
        </p:nvPicPr>
        <p:blipFill rotWithShape="1">
          <a:blip r:embed="rId13">
            <a:alphaModFix/>
          </a:blip>
          <a:srcRect r="7257" b="39066"/>
          <a:stretch/>
        </p:blipFill>
        <p:spPr>
          <a:xfrm>
            <a:off x="3929" y="6023728"/>
            <a:ext cx="976534" cy="83427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gle/jwffoqjdBGm9UjTo7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yOccEk7YXKg" TargetMode="External"/><Relationship Id="rId13" Type="http://schemas.openxmlformats.org/officeDocument/2006/relationships/hyperlink" Target="https://www.geogebra.org/m/hWbTYfGR" TargetMode="External"/><Relationship Id="rId3" Type="http://schemas.openxmlformats.org/officeDocument/2006/relationships/hyperlink" Target="https://digital.educred.ro/red-din-cred/red-gimnaziu" TargetMode="External"/><Relationship Id="rId7" Type="http://schemas.openxmlformats.org/officeDocument/2006/relationships/hyperlink" Target="https://www.youtube.com/watch?v=6OtHbMxp-OQ" TargetMode="External"/><Relationship Id="rId12" Type="http://schemas.openxmlformats.org/officeDocument/2006/relationships/hyperlink" Target="https://quizizz.com/admin/quiz/5f1e973e49e7e0001bcc995b/test-initial-pentru-clasa-a-xii-a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lideshare.net/olesvol/elemente-de-statistica-matematica-i-probabilitatea" TargetMode="External"/><Relationship Id="rId11" Type="http://schemas.openxmlformats.org/officeDocument/2006/relationships/hyperlink" Target="https://www.geogebra.org/m/BXBRxTQq" TargetMode="External"/><Relationship Id="rId5" Type="http://schemas.openxmlformats.org/officeDocument/2006/relationships/hyperlink" Target="https://www.geogebra.org/m/dfnwaujt" TargetMode="External"/><Relationship Id="rId10" Type="http://schemas.openxmlformats.org/officeDocument/2006/relationships/hyperlink" Target="https://www.khanacademy.org/math/ap-calculus-ab/ab-differentiation-1-new/ab-2-4/e/differentiability-at-apoint-algebraic" TargetMode="External"/><Relationship Id="rId4" Type="http://schemas.openxmlformats.org/officeDocument/2006/relationships/hyperlink" Target="https://teacher.desmos.com/collection/5f05de47be286245c2bb18a6" TargetMode="External"/><Relationship Id="rId9" Type="http://schemas.openxmlformats.org/officeDocument/2006/relationships/hyperlink" Target="https://www.geogebra.org/m/cmdjgBc5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gislatie.just.ro/Public/DetaliiDocument/25748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gle/ehRgqJoxudtdR4yS6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395663"/>
            <a:ext cx="91440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4000"/>
              <a:buFont typeface="Times New Roman"/>
              <a:buNone/>
            </a:pPr>
            <a: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Repere metodologice </a:t>
            </a:r>
            <a:b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pentru aplicarea curriculumului </a:t>
            </a:r>
            <a:b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 clasa a X-a </a:t>
            </a:r>
            <a:b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în anul școlar 2022-2023</a:t>
            </a:r>
            <a:endParaRPr sz="4000" b="1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4737003"/>
            <a:ext cx="9144000" cy="507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400"/>
              <a:buNone/>
            </a:pPr>
            <a:r>
              <a:rPr lang="en-US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Septembrie 2022</a:t>
            </a:r>
            <a:endParaRPr b="1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0"/>
          <p:cNvPicPr preferRelativeResize="0"/>
          <p:nvPr/>
        </p:nvPicPr>
        <p:blipFill rotWithShape="1">
          <a:blip r:embed="rId3">
            <a:alphaModFix amt="71000"/>
          </a:blip>
          <a:srcRect/>
          <a:stretch/>
        </p:blipFill>
        <p:spPr>
          <a:xfrm>
            <a:off x="299812" y="1112379"/>
            <a:ext cx="5796187" cy="3854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1177" y="2254803"/>
            <a:ext cx="5305036" cy="373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26162" y="3327793"/>
            <a:ext cx="5470264" cy="353020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0"/>
          <p:cNvSpPr txBox="1">
            <a:spLocks noGrp="1"/>
          </p:cNvSpPr>
          <p:nvPr>
            <p:ph type="title"/>
          </p:nvPr>
        </p:nvSpPr>
        <p:spPr>
          <a:xfrm>
            <a:off x="2589366" y="380339"/>
            <a:ext cx="7013265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Planificare calendaristică</a:t>
            </a:r>
            <a:endParaRPr sz="3600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"/>
          <p:cNvSpPr txBox="1">
            <a:spLocks noGrp="1"/>
          </p:cNvSpPr>
          <p:nvPr>
            <p:ph type="title"/>
          </p:nvPr>
        </p:nvSpPr>
        <p:spPr>
          <a:xfrm>
            <a:off x="838200" y="172621"/>
            <a:ext cx="10515600" cy="714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</a:t>
            </a:r>
            <a:endParaRPr sz="3600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79" name="Google Shape;179;p11"/>
          <p:cNvGraphicFramePr/>
          <p:nvPr/>
        </p:nvGraphicFramePr>
        <p:xfrm>
          <a:off x="838200" y="863534"/>
          <a:ext cx="10515600" cy="2313115"/>
        </p:xfrm>
        <a:graphic>
          <a:graphicData uri="http://schemas.openxmlformats.org/drawingml/2006/table">
            <a:tbl>
              <a:tblPr firstRow="1" firstCol="1" bandRow="1">
                <a:noFill/>
                <a:tableStyleId>{AD1585C8-E6C8-405A-B2EC-AEEBE6D21106}</a:tableStyleId>
              </a:tblPr>
              <a:tblGrid>
                <a:gridCol w="216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7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6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8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9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Conținuturi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(detalieri)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Competențe specifice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Activități de învățare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(eventual forme de organizare a clasei)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Resurse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(eventual forme de organizare a clasei)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Evaluare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menționează detalieri de conținut care explicitează anumite parcursuri]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precizează numărul criterial al competențelor specifice din programa școlară]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[vizate/recomandate de programa școlară sau altele adecvate pentru realizarea competențelor specifice]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precizează resurse de timp, de loc, material didactic, forme de organizare a clasei]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menționează metodele, instrumentele sau modalitățile de evaluare utilizate]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0" name="Google Shape;180;p11"/>
          <p:cNvSpPr txBox="1"/>
          <p:nvPr/>
        </p:nvSpPr>
        <p:spPr>
          <a:xfrm>
            <a:off x="838200" y="3225865"/>
            <a:ext cx="10515600" cy="3430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Aspecte de avut în vedere: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realizat: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prin raportare la planificarea calendaristică și în concordanță cu aceasta (în ceea ce privește alocarea orară pe unitate de învățare, competențele specifice vizate, conținuturile)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corelat: 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fiecare competență specifică cu (cel puțin) o activitate de învățare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asigurat</a:t>
            </a:r>
            <a:r>
              <a:rPr lang="en-US" sz="16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 corelație reală între fiecare competență specifică – activitatea de învățare – resursa/resursele alocate fiecărei activități – după caz, metode/instrumente de evaluare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propus</a:t>
            </a:r>
            <a:r>
              <a:rPr lang="en-US" sz="16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activități de învățare relevante pentru elevi, care reflectă interese ale elevilor, nevoile lor de învățare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se finalizează prin evaluare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"/>
          <p:cNvSpPr txBox="1">
            <a:spLocks noGrp="1"/>
          </p:cNvSpPr>
          <p:nvPr>
            <p:ph type="title"/>
          </p:nvPr>
        </p:nvSpPr>
        <p:spPr>
          <a:xfrm>
            <a:off x="2569028" y="812014"/>
            <a:ext cx="7053944" cy="645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</a:t>
            </a:r>
            <a:endParaRPr sz="3600"/>
          </a:p>
        </p:txBody>
      </p:sp>
      <p:sp>
        <p:nvSpPr>
          <p:cNvPr id="186" name="Google Shape;18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3612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200"/>
              <a:buChar char="•"/>
            </a:pPr>
            <a:r>
              <a:rPr lang="en-US" sz="22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Logaritmi – programa 4 ore (pag 100)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200"/>
              <a:buChar char="•"/>
            </a:pPr>
            <a:r>
              <a:rPr lang="en-US" sz="220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Determinarea ecuației dreptei în condiții date. Calcul de distanțe și arii </a:t>
            </a:r>
            <a:r>
              <a:rPr lang="en-US" sz="22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programa 3 ore (pag 119)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200"/>
              <a:buChar char="•"/>
            </a:pPr>
            <a:r>
              <a:rPr lang="en-US" sz="220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Probleme de numărare: permutări, aranjamente, combinări</a:t>
            </a:r>
            <a:r>
              <a:rPr lang="en-US" sz="22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programa 2 ore (pag 151)</a:t>
            </a:r>
            <a:endParaRPr sz="22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"/>
          <p:cNvSpPr txBox="1">
            <a:spLocks noGrp="1"/>
          </p:cNvSpPr>
          <p:nvPr>
            <p:ph type="title"/>
          </p:nvPr>
        </p:nvSpPr>
        <p:spPr>
          <a:xfrm>
            <a:off x="2459025" y="337626"/>
            <a:ext cx="7053944" cy="645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Logaritmi</a:t>
            </a:r>
            <a:endParaRPr sz="3600"/>
          </a:p>
        </p:txBody>
      </p:sp>
      <p:pic>
        <p:nvPicPr>
          <p:cNvPr id="192" name="Google Shape;19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4419" y="1169257"/>
            <a:ext cx="8860866" cy="5563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0535" y="1368162"/>
            <a:ext cx="4927052" cy="537295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4"/>
          <p:cNvSpPr txBox="1">
            <a:spLocks noGrp="1"/>
          </p:cNvSpPr>
          <p:nvPr>
            <p:ph type="title"/>
          </p:nvPr>
        </p:nvSpPr>
        <p:spPr>
          <a:xfrm>
            <a:off x="838200" y="37159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Logaritmi</a:t>
            </a:r>
            <a:b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evaluare inițială - </a:t>
            </a:r>
            <a:endParaRPr sz="2200"/>
          </a:p>
        </p:txBody>
      </p:sp>
      <p:pic>
        <p:nvPicPr>
          <p:cNvPr id="199" name="Google Shape;199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3278" y="1697162"/>
            <a:ext cx="3850760" cy="456957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4"/>
          <p:cNvSpPr txBox="1"/>
          <p:nvPr/>
        </p:nvSpPr>
        <p:spPr>
          <a:xfrm>
            <a:off x="6840158" y="6359549"/>
            <a:ext cx="3850759" cy="38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sng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https://forms.gle/jwffoqjdBGm9UjTo7</a:t>
            </a: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7615" y="839963"/>
            <a:ext cx="5323542" cy="5372959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pic>
      <p:sp>
        <p:nvSpPr>
          <p:cNvPr id="206" name="Google Shape;206;p15"/>
          <p:cNvSpPr txBox="1">
            <a:spLocks noGrp="1"/>
          </p:cNvSpPr>
          <p:nvPr>
            <p:ph type="title"/>
          </p:nvPr>
        </p:nvSpPr>
        <p:spPr>
          <a:xfrm>
            <a:off x="838200" y="19678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Logaritmi</a:t>
            </a:r>
            <a:b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fișe de lucru - </a:t>
            </a:r>
            <a:endParaRPr sz="2200"/>
          </a:p>
        </p:txBody>
      </p:sp>
      <p:pic>
        <p:nvPicPr>
          <p:cNvPr id="207" name="Google Shape;20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01119" y="1535693"/>
            <a:ext cx="5323542" cy="4745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5"/>
          <p:cNvPicPr preferRelativeResize="0"/>
          <p:nvPr/>
        </p:nvPicPr>
        <p:blipFill rotWithShape="1">
          <a:blip r:embed="rId5">
            <a:alphaModFix/>
          </a:blip>
          <a:srcRect r="19242"/>
          <a:stretch/>
        </p:blipFill>
        <p:spPr>
          <a:xfrm>
            <a:off x="6957496" y="2300075"/>
            <a:ext cx="5160824" cy="4326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"/>
          <p:cNvSpPr txBox="1">
            <a:spLocks noGrp="1"/>
          </p:cNvSpPr>
          <p:nvPr>
            <p:ph type="title"/>
          </p:nvPr>
        </p:nvSpPr>
        <p:spPr>
          <a:xfrm>
            <a:off x="838200" y="27878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Proiectul unității de învățare Logaritmi</a:t>
            </a:r>
            <a:b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evaluare sumativă - </a:t>
            </a:r>
            <a:endParaRPr sz="2200"/>
          </a:p>
        </p:txBody>
      </p:sp>
      <p:pic>
        <p:nvPicPr>
          <p:cNvPr id="214" name="Google Shape;21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35568" y="1533165"/>
            <a:ext cx="6212877" cy="498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"/>
          <p:cNvSpPr txBox="1">
            <a:spLocks noGrp="1"/>
          </p:cNvSpPr>
          <p:nvPr>
            <p:ph type="title"/>
          </p:nvPr>
        </p:nvSpPr>
        <p:spPr>
          <a:xfrm>
            <a:off x="104273" y="258156"/>
            <a:ext cx="11983453" cy="74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Recomandări privind resursele educaționale deschise (RED)</a:t>
            </a:r>
            <a:endParaRPr sz="2200"/>
          </a:p>
        </p:txBody>
      </p:sp>
      <p:sp>
        <p:nvSpPr>
          <p:cNvPr id="220" name="Google Shape;220;p17"/>
          <p:cNvSpPr txBox="1"/>
          <p:nvPr/>
        </p:nvSpPr>
        <p:spPr>
          <a:xfrm>
            <a:off x="599287" y="1103927"/>
            <a:ext cx="11488439" cy="535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Aplicații gratuite pentru realizarea de lecții, grafice, calcule etc.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https://www.geogebra.org/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https://www.desmos.com/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http://www.dudamath.com/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https://cabri.com/en/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Editor video online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https://www.adobe.com/express/create/video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Pagini web cu acces gratuit; colecții de cursuri, prelegeri, videoclipuri, aplicații</a:t>
            </a:r>
            <a:endParaRPr sz="1800" b="1" i="0" u="none" strike="noStrike">
              <a:solidFill>
                <a:srgbClr val="002060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https://www.khanacademy.org/math/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https://www.mathwarehouse.com/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https://mathigon.org/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https://www.mathsisfun.com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https://lib.lavc.edu/c.php?g=571229&amp;p=5570912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https://seeing-theory.brown.edu/index.html#firstPage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Platforme gratuite concepute pentru a sprijini procesul de instruire prin metode interactive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(profesorul are acces după crearea unui cont; modulele/exercițiile existente pot fi integrate direct în conținuturile de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învățare corespunzătoare, dar pot fi și elaborate online teste ce dau feedback imediat elevilor)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https://wordwall.net/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https://learningapps.org/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131774" y="247510"/>
            <a:ext cx="11928451" cy="1079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Recomandări privind resursele educaționale deschise (RED)  </a:t>
            </a:r>
            <a:b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2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activități remediale și de progres - </a:t>
            </a:r>
            <a:endParaRPr sz="2200"/>
          </a:p>
        </p:txBody>
      </p:sp>
      <p:sp>
        <p:nvSpPr>
          <p:cNvPr id="226" name="Google Shape;226;p18"/>
          <p:cNvSpPr txBox="1"/>
          <p:nvPr/>
        </p:nvSpPr>
        <p:spPr>
          <a:xfrm>
            <a:off x="405635" y="1860197"/>
            <a:ext cx="11488439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Exemple de RED-uri pentru gimnaziu (CRED ) </a:t>
            </a:r>
            <a:r>
              <a:rPr lang="en-US" sz="1800" u="sng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https://digital.educred.ro/red-din-cred/red-gimnaziu</a:t>
            </a:r>
            <a:r>
              <a:rPr lang="en-US" sz="1800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1" i="0" u="none" strike="noStrike">
              <a:solidFill>
                <a:srgbClr val="002060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Exemple de activități remediale și </a:t>
            </a: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progres pentru clasa a IX-a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materiale utile pentru activități remediale pentru liceu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https://digital.educred.ro/red-din-cred/red-gimnaziu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colecția de activități Funcția de gradul al II-lea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https://teacher.desmos.com/collection/5f05de47be286245c2bb18a6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Exemp</a:t>
            </a: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le de activități remediale ș</a:t>
            </a: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de progres pentru clasa a X-a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colecția de activități Geometrie analitică - clasa a X-a (2020-2021)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https://www.geogebra.org/m/dfnwaujt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elemente de statistică matematică și probabilități </a:t>
            </a:r>
            <a:r>
              <a:rPr lang="en-US" sz="1800" b="0" i="0" u="sng" strike="noStrik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https://www.slideshare.net/olesvol/elemente-de-statistica-matematica-i-probabilitatea</a:t>
            </a:r>
            <a:r>
              <a:rPr lang="en-US" sz="1800" b="0" i="0" u="none" strike="noStrik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800" b="0" i="0" u="sng" strike="noStrik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https://www.youtube.com/watch?v=6OtHbMxp-OQ</a:t>
            </a:r>
            <a:r>
              <a:rPr lang="en-US" sz="1800" b="0" i="0" u="none" strike="noStrike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https://www.youtube.com/watch?v=yOccEk7YXKg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Exemple de activități remediale și de progres </a:t>
            </a: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pentru clasa a XI-a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tangenta la o curbă, derivata unei funcţii într-un punct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https://www.geogebra.org/m/cmdjgBc5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funcții derivabile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https://www.khanacademy.org/math/ap-calculus-ab/ab-differentiation-1-new/ab-2-4/e/differentiability-at-apoint-algebraic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operații cu funcții derivabile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https://www.geogebra.org/m/BXBRxTQq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>
                <a:solidFill>
                  <a:srgbClr val="002060"/>
                </a:solidFill>
                <a:latin typeface="Times"/>
                <a:ea typeface="Times"/>
                <a:cs typeface="Times"/>
                <a:sym typeface="Times"/>
              </a:rPr>
              <a:t>Exemple de activități remediale și de progres pentru clasa a XII</a:t>
            </a:r>
            <a:r>
              <a:rPr lang="en-US" sz="1800" b="1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test inițial clasa a XII-a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https://quizizz.com/admin/quiz/5f1e973e49e7e0001bcc995b/test-initial-pentru-clasa-a-xii-a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metode de calcul al integralelor definite: integrarea prin părți </a:t>
            </a:r>
            <a:r>
              <a:rPr lang="en-US" sz="1800" b="0" i="0" u="sng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https://www.geogebra.org/m/hWbTYfGR</a:t>
            </a:r>
            <a:r>
              <a:rPr lang="en-US" sz="1800" b="0" i="0" u="none" strike="noStrike">
                <a:solidFill>
                  <a:srgbClr val="00B1F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 b="0" i="0" u="none" strike="noStrike">
              <a:solidFill>
                <a:srgbClr val="00B1F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9"/>
          <p:cNvSpPr txBox="1">
            <a:spLocks noGrp="1"/>
          </p:cNvSpPr>
          <p:nvPr>
            <p:ph type="body" idx="1"/>
          </p:nvPr>
        </p:nvSpPr>
        <p:spPr>
          <a:xfrm>
            <a:off x="2808401" y="2476892"/>
            <a:ext cx="6222477" cy="841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None/>
            </a:pPr>
            <a:r>
              <a:rPr lang="en-US" sz="36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Vă mulțumim!</a:t>
            </a:r>
            <a:endParaRPr sz="3600" b="1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0" y="0"/>
            <a:ext cx="12192000" cy="6219825"/>
          </a:xfrm>
          <a:custGeom>
            <a:avLst/>
            <a:gdLst/>
            <a:ahLst/>
            <a:cxnLst/>
            <a:rect l="l" t="t" r="r" b="b"/>
            <a:pathLst>
              <a:path w="12192000" h="6219825" extrusionOk="0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675" y="228600"/>
            <a:ext cx="3778250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 txBox="1"/>
          <p:nvPr/>
        </p:nvSpPr>
        <p:spPr>
          <a:xfrm>
            <a:off x="447675" y="4914900"/>
            <a:ext cx="3778250" cy="990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Remediere și consolidare</a:t>
            </a:r>
            <a:endParaRPr sz="20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8" name="Google Shape;9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2125" y="228600"/>
            <a:ext cx="3487738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>
            <a:off x="4302125" y="4914900"/>
            <a:ext cx="3487738" cy="990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Compatibilizare și integrare</a:t>
            </a:r>
            <a:endParaRPr sz="20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0" name="Google Shape;10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66063" y="228600"/>
            <a:ext cx="3802063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"/>
          <p:cNvSpPr txBox="1"/>
          <p:nvPr/>
        </p:nvSpPr>
        <p:spPr>
          <a:xfrm>
            <a:off x="7866063" y="4914900"/>
            <a:ext cx="3802063" cy="9906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Reevaluare și structurare</a:t>
            </a:r>
            <a:endParaRPr sz="20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074" y="173363"/>
            <a:ext cx="2217138" cy="2872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3"/>
          <p:cNvPicPr preferRelativeResize="0"/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6448" t="4950" r="5106" b="10695"/>
          <a:stretch/>
        </p:blipFill>
        <p:spPr>
          <a:xfrm>
            <a:off x="2646494" y="173363"/>
            <a:ext cx="9085258" cy="6549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 txBox="1">
            <a:spLocks noGrp="1"/>
          </p:cNvSpPr>
          <p:nvPr>
            <p:ph type="title"/>
          </p:nvPr>
        </p:nvSpPr>
        <p:spPr>
          <a:xfrm>
            <a:off x="476029" y="405419"/>
            <a:ext cx="11019934" cy="73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000"/>
              <a:buFont typeface="Times New Roman"/>
              <a:buNone/>
            </a:pPr>
            <a:r>
              <a:rPr lang="en-US" sz="3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Utilizarea tehnologiilor și a resurselor digitale</a:t>
            </a:r>
            <a:endParaRPr sz="3000" b="1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3" name="Google Shape;113;p4"/>
          <p:cNvSpPr txBox="1">
            <a:spLocks noGrp="1"/>
          </p:cNvSpPr>
          <p:nvPr>
            <p:ph type="body" idx="1"/>
          </p:nvPr>
        </p:nvSpPr>
        <p:spPr>
          <a:xfrm>
            <a:off x="403983" y="1938803"/>
            <a:ext cx="11164027" cy="3966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eficientizarea utilizării noilor tehnologii și a resurselor educaționale deschise în procesul didactic - cadrul de competențe digitale ale profesionistului în educație (OME nr. 4159/2022) </a:t>
            </a:r>
            <a:r>
              <a:rPr lang="en-US" sz="2000" u="sng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https://legislatie.just.ro/Public/DetaliiDocument/257484</a:t>
            </a:r>
            <a:r>
              <a:rPr lang="en-US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 de competențe digitale organizate în următoarele 6 domenii:</a:t>
            </a:r>
            <a:endParaRPr/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utilizarea tehnologiilor digitale în comunicarea și interacțiunile profesionale ale cadrelor didactice cu colegi, elevi, alți actori educaționali</a:t>
            </a:r>
            <a:endParaRPr sz="2000" b="0" i="0" u="none" strike="noStrik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utilizarea, crearea și partajarea responsabilă a resurselor digitale</a:t>
            </a:r>
            <a:endParaRPr sz="2000" b="0" i="0" u="none" strike="noStrik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utilizarea eficientă a tehnologiilor digitale în diferitele etape ale procesului de predare-învățare</a:t>
            </a:r>
            <a:endParaRPr sz="2000" b="0" i="0" u="none" strike="noStrik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utilizarea strategiilor digitale pentru îmbunătățirea strategiilor de evaluare</a:t>
            </a:r>
            <a:endParaRPr sz="2000" b="0" i="0" u="none" strike="noStrik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valorificarea tehnologiilor digitale pentru implicarea activă a elevilor în învățare</a:t>
            </a:r>
            <a:endParaRPr sz="2000" b="0" i="0" u="none" strike="noStrik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858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</a:t>
            </a:r>
            <a:r>
              <a:rPr lang="en-US" sz="20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acilitarea dobândirii competențelor digitale de către elevi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Google Shape;118;p5"/>
          <p:cNvGraphicFramePr/>
          <p:nvPr/>
        </p:nvGraphicFramePr>
        <p:xfrm>
          <a:off x="1323473" y="1558783"/>
          <a:ext cx="9545075" cy="5093315"/>
        </p:xfrm>
        <a:graphic>
          <a:graphicData uri="http://schemas.openxmlformats.org/drawingml/2006/table">
            <a:tbl>
              <a:tblPr>
                <a:noFill/>
                <a:tableStyleId>{BFF83A93-2694-4AC1-A2E7-2F34747D71BB}</a:tableStyleId>
              </a:tblPr>
              <a:tblGrid>
                <a:gridCol w="2312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4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1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u="none" strike="noStrike" cap="none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Nr. ore/săptămână </a:t>
                      </a:r>
                      <a:endParaRPr sz="1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Filiera</a:t>
                      </a:r>
                      <a:endParaRPr sz="1800" i="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Profilul</a:t>
                      </a:r>
                      <a:endParaRPr sz="1800" i="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u="none" strike="noStrike" cap="none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Specializarea</a:t>
                      </a:r>
                      <a:endParaRPr sz="1800" i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075">
                <a:tc rowSpan="7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ore/săptămână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(2 ore TC)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teoretică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umanist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597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filologie</a:t>
                      </a:r>
                      <a:endParaRPr sz="1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științe sociale</a:t>
                      </a:r>
                      <a:endParaRPr sz="1800" i="1" u="none" strike="noStrike" cap="none">
                        <a:solidFill>
                          <a:srgbClr val="2F5496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vocațională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artistic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specializările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teologic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specializările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pedagogic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specializările 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sportiv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specializările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ordine şi securitate publică (MAI)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științe sociale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0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ore/săptămână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(2 ore TC + 1 oră CD)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tehnologică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profilurile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toate specializările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0425"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ore/săptămână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(2 ore TC + 2 ore CD)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teoretică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real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matematică-informatică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științe ale naturii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0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vocațională 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militar (MApN)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>
                          <a:solidFill>
                            <a:srgbClr val="2F5496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matematică-informatică</a:t>
                      </a:r>
                      <a:endParaRPr sz="1800" u="none" strike="noStrike" cap="none">
                        <a:solidFill>
                          <a:srgbClr val="2F549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675" marR="62675" marT="0" marB="0" anchor="ctr">
                    <a:lnL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EAAD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19" name="Google Shape;119;p5"/>
          <p:cNvSpPr txBox="1"/>
          <p:nvPr/>
        </p:nvSpPr>
        <p:spPr>
          <a:xfrm>
            <a:off x="1077112" y="205853"/>
            <a:ext cx="958401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 cap="none">
                <a:solidFill>
                  <a:srgbClr val="2F5496"/>
                </a:solidFill>
                <a:latin typeface="Times"/>
                <a:ea typeface="Times"/>
                <a:cs typeface="Times"/>
                <a:sym typeface="Times"/>
              </a:rPr>
              <a:t>Disciplina matematică </a:t>
            </a:r>
            <a:endParaRPr sz="3000" b="1" i="0" u="none" strike="noStrike" cap="none">
              <a:solidFill>
                <a:srgbClr val="2F5496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 cap="none">
                <a:solidFill>
                  <a:srgbClr val="2F5496"/>
                </a:solidFill>
                <a:latin typeface="Times"/>
                <a:ea typeface="Times"/>
                <a:cs typeface="Times"/>
                <a:sym typeface="Times"/>
              </a:rPr>
              <a:t>în ansamblul curriculumului național</a:t>
            </a:r>
            <a:endParaRPr sz="3000" b="0" i="0" u="none" strike="noStrike" cap="none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6"/>
          <p:cNvPicPr preferRelativeResize="0"/>
          <p:nvPr/>
        </p:nvPicPr>
        <p:blipFill rotWithShape="1">
          <a:blip r:embed="rId3">
            <a:alphaModFix/>
          </a:blip>
          <a:srcRect l="1408"/>
          <a:stretch/>
        </p:blipFill>
        <p:spPr>
          <a:xfrm>
            <a:off x="203964" y="4304505"/>
            <a:ext cx="5260156" cy="8579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Google Shape;125;p6"/>
          <p:cNvGrpSpPr/>
          <p:nvPr/>
        </p:nvGrpSpPr>
        <p:grpSpPr>
          <a:xfrm>
            <a:off x="3234943" y="1704969"/>
            <a:ext cx="7318391" cy="3358193"/>
            <a:chOff x="839632" y="-1"/>
            <a:chExt cx="7318391" cy="3358193"/>
          </a:xfrm>
        </p:grpSpPr>
        <p:sp>
          <p:nvSpPr>
            <p:cNvPr id="126" name="Google Shape;126;p6"/>
            <p:cNvSpPr/>
            <p:nvPr/>
          </p:nvSpPr>
          <p:spPr>
            <a:xfrm>
              <a:off x="1093326" y="0"/>
              <a:ext cx="960344" cy="960344"/>
            </a:xfrm>
            <a:prstGeom prst="ellipse">
              <a:avLst/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6"/>
            <p:cNvSpPr/>
            <p:nvPr/>
          </p:nvSpPr>
          <p:spPr>
            <a:xfrm>
              <a:off x="1113773" y="-1"/>
              <a:ext cx="923407" cy="923407"/>
            </a:xfrm>
            <a:prstGeom prst="chord">
              <a:avLst>
                <a:gd name="adj1" fmla="val 1800000"/>
                <a:gd name="adj2" fmla="val 900000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6"/>
            <p:cNvSpPr/>
            <p:nvPr/>
          </p:nvSpPr>
          <p:spPr>
            <a:xfrm>
              <a:off x="839632" y="1056562"/>
              <a:ext cx="1443804" cy="634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6"/>
            <p:cNvSpPr txBox="1"/>
            <p:nvPr/>
          </p:nvSpPr>
          <p:spPr>
            <a:xfrm>
              <a:off x="839632" y="1056562"/>
              <a:ext cx="1443804" cy="634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060"/>
                </a:buClr>
                <a:buSzPts val="2000"/>
                <a:buFont typeface="Times New Roman"/>
                <a:buNone/>
              </a:pPr>
              <a:r>
                <a:rPr lang="en-US" sz="2000" b="0" i="0" u="none" strike="noStrike" cap="none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Evaluare inițială</a:t>
              </a:r>
              <a:endParaRPr sz="20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2801560" y="492738"/>
              <a:ext cx="993459" cy="962721"/>
            </a:xfrm>
            <a:prstGeom prst="ellipse">
              <a:avLst/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6"/>
            <p:cNvSpPr/>
            <p:nvPr/>
          </p:nvSpPr>
          <p:spPr>
            <a:xfrm>
              <a:off x="2804925" y="465360"/>
              <a:ext cx="998559" cy="998559"/>
            </a:xfrm>
            <a:prstGeom prst="chord">
              <a:avLst>
                <a:gd name="adj1" fmla="val 0"/>
                <a:gd name="adj2" fmla="val 1080000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2333804" y="1602673"/>
              <a:ext cx="1766522" cy="5822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6"/>
            <p:cNvSpPr txBox="1"/>
            <p:nvPr/>
          </p:nvSpPr>
          <p:spPr>
            <a:xfrm>
              <a:off x="2333804" y="1602673"/>
              <a:ext cx="1766522" cy="5822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b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060"/>
                </a:buClr>
                <a:buSzPts val="2000"/>
                <a:buFont typeface="Times New Roman"/>
                <a:buNone/>
              </a:pPr>
              <a:r>
                <a:rPr lang="en-US" sz="2000" b="0" i="0" u="none" strike="noStrike" cap="none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Planificare calendaristică</a:t>
              </a:r>
              <a:endParaRPr sz="20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4" name="Google Shape;134;p6"/>
            <p:cNvSpPr/>
            <p:nvPr/>
          </p:nvSpPr>
          <p:spPr>
            <a:xfrm>
              <a:off x="4572020" y="1070316"/>
              <a:ext cx="1037171" cy="1037171"/>
            </a:xfrm>
            <a:prstGeom prst="ellipse">
              <a:avLst/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6"/>
            <p:cNvSpPr/>
            <p:nvPr/>
          </p:nvSpPr>
          <p:spPr>
            <a:xfrm>
              <a:off x="4561445" y="1088589"/>
              <a:ext cx="1044132" cy="998559"/>
            </a:xfrm>
            <a:prstGeom prst="chord">
              <a:avLst>
                <a:gd name="adj1" fmla="val 19800000"/>
                <a:gd name="adj2" fmla="val 1260000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6"/>
            <p:cNvSpPr/>
            <p:nvPr/>
          </p:nvSpPr>
          <p:spPr>
            <a:xfrm>
              <a:off x="3828350" y="2253660"/>
              <a:ext cx="2370740" cy="527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6"/>
            <p:cNvSpPr txBox="1"/>
            <p:nvPr/>
          </p:nvSpPr>
          <p:spPr>
            <a:xfrm>
              <a:off x="3828350" y="2253660"/>
              <a:ext cx="2370740" cy="527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060"/>
                </a:buClr>
                <a:buSzPts val="2000"/>
                <a:buFont typeface="Times New Roman"/>
                <a:buNone/>
              </a:pPr>
              <a:r>
                <a:rPr lang="en-US" sz="2000" b="0" i="0" u="none" strike="noStrike" cap="none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Proiectul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060"/>
                </a:buClr>
                <a:buSzPts val="2000"/>
                <a:buFont typeface="Times New Roman"/>
                <a:buNone/>
              </a:pPr>
              <a:r>
                <a:rPr lang="en-US" sz="2000" b="0" i="0" u="none" strike="noStrike" cap="none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unității de învățare</a:t>
              </a:r>
              <a:endParaRPr sz="20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" name="Google Shape;138;p6"/>
            <p:cNvSpPr/>
            <p:nvPr/>
          </p:nvSpPr>
          <p:spPr>
            <a:xfrm>
              <a:off x="6416098" y="1627550"/>
              <a:ext cx="1080385" cy="1080385"/>
            </a:xfrm>
            <a:prstGeom prst="ellipse">
              <a:avLst/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6"/>
            <p:cNvSpPr/>
            <p:nvPr/>
          </p:nvSpPr>
          <p:spPr>
            <a:xfrm>
              <a:off x="6407632" y="1644481"/>
              <a:ext cx="1074418" cy="1038554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5985925" y="2787634"/>
              <a:ext cx="2172098" cy="570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6"/>
            <p:cNvSpPr txBox="1"/>
            <p:nvPr/>
          </p:nvSpPr>
          <p:spPr>
            <a:xfrm>
              <a:off x="5985925" y="2787634"/>
              <a:ext cx="2172098" cy="570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060"/>
                </a:buClr>
                <a:buSzPts val="2000"/>
                <a:buFont typeface="Times New Roman"/>
                <a:buNone/>
              </a:pPr>
              <a:r>
                <a:rPr lang="en-US" sz="2000" b="0" i="0" u="none" strike="noStrike" cap="none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Activități de învățare</a:t>
              </a:r>
              <a:endParaRPr sz="20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id="142" name="Google Shape;142;p6"/>
          <p:cNvPicPr preferRelativeResize="0"/>
          <p:nvPr/>
        </p:nvPicPr>
        <p:blipFill rotWithShape="1">
          <a:blip r:embed="rId4">
            <a:alphaModFix/>
          </a:blip>
          <a:srcRect t="1472" r="2713"/>
          <a:stretch/>
        </p:blipFill>
        <p:spPr>
          <a:xfrm>
            <a:off x="4879659" y="5168912"/>
            <a:ext cx="7312341" cy="1476332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6"/>
          <p:cNvSpPr txBox="1"/>
          <p:nvPr/>
        </p:nvSpPr>
        <p:spPr>
          <a:xfrm>
            <a:off x="203964" y="1111726"/>
            <a:ext cx="1178407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Competențe-cheie (Profilul absolventului </a:t>
            </a:r>
            <a:r>
              <a:rPr lang="en-US" sz="1800" b="0" i="0" u="none" strike="noStrike" cap="non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https://drive.google.com/file/d/1r8YZCPUG_Tipm1muMpW29XMJ0nBEefj9/view)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</a:t>
            </a:r>
            <a:r>
              <a:rPr lang="en-US" sz="1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Competențe generale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1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Competențe specifice</a:t>
            </a:r>
            <a:endParaRPr sz="1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4" name="Google Shape;144;p6"/>
          <p:cNvSpPr txBox="1"/>
          <p:nvPr/>
        </p:nvSpPr>
        <p:spPr>
          <a:xfrm>
            <a:off x="1560667" y="72797"/>
            <a:ext cx="944650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>
                <a:solidFill>
                  <a:srgbClr val="2F5496"/>
                </a:solidFill>
                <a:latin typeface="Times"/>
                <a:ea typeface="Times"/>
                <a:cs typeface="Times"/>
                <a:sym typeface="Times"/>
              </a:rPr>
              <a:t>Repere metodologice pentru aplicarea curriculumului la clasa a X-a în anul școlar 2022-2023</a:t>
            </a:r>
            <a:endParaRPr sz="300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7733" y="1216910"/>
            <a:ext cx="5182167" cy="546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7"/>
          <p:cNvPicPr preferRelativeResize="0"/>
          <p:nvPr/>
        </p:nvPicPr>
        <p:blipFill rotWithShape="1">
          <a:blip r:embed="rId4">
            <a:alphaModFix/>
          </a:blip>
          <a:srcRect t="674"/>
          <a:stretch/>
        </p:blipFill>
        <p:spPr>
          <a:xfrm>
            <a:off x="6986432" y="1496540"/>
            <a:ext cx="4230343" cy="4785131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7"/>
          <p:cNvSpPr txBox="1"/>
          <p:nvPr/>
        </p:nvSpPr>
        <p:spPr>
          <a:xfrm>
            <a:off x="7138737" y="6219900"/>
            <a:ext cx="392573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sng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https://forms.gle/ehRgqJoxudtdR4yS6</a:t>
            </a:r>
            <a:r>
              <a:rPr lang="en-US" sz="1800" b="0" i="0" u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7"/>
          <p:cNvSpPr txBox="1"/>
          <p:nvPr/>
        </p:nvSpPr>
        <p:spPr>
          <a:xfrm>
            <a:off x="4483768" y="460300"/>
            <a:ext cx="322446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Evaluare inițială</a:t>
            </a:r>
            <a:endParaRPr sz="3000" b="1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Google Shape;157;p8"/>
          <p:cNvGraphicFramePr/>
          <p:nvPr/>
        </p:nvGraphicFramePr>
        <p:xfrm>
          <a:off x="611890" y="1355036"/>
          <a:ext cx="10515625" cy="1791272"/>
        </p:xfrm>
        <a:graphic>
          <a:graphicData uri="http://schemas.openxmlformats.org/drawingml/2006/table">
            <a:tbl>
              <a:tblPr firstRow="1" firstCol="1" bandRow="1">
                <a:noFill/>
                <a:tableStyleId>{AD1585C8-E6C8-405A-B2EC-AEEBE6D21106}</a:tableStyleId>
              </a:tblPr>
              <a:tblGrid>
                <a:gridCol w="137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9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29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4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Unități de învățare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Competențe specifice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Conținuturi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Număr de ore alocate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Săptămâna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Observații/modulul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menționează titluri/teme]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precizează numărul criterial al competențelor specifice din programa școlară]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[din conținuturile programei școlare]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[stabilite de către cadrul didactic]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precizează săptămâna sau săptămânile] 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[se menționează, de exemplu, modificări în urma realizării activității didactice la clasă] 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(Modul 1/2/3/4/5)</a:t>
                      </a:r>
                      <a:endParaRPr sz="1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8" name="Google Shape;158;p8"/>
          <p:cNvSpPr txBox="1"/>
          <p:nvPr/>
        </p:nvSpPr>
        <p:spPr>
          <a:xfrm>
            <a:off x="1996221" y="266166"/>
            <a:ext cx="78981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Planificarea calendaristică</a:t>
            </a:r>
            <a:endParaRPr sz="3600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8"/>
          <p:cNvSpPr txBox="1"/>
          <p:nvPr/>
        </p:nvSpPr>
        <p:spPr>
          <a:xfrm>
            <a:off x="611891" y="3429000"/>
            <a:ext cx="1051560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Aspecte de avut în vedere: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unitățile de învățare: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conceput echilibrat din perspectiva formării competențelor specifice vizate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competențele specifice (CS):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propus un număr echilibrat de CS în corelație cu alocarea orară pe unitate de învățare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trebuie formate, exersate, dezvoltate, evaluate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este necesară o prioritizare; accentul este pus pe cele mai importante pentru conținuturile vizate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resursele de timp: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alocat în mod corespunzător pe unitate de învățare, nu pe conținuturi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42950" marR="0" lvl="1" indent="-28575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urier New"/>
              <a:buChar char="o"/>
            </a:pPr>
            <a:r>
              <a:rPr lang="en-US" sz="1600" b="0" i="0" u="none" strike="noStrike" cap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evitat discontinuități temporale de parcurgere a unității de învățare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Noto Sans Symbols"/>
              <a:buChar char="−"/>
            </a:pPr>
            <a:r>
              <a:rPr lang="en-US" sz="1600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 respectat noua structură a anului școlar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 txBox="1">
            <a:spLocks noGrp="1"/>
          </p:cNvSpPr>
          <p:nvPr>
            <p:ph type="title"/>
          </p:nvPr>
        </p:nvSpPr>
        <p:spPr>
          <a:xfrm>
            <a:off x="2589365" y="409611"/>
            <a:ext cx="7013265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600"/>
              <a:buFont typeface="Times New Roman"/>
              <a:buNone/>
            </a:pPr>
            <a:r>
              <a:rPr lang="en-US" sz="3600" b="1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Planificare calendaristică</a:t>
            </a:r>
            <a:endParaRPr sz="3600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5" name="Google Shape;16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8621" y="1165547"/>
            <a:ext cx="8474755" cy="5593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Microsoft Office PowerPoint</Application>
  <PresentationFormat>Widescreen</PresentationFormat>
  <Paragraphs>164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Courier New</vt:lpstr>
      <vt:lpstr>Noto Sans Symbols</vt:lpstr>
      <vt:lpstr>Times</vt:lpstr>
      <vt:lpstr>Times New Roman</vt:lpstr>
      <vt:lpstr>Office Theme</vt:lpstr>
      <vt:lpstr>Repere metodologice  pentru aplicarea curriculumului  la clasa a X-a  în anul școlar 2022-2023</vt:lpstr>
      <vt:lpstr>PowerPoint Presentation</vt:lpstr>
      <vt:lpstr>PowerPoint Presentation</vt:lpstr>
      <vt:lpstr>Utilizarea tehnologiilor și a resurselor digitale</vt:lpstr>
      <vt:lpstr>PowerPoint Presentation</vt:lpstr>
      <vt:lpstr>PowerPoint Presentation</vt:lpstr>
      <vt:lpstr>PowerPoint Presentation</vt:lpstr>
      <vt:lpstr>PowerPoint Presentation</vt:lpstr>
      <vt:lpstr>Planificare calendaristică</vt:lpstr>
      <vt:lpstr>Planificare calendaristică</vt:lpstr>
      <vt:lpstr>Proiectul unității de învățare</vt:lpstr>
      <vt:lpstr>Proiectul unității de învățare</vt:lpstr>
      <vt:lpstr>Proiectul unității de învățare Logaritmi</vt:lpstr>
      <vt:lpstr>Proiectul unității de învățare Logaritmi  - evaluare inițială - </vt:lpstr>
      <vt:lpstr>Proiectul unității de învățare Logaritmi  - fișe de lucru - </vt:lpstr>
      <vt:lpstr>Proiectul unității de învățare Logaritmi  - evaluare sumativă - </vt:lpstr>
      <vt:lpstr>Recomandări privind resursele educaționale deschise (RED)</vt:lpstr>
      <vt:lpstr>Recomandări privind resursele educaționale deschise (RED)   - activități remediale și de progres -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Repere metodologice  pentru aplicarea curriculumului  la clasa a X-a  în anul școlar 2022-2023</dc:title>
  <dc:creator>Anca Stoleriu</dc:creator>
  <cp:lastModifiedBy>Cristi</cp:lastModifiedBy>
  <cp:revision>1</cp:revision>
  <dcterms:created xsi:type="dcterms:W3CDTF">2022-08-29T15:19:40Z</dcterms:created>
  <dcterms:modified xsi:type="dcterms:W3CDTF">2022-09-16T05:42:46Z</dcterms:modified>
</cp:coreProperties>
</file>