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9144000"/>
  <p:notesSz cx="6808775" cy="9940925"/>
  <p:embeddedFontLst>
    <p:embeddedFont>
      <p:font typeface="Tahoma"/>
      <p:regular r:id="rId19"/>
      <p:bold r:id="rId20"/>
    </p:embeddedFont>
    <p:embeddedFont>
      <p:font typeface="Book Antiqua"/>
      <p:regular r:id="rId21"/>
      <p:bold r:id="rId22"/>
      <p:italic r:id="rId23"/>
      <p:boldItalic r:id="rId24"/>
    </p:embeddedFont>
    <p:embeddedFont>
      <p:font typeface="Century Gothic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  <p:ext uri="http://customooxmlschemas.google.com/">
      <go:slidesCustomData xmlns:go="http://customooxmlschemas.google.com/" r:id="rId29" roundtripDataSignature="AMtx7mjY683fhmjMz7pRoTEulAkn7sas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3127" orient="horz"/>
        <p:guide pos="2141"/>
        <p:guide pos="3131" orient="horz"/>
        <p:guide pos="2145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Tahoma-bold.fntdata"/><Relationship Id="rId22" Type="http://schemas.openxmlformats.org/officeDocument/2006/relationships/font" Target="fonts/BookAntiqua-bold.fntdata"/><Relationship Id="rId21" Type="http://schemas.openxmlformats.org/officeDocument/2006/relationships/font" Target="fonts/BookAntiqua-regular.fntdata"/><Relationship Id="rId24" Type="http://schemas.openxmlformats.org/officeDocument/2006/relationships/font" Target="fonts/BookAntiqua-boldItalic.fntdata"/><Relationship Id="rId23" Type="http://schemas.openxmlformats.org/officeDocument/2006/relationships/font" Target="fonts/BookAntiqua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enturyGothic-bold.fntdata"/><Relationship Id="rId25" Type="http://schemas.openxmlformats.org/officeDocument/2006/relationships/font" Target="fonts/CenturyGothic-regular.fntdata"/><Relationship Id="rId28" Type="http://schemas.openxmlformats.org/officeDocument/2006/relationships/font" Target="fonts/CenturyGothic-boldItalic.fntdata"/><Relationship Id="rId27" Type="http://schemas.openxmlformats.org/officeDocument/2006/relationships/font" Target="fonts/CenturyGothic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Tahoma-regular.fntdata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1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75" lIns="91550" spcFirstLastPara="1" rIns="91550" wrap="square" tIns="457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6738" y="1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75" lIns="91550" spcFirstLastPara="1" rIns="91550" wrap="square" tIns="457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75" lIns="91550" spcFirstLastPara="1" rIns="91550" wrap="square" tIns="45775">
            <a:norm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42154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anchorCtr="0" anchor="b" bIns="45775" lIns="91550" spcFirstLastPara="1" rIns="91550" wrap="square" tIns="457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6738" y="9442154"/>
            <a:ext cx="2950475" cy="497046"/>
          </a:xfrm>
          <a:prstGeom prst="rect">
            <a:avLst/>
          </a:prstGeom>
          <a:noFill/>
          <a:ln>
            <a:noFill/>
          </a:ln>
        </p:spPr>
        <p:txBody>
          <a:bodyPr anchorCtr="0" anchor="b" bIns="45775" lIns="91550" spcFirstLastPara="1" rIns="91550" wrap="square" tIns="457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o-RO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0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1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2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2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3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6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7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9:notes"/>
          <p:cNvSpPr txBox="1"/>
          <p:nvPr>
            <p:ph idx="1" type="body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anchorCtr="0" anchor="t" bIns="45775" lIns="91550" spcFirstLastPara="1" rIns="91550" wrap="square" tIns="457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9:notes"/>
          <p:cNvSpPr/>
          <p:nvPr>
            <p:ph idx="2" type="sldImg"/>
          </p:nvPr>
        </p:nvSpPr>
        <p:spPr>
          <a:xfrm>
            <a:off x="919163" y="746125"/>
            <a:ext cx="4970462" cy="3727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/>
          <p:nvPr>
            <p:ph type="ctrTitle"/>
          </p:nvPr>
        </p:nvSpPr>
        <p:spPr>
          <a:xfrm>
            <a:off x="685800" y="609601"/>
            <a:ext cx="77724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Book Antiqua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" type="subTitle"/>
          </p:nvPr>
        </p:nvSpPr>
        <p:spPr>
          <a:xfrm>
            <a:off x="1371600" y="4953000"/>
            <a:ext cx="6400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lvl="1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5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20" name="Google Shape;20;p15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4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4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24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4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4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5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5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25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5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5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2">
            <a:alphaModFix amt="76000"/>
          </a:blip>
          <a:srcRect b="0" l="0" r="0" t="0"/>
          <a:stretch/>
        </p:blipFill>
        <p:spPr>
          <a:xfrm>
            <a:off x="38747" y="6565854"/>
            <a:ext cx="591423" cy="2532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Google Shape;27;p16"/>
          <p:cNvCxnSpPr/>
          <p:nvPr/>
        </p:nvCxnSpPr>
        <p:spPr>
          <a:xfrm>
            <a:off x="395536" y="6565854"/>
            <a:ext cx="8568952" cy="0"/>
          </a:xfrm>
          <a:prstGeom prst="straightConnector1">
            <a:avLst/>
          </a:prstGeom>
          <a:noFill/>
          <a:ln cap="flat" cmpd="sng" w="9525">
            <a:solidFill>
              <a:srgbClr val="5A72B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8" name="Google Shape;28;p16"/>
          <p:cNvSpPr txBox="1"/>
          <p:nvPr/>
        </p:nvSpPr>
        <p:spPr>
          <a:xfrm>
            <a:off x="7996062" y="6553966"/>
            <a:ext cx="12241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o-RO" sz="12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MATEMATICA</a:t>
            </a:r>
            <a:endParaRPr sz="1200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7"/>
          <p:cNvSpPr txBox="1"/>
          <p:nvPr>
            <p:ph type="title"/>
          </p:nvPr>
        </p:nvSpPr>
        <p:spPr>
          <a:xfrm>
            <a:off x="722313" y="1371600"/>
            <a:ext cx="7772400" cy="2505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Book Antiqua"/>
              <a:buNone/>
              <a:defRPr sz="48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" type="body"/>
          </p:nvPr>
        </p:nvSpPr>
        <p:spPr>
          <a:xfrm>
            <a:off x="722313" y="4068763"/>
            <a:ext cx="7772400" cy="1131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2" name="Google Shape;32;p17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7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7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35" name="Google Shape;35;p17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" name="Google Shape;36;p1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7" name="Google Shape;37;p17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8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8"/>
          <p:cNvSpPr txBox="1"/>
          <p:nvPr>
            <p:ph idx="1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1pPr>
            <a:lvl2pPr indent="-330200" lvl="1" marL="914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2pPr>
            <a:lvl3pPr indent="-330200" lvl="2" marL="1371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1" name="Google Shape;41;p18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8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8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44" name="Google Shape;44;p18"/>
          <p:cNvSpPr txBox="1"/>
          <p:nvPr>
            <p:ph idx="2" type="body"/>
          </p:nvPr>
        </p:nvSpPr>
        <p:spPr>
          <a:xfrm>
            <a:off x="365760" y="1600200"/>
            <a:ext cx="4041648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9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" type="body"/>
          </p:nvPr>
        </p:nvSpPr>
        <p:spPr>
          <a:xfrm>
            <a:off x="457200" y="1600200"/>
            <a:ext cx="4040188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b="0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19"/>
          <p:cNvSpPr txBox="1"/>
          <p:nvPr>
            <p:ph idx="2" type="body"/>
          </p:nvPr>
        </p:nvSpPr>
        <p:spPr>
          <a:xfrm>
            <a:off x="4648200" y="1600200"/>
            <a:ext cx="4041775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b="0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19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9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9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  <p:sp>
        <p:nvSpPr>
          <p:cNvPr id="52" name="Google Shape;52;p19"/>
          <p:cNvSpPr txBox="1"/>
          <p:nvPr>
            <p:ph idx="3" type="body"/>
          </p:nvPr>
        </p:nvSpPr>
        <p:spPr>
          <a:xfrm>
            <a:off x="457200" y="2212848"/>
            <a:ext cx="4041648" cy="3913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4" type="body"/>
          </p:nvPr>
        </p:nvSpPr>
        <p:spPr>
          <a:xfrm>
            <a:off x="4672584" y="2212848"/>
            <a:ext cx="4041648" cy="3913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0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0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1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1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1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2"/>
          <p:cNvSpPr txBox="1"/>
          <p:nvPr>
            <p:ph type="title"/>
          </p:nvPr>
        </p:nvSpPr>
        <p:spPr>
          <a:xfrm>
            <a:off x="5907087" y="266700"/>
            <a:ext cx="3008313" cy="209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b="0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2"/>
          <p:cNvSpPr txBox="1"/>
          <p:nvPr>
            <p:ph idx="1" type="body"/>
          </p:nvPr>
        </p:nvSpPr>
        <p:spPr>
          <a:xfrm>
            <a:off x="719137" y="273050"/>
            <a:ext cx="4995863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rgbClr val="7F7F7F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rgbClr val="7F7F7F"/>
              </a:buClr>
              <a:buSzPts val="2800"/>
              <a:buChar char="o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p22"/>
          <p:cNvSpPr txBox="1"/>
          <p:nvPr>
            <p:ph idx="2" type="body"/>
          </p:nvPr>
        </p:nvSpPr>
        <p:spPr>
          <a:xfrm>
            <a:off x="5907087" y="2438400"/>
            <a:ext cx="3008313" cy="3687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5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7" name="Google Shape;67;p22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2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2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3"/>
          <p:cNvSpPr txBox="1"/>
          <p:nvPr>
            <p:ph type="title"/>
          </p:nvPr>
        </p:nvSpPr>
        <p:spPr>
          <a:xfrm>
            <a:off x="1679576" y="228600"/>
            <a:ext cx="5711824" cy="8953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b="0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3"/>
          <p:cNvSpPr/>
          <p:nvPr>
            <p:ph idx="2" type="pic"/>
          </p:nvPr>
        </p:nvSpPr>
        <p:spPr>
          <a:xfrm>
            <a:off x="1508126" y="1143000"/>
            <a:ext cx="6054724" cy="4541044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88900" rotWithShape="0" algn="ctr" dir="5400000" dist="50800">
              <a:srgbClr val="000000">
                <a:alpha val="24705"/>
              </a:srgbClr>
            </a:outerShdw>
          </a:effectLst>
        </p:spPr>
      </p:sp>
      <p:sp>
        <p:nvSpPr>
          <p:cNvPr id="73" name="Google Shape;73;p23"/>
          <p:cNvSpPr txBox="1"/>
          <p:nvPr>
            <p:ph idx="1" type="body"/>
          </p:nvPr>
        </p:nvSpPr>
        <p:spPr>
          <a:xfrm>
            <a:off x="1679576" y="5810250"/>
            <a:ext cx="5711824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4" name="Google Shape;74;p23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3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b="0" i="0" sz="5400" u="none" cap="none" strike="noStrik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-330200" lvl="1" marL="9144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indent="-3302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o-R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edu.ro/definitivat_2022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titularizare.edu.ro/2022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www.edu.ro/" TargetMode="External"/><Relationship Id="rId4" Type="http://schemas.openxmlformats.org/officeDocument/2006/relationships/hyperlink" Target="http://www.rocnee.eu/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www.edu.ro/" TargetMode="External"/><Relationship Id="rId4" Type="http://schemas.openxmlformats.org/officeDocument/2006/relationships/hyperlink" Target="http://www.rocnee.eu/" TargetMode="External"/><Relationship Id="rId5" Type="http://schemas.openxmlformats.org/officeDocument/2006/relationships/hyperlink" Target="https://rocnee.eu/index.php/dcee-oriz/rapoarte-evaluari-nationale-clasele-a-ii-a-a-iv-a-si-a-vi-a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rocnee.eu/index.php/examene/teste-antrenament-arhiva" TargetMode="External"/><Relationship Id="rId4" Type="http://schemas.openxmlformats.org/officeDocument/2006/relationships/hyperlink" Target="http://www.edu.ro/" TargetMode="External"/><Relationship Id="rId5" Type="http://schemas.openxmlformats.org/officeDocument/2006/relationships/hyperlink" Target="http://www.rocnee.eu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rocnee.eu/index.php/examene/teste-antrenament-arhiva" TargetMode="External"/><Relationship Id="rId4" Type="http://schemas.openxmlformats.org/officeDocument/2006/relationships/hyperlink" Target="http://www.edu.ro/" TargetMode="External"/><Relationship Id="rId5" Type="http://schemas.openxmlformats.org/officeDocument/2006/relationships/hyperlink" Target="http://www.rocnee.e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63888" y="1507351"/>
            <a:ext cx="2185957" cy="936104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"/>
          <p:cNvSpPr/>
          <p:nvPr/>
        </p:nvSpPr>
        <p:spPr>
          <a:xfrm>
            <a:off x="467544" y="2708920"/>
            <a:ext cx="8208911" cy="32177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Consfătuirea națională a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inspectorilor școlari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Matematică -</a:t>
            </a:r>
            <a:endParaRPr b="1" i="0" sz="3600" u="none" cap="none" strike="noStrik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12 -14 </a:t>
            </a: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septembrie 2022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o-RO" sz="36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Craiova</a:t>
            </a:r>
            <a:endParaRPr b="1" i="0" sz="3600" u="none" cap="none" strike="noStrik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107504" y="260648"/>
            <a:ext cx="8928992" cy="7920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o-RO" sz="24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Ministerul Educației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o-RO" sz="2400" u="none" cap="none" strike="noStrike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Centrul Național de Politici și Evaluare în Educație</a:t>
            </a:r>
            <a:endParaRPr b="1" i="1" sz="2400" u="none" cap="none" strike="noStrike"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0"/>
          <p:cNvSpPr txBox="1"/>
          <p:nvPr>
            <p:ph idx="1" type="body"/>
          </p:nvPr>
        </p:nvSpPr>
        <p:spPr>
          <a:xfrm>
            <a:off x="323528" y="2564904"/>
            <a:ext cx="8496944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Programa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  nu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sunt modificări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Programa pentru susținerea examenului  național pentru definitivare în învățământul preuniversitar </a:t>
            </a: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https://www.edu.ro/definitivat_2022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Structura probei scrise – nu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sunt modificări </a:t>
            </a:r>
            <a:endParaRPr/>
          </a:p>
        </p:txBody>
      </p:sp>
      <p:sp>
        <p:nvSpPr>
          <p:cNvPr id="151" name="Google Shape;151;p10"/>
          <p:cNvSpPr txBox="1"/>
          <p:nvPr/>
        </p:nvSpPr>
        <p:spPr>
          <a:xfrm>
            <a:off x="251520" y="476672"/>
            <a:ext cx="8640960" cy="14107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Evaluări, examene, concursuri naționale 2022 – 2023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Examenul național pentru definitivare în învățământul preuniversitar (DEF 2023)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1"/>
          <p:cNvSpPr txBox="1"/>
          <p:nvPr>
            <p:ph idx="1" type="body"/>
          </p:nvPr>
        </p:nvSpPr>
        <p:spPr>
          <a:xfrm>
            <a:off x="68958" y="2996952"/>
            <a:ext cx="8607499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Programa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 nu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sunt modificări </a:t>
            </a:r>
            <a:endParaRPr/>
          </a:p>
          <a:p>
            <a:pPr indent="0" lvl="1" marL="400050" rtl="0" algn="just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OMEC 5975/09.11.2020 Programa pentru susținerea concursului național pentru ocuparea posturilor didactice/catedrelor din învățământul  preuniversitar  </a:t>
            </a:r>
            <a:r>
              <a:rPr lang="ro-RO" sz="24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http://titularizare.edu.ro/2022/</a:t>
            </a:r>
            <a: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Structura probei scrise – nu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sunt modificări </a:t>
            </a:r>
            <a:endParaRPr/>
          </a:p>
        </p:txBody>
      </p:sp>
      <p:sp>
        <p:nvSpPr>
          <p:cNvPr id="157" name="Google Shape;157;p11"/>
          <p:cNvSpPr txBox="1"/>
          <p:nvPr/>
        </p:nvSpPr>
        <p:spPr>
          <a:xfrm>
            <a:off x="68958" y="476672"/>
            <a:ext cx="9144000" cy="172819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Evaluări, examene, concursuri naționale 2022 – 2023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Concursul național de ocupare a posturilor didactice/catedrelor vacante/rezervate din învățământul preuniversitar (TIT 2023)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2"/>
          <p:cNvSpPr txBox="1"/>
          <p:nvPr>
            <p:ph type="title"/>
          </p:nvPr>
        </p:nvSpPr>
        <p:spPr>
          <a:xfrm>
            <a:off x="457200" y="332656"/>
            <a:ext cx="8229600" cy="10081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Grupuri de lucru CNPEE</a:t>
            </a:r>
            <a:b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www.rocnee.eu</a:t>
            </a:r>
            <a:endParaRPr/>
          </a:p>
        </p:txBody>
      </p:sp>
      <p:sp>
        <p:nvSpPr>
          <p:cNvPr id="163" name="Google Shape;163;p12"/>
          <p:cNvSpPr txBox="1"/>
          <p:nvPr>
            <p:ph idx="1" type="body"/>
          </p:nvPr>
        </p:nvSpPr>
        <p:spPr>
          <a:xfrm>
            <a:off x="359532" y="2348880"/>
            <a:ext cx="8424936" cy="2808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Constituirea Grupurilor de lucru - CNPEE – apel septembrie 2022</a:t>
            </a:r>
            <a:endParaRPr/>
          </a:p>
          <a:p>
            <a:pPr indent="-447675" lvl="0" marL="896938" rtl="0" algn="just">
              <a:spcBef>
                <a:spcPts val="10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www.edu.ro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și </a:t>
            </a: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www.rocnee.eu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vor fi postate </a:t>
            </a: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apeluri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(cu proceduri, indicații de înscriere) pentru toate categoriile de colaboratori </a:t>
            </a:r>
            <a:endParaRPr/>
          </a:p>
          <a:p>
            <a:pPr indent="-447675" lvl="0" marL="896938" rtl="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-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accesul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în GL doar prin aplicațiile on-line</a:t>
            </a:r>
            <a:endParaRPr/>
          </a:p>
          <a:p>
            <a:pPr indent="-190500" lvl="0" marL="34290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1" marL="457200" rtl="0" algn="l">
              <a:lnSpc>
                <a:spcPct val="110000"/>
              </a:lnSpc>
              <a:spcBef>
                <a:spcPts val="440"/>
              </a:spcBef>
              <a:spcAft>
                <a:spcPts val="0"/>
              </a:spcAft>
              <a:buClr>
                <a:srgbClr val="7F7F7F"/>
              </a:buClr>
              <a:buSzPts val="2200"/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3"/>
          <p:cNvSpPr txBox="1"/>
          <p:nvPr>
            <p:ph type="ctrTitle"/>
          </p:nvPr>
        </p:nvSpPr>
        <p:spPr>
          <a:xfrm>
            <a:off x="2339752" y="2420888"/>
            <a:ext cx="4824536" cy="86409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271"/>
              </a:buClr>
              <a:buSzPts val="4800"/>
              <a:buFont typeface="Book Antiqua"/>
              <a:buNone/>
            </a:pPr>
            <a:r>
              <a:rPr b="1" i="1" lang="ro-RO" sz="4800">
                <a:solidFill>
                  <a:srgbClr val="234271"/>
                </a:solidFill>
              </a:rPr>
              <a:t>Vă mulțumim!</a:t>
            </a:r>
            <a:endParaRPr b="1" i="1" sz="4800">
              <a:solidFill>
                <a:srgbClr val="234271"/>
              </a:solidFill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/>
        </p:nvSpPr>
        <p:spPr>
          <a:xfrm>
            <a:off x="539552" y="2348880"/>
            <a:ext cx="8244916" cy="109984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imes New Roman"/>
              <a:buNone/>
            </a:pPr>
            <a:r>
              <a:rPr b="1" lang="ro-RO" sz="32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Evaluări, examene, concursuri naționale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imes New Roman"/>
              <a:buNone/>
            </a:pPr>
            <a:r>
              <a:rPr b="1" lang="ro-RO" sz="32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2022 - 2023</a:t>
            </a:r>
            <a:endParaRPr/>
          </a:p>
        </p:txBody>
      </p:sp>
    </p:spTree>
  </p:cSld>
  <p:clrMapOvr>
    <a:masterClrMapping/>
  </p:clrMapOvr>
  <p:transition spd="slow" p14:dur="1500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"/>
          <p:cNvSpPr txBox="1"/>
          <p:nvPr>
            <p:ph type="title"/>
          </p:nvPr>
        </p:nvSpPr>
        <p:spPr>
          <a:xfrm>
            <a:off x="169168" y="44624"/>
            <a:ext cx="8877672" cy="20882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Cadrul normativ care reglementează organizarea și desfășurarea  evaluării naționale pentru absolvenții clasei a VIII-a (ENVIII) și a admiterii în învățământul profesional și liceal, în anul școlar 2022 – 2023</a:t>
            </a:r>
            <a:endParaRPr/>
          </a:p>
        </p:txBody>
      </p:sp>
      <p:sp>
        <p:nvSpPr>
          <p:cNvPr id="106" name="Google Shape;106;p3"/>
          <p:cNvSpPr/>
          <p:nvPr/>
        </p:nvSpPr>
        <p:spPr>
          <a:xfrm>
            <a:off x="161618" y="2636912"/>
            <a:ext cx="8795320" cy="34669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42558C"/>
              </a:buClr>
              <a:buSzPts val="2200"/>
              <a:buFont typeface="Arial"/>
              <a:buChar char="•"/>
            </a:pPr>
            <a:r>
              <a:rPr lang="ro-RO" sz="2200">
                <a:solidFill>
                  <a:srgbClr val="42558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OME nr. 5241/31.08.2022 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privind</a:t>
            </a:r>
            <a:r>
              <a:rPr lang="ro-RO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/>
          </a:p>
          <a:p>
            <a:pPr indent="-342900" lvl="1" marL="800100" marR="0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0" i="0" lang="ro-RO" sz="24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organizarea și desfășurarea evaluării naționale pentru absolvenții clasei a VIII-a, în anul școlar 2022-2023</a:t>
            </a:r>
            <a:endParaRPr/>
          </a:p>
          <a:p>
            <a:pPr indent="-342900" lvl="0" marL="342900" marR="0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OME nr. 4730/18.08.2022 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privind</a:t>
            </a:r>
            <a:r>
              <a:rPr lang="ro-RO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/>
          </a:p>
          <a:p>
            <a:pPr indent="-342900" lvl="2" marL="800100" marR="0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0" i="0" lang="ro-RO" sz="24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aprobarea programelor pentru susţinerea Evaluării Naţionale pentru absolvenţii clasei a VIII-a, în anul şcolar 2022 – 2023</a:t>
            </a:r>
            <a:endParaRPr b="0" i="0" sz="2400" u="none" cap="none" strike="noStrike">
              <a:solidFill>
                <a:srgbClr val="7F7F7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1" marL="342900" marR="0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i="0" lang="ro-RO" sz="24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OME nr. 5243/2022</a:t>
            </a:r>
            <a:r>
              <a:rPr b="0" i="0" lang="ro-RO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b="0" i="0" lang="ro-RO" sz="24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privind organizarea și desfășurarea admiterii în învățământul liceal pentru anul școlar  2023-2024 </a:t>
            </a:r>
            <a:endParaRPr b="0" i="0" sz="2400" u="none" cap="none" strike="noStrike">
              <a:solidFill>
                <a:srgbClr val="7F7F7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 txBox="1"/>
          <p:nvPr>
            <p:ph type="title"/>
          </p:nvPr>
        </p:nvSpPr>
        <p:spPr>
          <a:xfrm>
            <a:off x="216074" y="260648"/>
            <a:ext cx="8675848" cy="18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latin typeface="Times New Roman"/>
                <a:ea typeface="Times New Roman"/>
                <a:cs typeface="Times New Roman"/>
                <a:sym typeface="Times New Roman"/>
              </a:rPr>
              <a:t>Cadrul normativ care reglementează organizarea și desfășurarea examenului național de bacalaureat, graficul examenelor de certificare a calificărilor profesionale, în anul școlar 2022 – 2023</a:t>
            </a:r>
            <a:endParaRPr/>
          </a:p>
        </p:txBody>
      </p:sp>
      <p:sp>
        <p:nvSpPr>
          <p:cNvPr id="112" name="Google Shape;112;p4"/>
          <p:cNvSpPr/>
          <p:nvPr/>
        </p:nvSpPr>
        <p:spPr>
          <a:xfrm>
            <a:off x="323528" y="2636912"/>
            <a:ext cx="8460940" cy="36471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OME nr. 5242/31.08.2022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privind:</a:t>
            </a:r>
            <a:endParaRPr/>
          </a:p>
          <a:p>
            <a:pPr indent="-342900" lvl="1" marL="800100" marR="0" rtl="0" algn="just"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0" i="0" lang="ro-RO" sz="24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organizarea și desfășurarea examenului național de bacalaureat – 2023</a:t>
            </a:r>
            <a:endParaRPr/>
          </a:p>
          <a:p>
            <a:pPr indent="-342900" lvl="1" marL="800100" marR="0" rtl="0" algn="just"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0" i="0" lang="ro-RO" sz="24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aprobarea </a:t>
            </a:r>
            <a:r>
              <a:rPr b="1" i="0" lang="ro-RO" sz="24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programele </a:t>
            </a:r>
            <a:r>
              <a:rPr b="0" i="0" lang="ro-RO" sz="2400" u="none" cap="none" strike="noStrik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pentru examenul național de bacalaureat – 2023</a:t>
            </a:r>
            <a:endParaRPr b="0" i="0" sz="24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marR="0" rtl="0" algn="just"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OME nr. 4759/22.08.2022 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privind aprobarea graficului de desfăşurare a examenelor de certificare a calificării profesionale a absolvenţilor din învăţământul profesional şi tehnic preuniversitar, în anul şcolar 2022 – 2023</a:t>
            </a:r>
            <a:endParaRPr/>
          </a:p>
        </p:txBody>
      </p:sp>
    </p:spTree>
  </p:cSld>
  <p:clrMapOvr>
    <a:masterClrMapping/>
  </p:clrMapOvr>
  <p:transition spd="slow" p14:dur="1500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5"/>
          <p:cNvPicPr preferRelativeResize="0"/>
          <p:nvPr/>
        </p:nvPicPr>
        <p:blipFill rotWithShape="1">
          <a:blip r:embed="rId3">
            <a:alphaModFix/>
          </a:blip>
          <a:srcRect b="3797" l="0" r="0" t="0"/>
          <a:stretch/>
        </p:blipFill>
        <p:spPr>
          <a:xfrm>
            <a:off x="0" y="3858573"/>
            <a:ext cx="4572000" cy="2666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5"/>
          <p:cNvPicPr preferRelativeResize="0"/>
          <p:nvPr/>
        </p:nvPicPr>
        <p:blipFill rotWithShape="1">
          <a:blip r:embed="rId4">
            <a:alphaModFix/>
          </a:blip>
          <a:srcRect b="0" l="0" r="0" t="4227"/>
          <a:stretch/>
        </p:blipFill>
        <p:spPr>
          <a:xfrm>
            <a:off x="133164" y="1376427"/>
            <a:ext cx="4752528" cy="1401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5"/>
          <p:cNvPicPr preferRelativeResize="0"/>
          <p:nvPr/>
        </p:nvPicPr>
        <p:blipFill rotWithShape="1">
          <a:blip r:embed="rId5">
            <a:alphaModFix/>
          </a:blip>
          <a:srcRect b="0" l="0" r="0" t="4388"/>
          <a:stretch/>
        </p:blipFill>
        <p:spPr>
          <a:xfrm>
            <a:off x="3563888" y="2689462"/>
            <a:ext cx="5184576" cy="1331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5"/>
          <p:cNvPicPr preferRelativeResize="0"/>
          <p:nvPr/>
        </p:nvPicPr>
        <p:blipFill rotWithShape="1">
          <a:blip r:embed="rId6">
            <a:alphaModFix/>
          </a:blip>
          <a:srcRect b="2765" l="0" r="0" t="0"/>
          <a:stretch/>
        </p:blipFill>
        <p:spPr>
          <a:xfrm>
            <a:off x="4453057" y="4141087"/>
            <a:ext cx="4411543" cy="238425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5"/>
          <p:cNvSpPr txBox="1"/>
          <p:nvPr>
            <p:ph type="title"/>
          </p:nvPr>
        </p:nvSpPr>
        <p:spPr>
          <a:xfrm>
            <a:off x="108676" y="80283"/>
            <a:ext cx="8877672" cy="11480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Times New Roman"/>
              <a:buNone/>
            </a:pPr>
            <a:r>
              <a:rPr b="1" lang="ro-RO" sz="2400">
                <a:latin typeface="Times New Roman"/>
                <a:ea typeface="Times New Roman"/>
                <a:cs typeface="Times New Roman"/>
                <a:sym typeface="Times New Roman"/>
              </a:rPr>
              <a:t>Cadrul normativ care reglementează organizarea și desfășurarea examenului național de bacalaureat, în anul școlar 2022 – 2023</a:t>
            </a:r>
            <a:br>
              <a:rPr lang="ro-RO" sz="2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OME nr. 5242/31.08.2022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"/>
          <p:cNvSpPr txBox="1"/>
          <p:nvPr>
            <p:ph idx="1" type="body"/>
          </p:nvPr>
        </p:nvSpPr>
        <p:spPr>
          <a:xfrm>
            <a:off x="251521" y="1225555"/>
            <a:ext cx="8638016" cy="49397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Evaluarea națională la finalul clasei a VI-a (ENVI)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Evaluarea națională pentru absolvenții clasei a VIII-a (ENVIII)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Examenul național de bacalaureat 2023: 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1" marL="742950" rtl="0" algn="just"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>
                <a:latin typeface="Times New Roman"/>
                <a:ea typeface="Times New Roman"/>
                <a:cs typeface="Times New Roman"/>
                <a:sym typeface="Times New Roman"/>
              </a:rPr>
              <a:t>mate-info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1" marL="74295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>
                <a:latin typeface="Times New Roman"/>
                <a:ea typeface="Times New Roman"/>
                <a:cs typeface="Times New Roman"/>
                <a:sym typeface="Times New Roman"/>
              </a:rPr>
              <a:t>șt-nat</a:t>
            </a:r>
            <a:endParaRPr b="1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1" marL="74295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>
                <a:latin typeface="Times New Roman"/>
                <a:ea typeface="Times New Roman"/>
                <a:cs typeface="Times New Roman"/>
                <a:sym typeface="Times New Roman"/>
              </a:rPr>
              <a:t>tehnologic</a:t>
            </a:r>
            <a:endParaRPr b="1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1" marL="74295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M_</a:t>
            </a:r>
            <a:r>
              <a:rPr b="1" i="1" lang="ro-RO">
                <a:latin typeface="Times New Roman"/>
                <a:ea typeface="Times New Roman"/>
                <a:cs typeface="Times New Roman"/>
                <a:sym typeface="Times New Roman"/>
              </a:rPr>
              <a:t>pedagogic</a:t>
            </a:r>
            <a:endParaRPr/>
          </a:p>
          <a:p>
            <a:pPr indent="-342900" lvl="0" marL="342900" rtl="0" algn="just"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Examenul național pentru definitivare în învăţământ </a:t>
            </a:r>
            <a:endParaRPr/>
          </a:p>
          <a:p>
            <a:pPr indent="-342900" lvl="0" marL="342900" rtl="0" algn="just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Concursul național de ocupare a posturilor didactice/ catedrelor vacante/rezervate din învățământul preuniversitar</a:t>
            </a:r>
            <a:endParaRPr/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Times New Roman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Simulări ale evaluărilor și examenelor naționale</a:t>
            </a:r>
            <a:endParaRPr/>
          </a:p>
        </p:txBody>
      </p:sp>
      <p:sp>
        <p:nvSpPr>
          <p:cNvPr id="127" name="Google Shape;127;p6"/>
          <p:cNvSpPr txBox="1"/>
          <p:nvPr/>
        </p:nvSpPr>
        <p:spPr>
          <a:xfrm>
            <a:off x="150405" y="457199"/>
            <a:ext cx="8982236" cy="51967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Evaluări, examene, concursuri naționale 2022 - 2023</a:t>
            </a:r>
            <a:endParaRPr/>
          </a:p>
        </p:txBody>
      </p:sp>
    </p:spTree>
  </p:cSld>
  <p:clrMapOvr>
    <a:masterClrMapping/>
  </p:clrMapOvr>
  <p:transition spd="slow" p14:dur="1500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/>
          <p:nvPr/>
        </p:nvSpPr>
        <p:spPr>
          <a:xfrm>
            <a:off x="251520" y="2024236"/>
            <a:ext cx="8424936" cy="4213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OMENCS nr. 3051/12.01.2016 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privind aprobarea Metodologiei de organizare şi desfăşurare a Evaluărilor Naţionale la finalul claselor a II-a, a IV-a şi a VI-a</a:t>
            </a:r>
            <a:endParaRPr b="1" sz="2400">
              <a:solidFill>
                <a:srgbClr val="7F7F7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Programa – nu 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sunt modificări </a:t>
            </a:r>
            <a:endParaRPr sz="2400">
              <a:solidFill>
                <a:srgbClr val="7F7F7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Structura probei scrise – nu 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sunt modificări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Calendar – 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va fi anunțat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400">
                <a:solidFill>
                  <a:srgbClr val="23427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 			</a:t>
            </a:r>
            <a:r>
              <a:rPr lang="ro-RO" sz="2400" u="sng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www.edu.ro</a:t>
            </a:r>
            <a:endParaRPr sz="2400">
              <a:solidFill>
                <a:srgbClr val="7F7F7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	 			</a:t>
            </a:r>
            <a:r>
              <a:rPr lang="ro-RO" sz="2400" u="sng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www.rocnee.eu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b="1" sz="2400">
              <a:solidFill>
                <a:srgbClr val="7F7F7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Rapoarte naționale pentru evaluările ENII, ENIV și ENVI: </a:t>
            </a:r>
            <a:endParaRPr sz="2400">
              <a:solidFill>
                <a:srgbClr val="7F7F7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400" u="sng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https://rocnee.eu/index.php/dcee-oriz/rapoarte-evaluari-nationale-clasele-a-ii-a-a-iv-a-si-a-vi-a</a:t>
            </a:r>
            <a:r>
              <a:rPr lang="ro-RO" sz="2400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 </a:t>
            </a:r>
            <a:endParaRPr sz="24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179512" y="620688"/>
            <a:ext cx="8928992" cy="9904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Evaluări, examene, concursuri naționale 2022 - 2023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Evaluarea națională la finalul clasei a VI-a (ENVI)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"/>
          <p:cNvSpPr txBox="1"/>
          <p:nvPr>
            <p:ph idx="1" type="body"/>
          </p:nvPr>
        </p:nvSpPr>
        <p:spPr>
          <a:xfrm>
            <a:off x="299046" y="2204864"/>
            <a:ext cx="8545908" cy="324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Programa evaluării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sunt modificări față de anul trecut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just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Structura probei scrise – </a:t>
            </a:r>
            <a:r>
              <a:rPr b="1" lang="ro-RO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nu </a:t>
            </a:r>
            <a:r>
              <a:rPr lang="ro-RO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sunt modificări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Postare model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 01.11.2022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Teste de antrenament –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folosite ca suport de recapitulare     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None/>
            </a:pPr>
            <a:r>
              <a:rPr b="1" lang="ro-RO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</a:t>
            </a: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https://rocnee.eu/index.php/examene/teste-antrenament-arhiva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 b="1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Simulări –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vor fi anunțate pe </a:t>
            </a: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www.edu.ro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                   				       	                 </a:t>
            </a: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www.rocnee.eu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8"/>
          <p:cNvSpPr txBox="1"/>
          <p:nvPr/>
        </p:nvSpPr>
        <p:spPr>
          <a:xfrm>
            <a:off x="107504" y="404664"/>
            <a:ext cx="8841162" cy="13407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Evaluări, examene, concursuri naționale 2022 – 2023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Evaluarea națională pentru absolvenții clasei a VIII-a (ENVIII)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"/>
          <p:cNvSpPr txBox="1"/>
          <p:nvPr>
            <p:ph idx="1" type="body"/>
          </p:nvPr>
        </p:nvSpPr>
        <p:spPr>
          <a:xfrm>
            <a:off x="251520" y="2348880"/>
            <a:ext cx="8712968" cy="324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Programa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– sunt modificări față de programa 2022</a:t>
            </a:r>
            <a:endParaRPr/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Structura probei scrise – nu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sunt modificări </a:t>
            </a:r>
            <a:endParaRPr/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Postare model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 01.11.2022</a:t>
            </a:r>
            <a:endParaRPr/>
          </a:p>
          <a:p>
            <a:pPr indent="-342900" lvl="0" marL="342900" rtl="0" algn="l"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Teste de antrenament –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folosite ca suport de recapitulare                   	</a:t>
            </a: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https://rocnee.eu/index.php/examene/teste-antrenament-arhiva</a:t>
            </a:r>
            <a:endParaRPr>
              <a:solidFill>
                <a:srgbClr val="23427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rtl="0" algn="l"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</a:pP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Simulări</a:t>
            </a:r>
            <a:r>
              <a:rPr b="1" lang="ro-RO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– 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vor fi anunțate pe </a:t>
            </a: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www.edu.ro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                   </a:t>
            </a:r>
            <a:r>
              <a:rPr b="1" lang="ro-RO">
                <a:latin typeface="Times New Roman"/>
                <a:ea typeface="Times New Roman"/>
                <a:cs typeface="Times New Roman"/>
                <a:sym typeface="Times New Roman"/>
              </a:rPr>
              <a:t>				            	    </a:t>
            </a:r>
            <a:r>
              <a:rPr lang="ro-RO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www.rocnee.eu</a:t>
            </a:r>
            <a:r>
              <a:rPr lang="ro-RO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</p:txBody>
      </p:sp>
      <p:sp>
        <p:nvSpPr>
          <p:cNvPr id="145" name="Google Shape;145;p9"/>
          <p:cNvSpPr txBox="1"/>
          <p:nvPr/>
        </p:nvSpPr>
        <p:spPr>
          <a:xfrm>
            <a:off x="467544" y="188640"/>
            <a:ext cx="8424936" cy="15841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Evaluări, examene, concursuri naționale 2022 – 2023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Examenul național de bacalaureat 2023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imes New Roman"/>
              <a:buNone/>
            </a:pPr>
            <a:r>
              <a:rPr b="1" lang="ro-RO" sz="2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(BAC 2023)</a:t>
            </a:r>
            <a:endParaRPr b="1" sz="2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xmlns:r="http://schemas.openxmlformats.org/officeDocument/2006/relationships" name="Temă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xecutive">
  <a:themeElements>
    <a:clrScheme name="Executive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2010-09-02T12:16:38Z</dcterms:created>
  <dc:creator>Admin</dc:creator>
</cp:coreProperties>
</file>