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8" r:id="rId3"/>
    <p:sldId id="269" r:id="rId4"/>
    <p:sldId id="267" r:id="rId5"/>
    <p:sldId id="290" r:id="rId6"/>
    <p:sldId id="291" r:id="rId7"/>
    <p:sldId id="292" r:id="rId8"/>
    <p:sldId id="293" r:id="rId9"/>
    <p:sldId id="294" r:id="rId10"/>
    <p:sldId id="29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F95D2-10C6-D971-9E1B-C2DFD74D08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8D9D48-58FB-BB15-2B70-7A483904B5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0F243C4-F49E-752D-815B-7A5DCEA0B9B0}"/>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5" name="Footer Placeholder 4">
            <a:extLst>
              <a:ext uri="{FF2B5EF4-FFF2-40B4-BE49-F238E27FC236}">
                <a16:creationId xmlns:a16="http://schemas.microsoft.com/office/drawing/2014/main" id="{C7ACF082-EFDC-ED50-C4A5-F562C4C5F9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AFC8CD-526A-B279-11B2-8EC9D5EFE706}"/>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230260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1AB3A-1A26-9BF4-E37C-F327110123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907D8F-5F2F-984C-0986-A15CC03F67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B2AB2B-BE2A-EEB4-8766-4D2D7E507290}"/>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5" name="Footer Placeholder 4">
            <a:extLst>
              <a:ext uri="{FF2B5EF4-FFF2-40B4-BE49-F238E27FC236}">
                <a16:creationId xmlns:a16="http://schemas.microsoft.com/office/drawing/2014/main" id="{E3B4CF3C-05BE-1BE4-CA77-07572399C8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5AD0C5-461F-3876-14DF-1D8620F3CCE5}"/>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4042929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81DA34-9C85-FCD6-59CE-DDD1472E087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9D636EF-D9FC-A001-8684-9D9C735413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F69C09-5C37-3BC5-F9C6-6F5F312CFEB0}"/>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5" name="Footer Placeholder 4">
            <a:extLst>
              <a:ext uri="{FF2B5EF4-FFF2-40B4-BE49-F238E27FC236}">
                <a16:creationId xmlns:a16="http://schemas.microsoft.com/office/drawing/2014/main" id="{07F057CD-4FDE-331B-C7E3-069AC2AFC4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C5F39B-F3F6-3746-705A-D998819AB9BE}"/>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31447755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563" y="0"/>
            <a:ext cx="10032437" cy="1179288"/>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a:t>Free PPT _ Click to add title</a:t>
            </a:r>
            <a:endParaRPr lang="ko-KR" altLang="en-US" dirty="0"/>
          </a:p>
        </p:txBody>
      </p:sp>
      <p:sp>
        <p:nvSpPr>
          <p:cNvPr id="4" name="Content Placeholder 2"/>
          <p:cNvSpPr>
            <a:spLocks noGrp="1"/>
          </p:cNvSpPr>
          <p:nvPr>
            <p:ph idx="1"/>
          </p:nvPr>
        </p:nvSpPr>
        <p:spPr>
          <a:xfrm>
            <a:off x="2639616" y="1316766"/>
            <a:ext cx="9217024" cy="614197"/>
          </a:xfrm>
          <a:prstGeom prst="rect">
            <a:avLst/>
          </a:prstGeom>
        </p:spPr>
        <p:txBody>
          <a:bodyPr anchor="ctr"/>
          <a:lstStyle>
            <a:lvl1pPr marL="0" indent="0">
              <a:buNone/>
              <a:defRPr sz="26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
        <p:nvSpPr>
          <p:cNvPr id="5" name="Content Placeholder 2"/>
          <p:cNvSpPr>
            <a:spLocks noGrp="1"/>
          </p:cNvSpPr>
          <p:nvPr>
            <p:ph idx="10"/>
          </p:nvPr>
        </p:nvSpPr>
        <p:spPr>
          <a:xfrm>
            <a:off x="2653408" y="2218994"/>
            <a:ext cx="9217024" cy="3994316"/>
          </a:xfrm>
          <a:prstGeom prst="rect">
            <a:avLst/>
          </a:prstGeom>
        </p:spPr>
        <p:txBody>
          <a:bodyPr lIns="396000" anchor="t"/>
          <a:lstStyle>
            <a:lvl1pPr marL="0" indent="0">
              <a:buNone/>
              <a:defRPr sz="18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Tree>
    <p:extLst>
      <p:ext uri="{BB962C8B-B14F-4D97-AF65-F5344CB8AC3E}">
        <p14:creationId xmlns:p14="http://schemas.microsoft.com/office/powerpoint/2010/main" val="184580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38B35-736B-AD4C-2149-CE9AB07A3D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34DC7A9-DEB5-9355-5FA5-AE7C238E65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AC98B0-C0D6-DE7A-E821-E6C0517A6C20}"/>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5" name="Footer Placeholder 4">
            <a:extLst>
              <a:ext uri="{FF2B5EF4-FFF2-40B4-BE49-F238E27FC236}">
                <a16:creationId xmlns:a16="http://schemas.microsoft.com/office/drawing/2014/main" id="{AC8745BA-679B-6103-0C85-55745CDC5C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56A923-BABC-3909-6D98-0BAE0FFA5ECB}"/>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2347361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81BB4-4753-997B-38D3-030784CC91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98A8BD-41BD-D15C-E295-BE035A7473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F2C6DC8-8923-5BC4-4611-CF62DF22BACA}"/>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5" name="Footer Placeholder 4">
            <a:extLst>
              <a:ext uri="{FF2B5EF4-FFF2-40B4-BE49-F238E27FC236}">
                <a16:creationId xmlns:a16="http://schemas.microsoft.com/office/drawing/2014/main" id="{6FC82AB1-C7C2-644E-C0AB-0FB3D9F206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E08C9A-2A26-59F9-F22A-AAEF508564DC}"/>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1507527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17F65-BFE1-BFD6-13A7-CDF2D0048D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7D0E0A-2C81-BC0D-CE19-EF812608A36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0669B7B-09C6-F35F-D823-192CC56400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9127DF-0DD3-3861-7610-B8ADD0D2D1E1}"/>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6" name="Footer Placeholder 5">
            <a:extLst>
              <a:ext uri="{FF2B5EF4-FFF2-40B4-BE49-F238E27FC236}">
                <a16:creationId xmlns:a16="http://schemas.microsoft.com/office/drawing/2014/main" id="{2F22F952-EE2A-4D38-C84C-83B11AD1CD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BE813E-1824-F4B0-42FE-DFC492A03829}"/>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3888794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EA35E-EF7C-CC1C-99EE-01477B252B6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F6FB34-6E88-2B5F-1CD9-C3BAE6FA2C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1D7CC4F-1AF1-5A55-124D-0E67954C92A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EA1AC4-B833-3FD0-C220-7CB6510FB2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DD94782-0614-7C91-CC3A-28FE895E3EF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5FC35E-8F84-542A-DCD7-D1FFC4323AE2}"/>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8" name="Footer Placeholder 7">
            <a:extLst>
              <a:ext uri="{FF2B5EF4-FFF2-40B4-BE49-F238E27FC236}">
                <a16:creationId xmlns:a16="http://schemas.microsoft.com/office/drawing/2014/main" id="{FC448D4A-F800-C965-E763-D7976B599C8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DCF8EF-61F1-D06C-D6AE-A3C2E27CCF6C}"/>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308499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FF7F1-E230-C7AC-3F02-7E634019D69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C03D09-EC90-7863-3FEF-04D726FB2047}"/>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4" name="Footer Placeholder 3">
            <a:extLst>
              <a:ext uri="{FF2B5EF4-FFF2-40B4-BE49-F238E27FC236}">
                <a16:creationId xmlns:a16="http://schemas.microsoft.com/office/drawing/2014/main" id="{483B1867-E84B-F452-C4BC-12D6ADC5DCC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5603D4D-C440-0511-3E02-80EE4694F973}"/>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709407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51E46C-741C-22B8-DBD4-6F563B865DDA}"/>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3" name="Footer Placeholder 2">
            <a:extLst>
              <a:ext uri="{FF2B5EF4-FFF2-40B4-BE49-F238E27FC236}">
                <a16:creationId xmlns:a16="http://schemas.microsoft.com/office/drawing/2014/main" id="{B5862270-D1AA-AA1E-31BF-4A79A0F1B02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0B30CBC-404A-059D-BA52-CEAAA6EC6428}"/>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729530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5BB60-5D90-4E50-4F75-2923FD19E5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43AAF41-FF2B-776B-FA56-8D94FAC7F6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F1D33C-1D2E-1207-09D4-F490D61F9E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BB2062-C3E4-BD2C-DA5A-2A64EB25FEA1}"/>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6" name="Footer Placeholder 5">
            <a:extLst>
              <a:ext uri="{FF2B5EF4-FFF2-40B4-BE49-F238E27FC236}">
                <a16:creationId xmlns:a16="http://schemas.microsoft.com/office/drawing/2014/main" id="{A7672904-6076-A825-B083-EFBEFC72E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25411D-42B9-7BE6-630E-B018EF0BEF5B}"/>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3726487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76F3A-371F-5CE1-1CF8-54354564AD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1B7361-3859-A42F-5C05-59EAA65914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E19B0A-EFF4-D211-4E3E-9F0FC131B7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407D98-430D-E039-1E32-9A49F5CFB206}"/>
              </a:ext>
            </a:extLst>
          </p:cNvPr>
          <p:cNvSpPr>
            <a:spLocks noGrp="1"/>
          </p:cNvSpPr>
          <p:nvPr>
            <p:ph type="dt" sz="half" idx="10"/>
          </p:nvPr>
        </p:nvSpPr>
        <p:spPr/>
        <p:txBody>
          <a:bodyPr/>
          <a:lstStyle/>
          <a:p>
            <a:fld id="{FBA6893C-FA11-47A3-BE5C-DCEAF09BB63A}" type="datetimeFigureOut">
              <a:rPr lang="en-US" smtClean="0"/>
              <a:t>9/16/2022</a:t>
            </a:fld>
            <a:endParaRPr lang="en-US"/>
          </a:p>
        </p:txBody>
      </p:sp>
      <p:sp>
        <p:nvSpPr>
          <p:cNvPr id="6" name="Footer Placeholder 5">
            <a:extLst>
              <a:ext uri="{FF2B5EF4-FFF2-40B4-BE49-F238E27FC236}">
                <a16:creationId xmlns:a16="http://schemas.microsoft.com/office/drawing/2014/main" id="{C9CA50DD-ED17-6E38-E8A1-8A34983ECF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915E9C-3721-3F11-530E-3A86F1E0C785}"/>
              </a:ext>
            </a:extLst>
          </p:cNvPr>
          <p:cNvSpPr>
            <a:spLocks noGrp="1"/>
          </p:cNvSpPr>
          <p:nvPr>
            <p:ph type="sldNum" sz="quarter" idx="12"/>
          </p:nvPr>
        </p:nvSpPr>
        <p:spPr/>
        <p:txBody>
          <a:bodyPr/>
          <a:lstStyle/>
          <a:p>
            <a:fld id="{0CD6AF04-7CF8-4431-8365-BB19642333F3}" type="slidenum">
              <a:rPr lang="en-US" smtClean="0"/>
              <a:t>‹#›</a:t>
            </a:fld>
            <a:endParaRPr lang="en-US"/>
          </a:p>
        </p:txBody>
      </p:sp>
    </p:spTree>
    <p:extLst>
      <p:ext uri="{BB962C8B-B14F-4D97-AF65-F5344CB8AC3E}">
        <p14:creationId xmlns:p14="http://schemas.microsoft.com/office/powerpoint/2010/main" val="2160049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0F56F2-DF1A-5867-6390-CFBB82D5F0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9053A4-3329-FF3A-DD37-9DC06041FC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1A2F5C-45EC-AEAE-2CFA-3418E50069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A6893C-FA11-47A3-BE5C-DCEAF09BB63A}" type="datetimeFigureOut">
              <a:rPr lang="en-US" smtClean="0"/>
              <a:t>9/16/2022</a:t>
            </a:fld>
            <a:endParaRPr lang="en-US"/>
          </a:p>
        </p:txBody>
      </p:sp>
      <p:sp>
        <p:nvSpPr>
          <p:cNvPr id="5" name="Footer Placeholder 4">
            <a:extLst>
              <a:ext uri="{FF2B5EF4-FFF2-40B4-BE49-F238E27FC236}">
                <a16:creationId xmlns:a16="http://schemas.microsoft.com/office/drawing/2014/main" id="{1A356048-A087-3914-8436-239B7F3EC2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91DD7F9-0CE0-5244-788D-775EB91572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6AF04-7CF8-4431-8365-BB19642333F3}" type="slidenum">
              <a:rPr lang="en-US" smtClean="0"/>
              <a:t>‹#›</a:t>
            </a:fld>
            <a:endParaRPr lang="en-US"/>
          </a:p>
        </p:txBody>
      </p:sp>
    </p:spTree>
    <p:extLst>
      <p:ext uri="{BB962C8B-B14F-4D97-AF65-F5344CB8AC3E}">
        <p14:creationId xmlns:p14="http://schemas.microsoft.com/office/powerpoint/2010/main" val="3692843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4043"/>
            <a:ext cx="2057400" cy="6393333"/>
          </a:xfrm>
        </p:spPr>
        <p:txBody>
          <a:bodyPr vert="vert270"/>
          <a:lstStyle/>
          <a:p>
            <a:pPr algn="r"/>
            <a:r>
              <a:rPr lang="pt-BR" altLang="ko-KR" sz="2667" dirty="0">
                <a:solidFill>
                  <a:schemeClr val="bg1"/>
                </a:solidFill>
              </a:rPr>
              <a:t>Noutățile pentru anul școlar 2022 – 2023</a:t>
            </a:r>
            <a:endParaRPr lang="ko-KR" altLang="en-US" sz="3200" dirty="0">
              <a:solidFill>
                <a:schemeClr val="bg1"/>
              </a:solidFill>
            </a:endParaRPr>
          </a:p>
        </p:txBody>
      </p:sp>
      <p:sp>
        <p:nvSpPr>
          <p:cNvPr id="2" name="Content Placeholder 1"/>
          <p:cNvSpPr>
            <a:spLocks noGrp="1"/>
          </p:cNvSpPr>
          <p:nvPr>
            <p:ph idx="1"/>
          </p:nvPr>
        </p:nvSpPr>
        <p:spPr>
          <a:xfrm>
            <a:off x="2255573" y="429768"/>
            <a:ext cx="9403027" cy="6007608"/>
          </a:xfrm>
        </p:spPr>
        <p:txBody>
          <a:bodyPr wrap="square" anchor="ctr" anchorCtr="0">
            <a:normAutofit lnSpcReduction="10000"/>
          </a:bodyPr>
          <a:lstStyle/>
          <a:p>
            <a:pPr marL="380990" indent="-380990" algn="just">
              <a:buFontTx/>
              <a:buChar char="-"/>
            </a:pPr>
            <a:endParaRPr lang="en-US" sz="2133" dirty="0">
              <a:solidFill>
                <a:srgbClr val="333333"/>
              </a:solidFill>
              <a:latin typeface="SignikaRO"/>
            </a:endParaRPr>
          </a:p>
          <a:p>
            <a:pPr marL="380990" indent="-380990" algn="just">
              <a:buFontTx/>
              <a:buChar char="-"/>
            </a:pPr>
            <a:r>
              <a:rPr lang="ro-RO" sz="2133" dirty="0">
                <a:solidFill>
                  <a:srgbClr val="333333"/>
                </a:solidFill>
                <a:latin typeface="SignikaRO"/>
              </a:rPr>
              <a:t>calendarul anului şcolar 2022-2023 este organizat pentru prima dată pe module în loc de semestre;</a:t>
            </a:r>
          </a:p>
          <a:p>
            <a:pPr marL="380990" indent="-380990" algn="just">
              <a:buFontTx/>
              <a:buChar char="-"/>
            </a:pPr>
            <a:r>
              <a:rPr lang="ro-RO" sz="2133" dirty="0">
                <a:solidFill>
                  <a:srgbClr val="333333"/>
                </a:solidFill>
                <a:latin typeface="SignikaRO"/>
              </a:rPr>
              <a:t>vor fi </a:t>
            </a:r>
            <a:r>
              <a:rPr lang="ro-RO" sz="2133" b="1" dirty="0">
                <a:solidFill>
                  <a:schemeClr val="tx2">
                    <a:lumMod val="75000"/>
                  </a:schemeClr>
                </a:solidFill>
                <a:latin typeface="-apple-system"/>
                <a:cs typeface="+mn-cs"/>
              </a:rPr>
              <a:t>cinci module şi cinci vacanţe</a:t>
            </a:r>
            <a:r>
              <a:rPr lang="ro-RO" sz="2133" dirty="0">
                <a:solidFill>
                  <a:srgbClr val="333333"/>
                </a:solidFill>
                <a:latin typeface="SignikaRO"/>
              </a:rPr>
              <a:t>, cu prima zi de şcoală la 5 septembrie 2022 şi ultima, în 16 iunie 2023;</a:t>
            </a:r>
          </a:p>
          <a:p>
            <a:pPr marL="380990" indent="-380990" algn="just">
              <a:buFontTx/>
              <a:buChar char="-"/>
            </a:pPr>
            <a:r>
              <a:rPr lang="ro-RO" sz="2133" b="1" dirty="0">
                <a:solidFill>
                  <a:schemeClr val="tx2">
                    <a:lumMod val="75000"/>
                  </a:schemeClr>
                </a:solidFill>
                <a:latin typeface="-apple-system"/>
                <a:cs typeface="+mn-cs"/>
              </a:rPr>
              <a:t>tezele nu vor mai fi obligatorii</a:t>
            </a:r>
            <a:r>
              <a:rPr lang="ro-RO" sz="2133" dirty="0">
                <a:solidFill>
                  <a:srgbClr val="333333"/>
                </a:solidFill>
                <a:latin typeface="SignikaRO"/>
              </a:rPr>
              <a:t>, se va încheia o singură medie anuală;</a:t>
            </a:r>
          </a:p>
          <a:p>
            <a:pPr marL="380990" indent="-380990" algn="just">
              <a:buFontTx/>
              <a:buChar char="-"/>
            </a:pPr>
            <a:r>
              <a:rPr lang="ro-RO" sz="2133" b="1" dirty="0">
                <a:solidFill>
                  <a:schemeClr val="tx2">
                    <a:lumMod val="75000"/>
                  </a:schemeClr>
                </a:solidFill>
                <a:latin typeface="-apple-system"/>
                <a:cs typeface="+mn-cs"/>
              </a:rPr>
              <a:t>elevii nu vor mai putea fi exmatriculați</a:t>
            </a:r>
            <a:r>
              <a:rPr lang="ro-RO" sz="2133" dirty="0">
                <a:solidFill>
                  <a:srgbClr val="333333"/>
                </a:solidFill>
                <a:latin typeface="SignikaRO"/>
              </a:rPr>
              <a:t>;</a:t>
            </a:r>
          </a:p>
          <a:p>
            <a:pPr marL="380990" indent="-380990" algn="just">
              <a:buFontTx/>
              <a:buChar char="-"/>
            </a:pPr>
            <a:r>
              <a:rPr lang="ro-RO" sz="2133" dirty="0">
                <a:solidFill>
                  <a:srgbClr val="333333"/>
                </a:solidFill>
                <a:latin typeface="SignikaRO"/>
              </a:rPr>
              <a:t>pentru clasele a XII-a zi, a XIII-a seral și frecvență redusă, anul școlar are o durată de </a:t>
            </a:r>
            <a:r>
              <a:rPr lang="ro-RO" sz="2133" b="1" dirty="0">
                <a:solidFill>
                  <a:schemeClr val="tx2">
                    <a:lumMod val="75000"/>
                  </a:schemeClr>
                </a:solidFill>
                <a:latin typeface="-apple-system"/>
                <a:cs typeface="+mn-cs"/>
              </a:rPr>
              <a:t>34 de săptămâni de cursuri </a:t>
            </a:r>
            <a:r>
              <a:rPr lang="ro-RO" sz="2133" dirty="0">
                <a:solidFill>
                  <a:srgbClr val="333333"/>
                </a:solidFill>
                <a:latin typeface="SignikaRO"/>
              </a:rPr>
              <a:t>și se încheie la data de 2 iunie 2023</a:t>
            </a:r>
          </a:p>
          <a:p>
            <a:pPr marL="380990" indent="-380990" algn="just">
              <a:buFontTx/>
              <a:buChar char="-"/>
            </a:pPr>
            <a:r>
              <a:rPr lang="ro-RO" sz="2133" dirty="0">
                <a:solidFill>
                  <a:srgbClr val="333333"/>
                </a:solidFill>
                <a:latin typeface="SignikaRO"/>
              </a:rPr>
              <a:t>pentru clasa a VIII-a, anul școlar are o durată de </a:t>
            </a:r>
            <a:r>
              <a:rPr lang="ro-RO" sz="2133" b="1" dirty="0">
                <a:solidFill>
                  <a:schemeClr val="tx2">
                    <a:lumMod val="75000"/>
                  </a:schemeClr>
                </a:solidFill>
                <a:latin typeface="-apple-system"/>
                <a:cs typeface="+mn-cs"/>
              </a:rPr>
              <a:t>35 de săptămâni de</a:t>
            </a:r>
            <a:r>
              <a:rPr lang="en-US" sz="2133" b="1" dirty="0">
                <a:solidFill>
                  <a:schemeClr val="tx2">
                    <a:lumMod val="75000"/>
                  </a:schemeClr>
                </a:solidFill>
                <a:latin typeface="-apple-system"/>
                <a:cs typeface="+mn-cs"/>
              </a:rPr>
              <a:t> </a:t>
            </a:r>
            <a:r>
              <a:rPr lang="ro-RO" sz="2133" b="1" dirty="0">
                <a:solidFill>
                  <a:schemeClr val="tx2">
                    <a:lumMod val="75000"/>
                  </a:schemeClr>
                </a:solidFill>
                <a:latin typeface="-apple-system"/>
                <a:cs typeface="+mn-cs"/>
              </a:rPr>
              <a:t>cursuri </a:t>
            </a:r>
            <a:r>
              <a:rPr lang="ro-RO" sz="2133" dirty="0">
                <a:solidFill>
                  <a:srgbClr val="333333"/>
                </a:solidFill>
                <a:latin typeface="SignikaRO"/>
              </a:rPr>
              <a:t>și se încheie la data de 9 iunie 2023;</a:t>
            </a:r>
          </a:p>
          <a:p>
            <a:pPr marL="380990" indent="-380990" algn="just">
              <a:buFontTx/>
              <a:buChar char="-"/>
            </a:pPr>
            <a:r>
              <a:rPr lang="ro-RO" sz="2133" dirty="0">
                <a:solidFill>
                  <a:srgbClr val="333333"/>
                </a:solidFill>
                <a:latin typeface="SignikaRO"/>
              </a:rPr>
              <a:t>pentru clasele din învățământul liceal — filiera tehnologică, cu excepția claselor a XII-a zi, a XIII-a seral și frecvență redusă, pentru clasele din învățământul postliceal, cu excepția calificărilor din domeniul sănătate și asistență pedagogică, și pentru clasele din învățământul profesional, anul școlar are o durată de </a:t>
            </a:r>
            <a:r>
              <a:rPr lang="ro-RO" sz="2133" b="1" dirty="0">
                <a:solidFill>
                  <a:schemeClr val="tx2">
                    <a:lumMod val="75000"/>
                  </a:schemeClr>
                </a:solidFill>
                <a:latin typeface="-apple-system"/>
                <a:cs typeface="+mn-cs"/>
              </a:rPr>
              <a:t>37 de săptămâni de cursuri </a:t>
            </a:r>
            <a:r>
              <a:rPr lang="ro-RO" sz="2133" dirty="0">
                <a:solidFill>
                  <a:srgbClr val="333333"/>
                </a:solidFill>
                <a:latin typeface="SignikaRO"/>
              </a:rPr>
              <a:t>și se încheie la data de 23 iunie 2023;</a:t>
            </a:r>
          </a:p>
          <a:p>
            <a:pPr marL="380990" indent="-380990" algn="just">
              <a:buFontTx/>
              <a:buChar char="-"/>
            </a:pPr>
            <a:r>
              <a:rPr lang="ro-RO" sz="2133" dirty="0">
                <a:solidFill>
                  <a:srgbClr val="333333"/>
                </a:solidFill>
                <a:latin typeface="SignikaRO"/>
              </a:rPr>
              <a:t>vacanța din februarie în județul </a:t>
            </a:r>
            <a:r>
              <a:rPr lang="en-US" sz="2133" dirty="0" err="1">
                <a:solidFill>
                  <a:srgbClr val="333333"/>
                </a:solidFill>
                <a:latin typeface="SignikaRO"/>
              </a:rPr>
              <a:t>cluj</a:t>
            </a:r>
            <a:r>
              <a:rPr lang="ro-RO" sz="2133" dirty="0">
                <a:solidFill>
                  <a:srgbClr val="333333"/>
                </a:solidFill>
                <a:latin typeface="SignikaRO"/>
              </a:rPr>
              <a:t>: </a:t>
            </a:r>
            <a:r>
              <a:rPr lang="en-US" sz="2133" b="1" dirty="0">
                <a:solidFill>
                  <a:srgbClr val="FF0000"/>
                </a:solidFill>
                <a:latin typeface="SignikaRO"/>
              </a:rPr>
              <a:t>13</a:t>
            </a:r>
            <a:r>
              <a:rPr lang="ro-RO" sz="2133" b="1" dirty="0">
                <a:solidFill>
                  <a:srgbClr val="FF0000"/>
                </a:solidFill>
                <a:latin typeface="-apple-system"/>
                <a:cs typeface="+mn-cs"/>
              </a:rPr>
              <a:t>-</a:t>
            </a:r>
            <a:r>
              <a:rPr lang="en-US" sz="2133" b="1" dirty="0">
                <a:solidFill>
                  <a:srgbClr val="FF0000"/>
                </a:solidFill>
                <a:latin typeface="-apple-system"/>
                <a:cs typeface="+mn-cs"/>
              </a:rPr>
              <a:t>17</a:t>
            </a:r>
            <a:r>
              <a:rPr lang="ro-RO" sz="2133" b="1" dirty="0">
                <a:solidFill>
                  <a:srgbClr val="FF0000"/>
                </a:solidFill>
                <a:latin typeface="-apple-system"/>
                <a:cs typeface="+mn-cs"/>
              </a:rPr>
              <a:t> februarie 2023</a:t>
            </a:r>
            <a:r>
              <a:rPr lang="ro-RO" sz="2133" dirty="0">
                <a:solidFill>
                  <a:srgbClr val="333333"/>
                </a:solidFill>
                <a:latin typeface="SignikaRO"/>
              </a:rPr>
              <a:t>.</a:t>
            </a:r>
          </a:p>
          <a:p>
            <a:pPr lvl="0"/>
            <a:endParaRPr lang="ro-RO" sz="2133" dirty="0">
              <a:solidFill>
                <a:srgbClr val="333333"/>
              </a:solidFill>
              <a:latin typeface="SignikaRO"/>
            </a:endParaRPr>
          </a:p>
          <a:p>
            <a:pPr lvl="0"/>
            <a:endParaRPr lang="en-US" altLang="ko-KR" sz="2133" b="1" dirty="0"/>
          </a:p>
        </p:txBody>
      </p:sp>
    </p:spTree>
    <p:extLst>
      <p:ext uri="{BB962C8B-B14F-4D97-AF65-F5344CB8AC3E}">
        <p14:creationId xmlns:p14="http://schemas.microsoft.com/office/powerpoint/2010/main" val="788113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500"/>
                                        <p:tgtEl>
                                          <p:spTgt spid="2">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fade">
                                      <p:cBhvr>
                                        <p:cTn id="37" dur="500"/>
                                        <p:tgtEl>
                                          <p:spTgt spid="2">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
                                            <p:txEl>
                                              <p:pRg st="8" end="8"/>
                                            </p:txEl>
                                          </p:spTgt>
                                        </p:tgtEl>
                                        <p:attrNameLst>
                                          <p:attrName>style.visibility</p:attrName>
                                        </p:attrNameLst>
                                      </p:cBhvr>
                                      <p:to>
                                        <p:strVal val="visible"/>
                                      </p:to>
                                    </p:set>
                                    <p:animEffect transition="in" filter="fade">
                                      <p:cBhvr>
                                        <p:cTn id="4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35627" y="1033272"/>
            <a:ext cx="8736971" cy="3364992"/>
          </a:xfrm>
        </p:spPr>
        <p:txBody>
          <a:bodyPr>
            <a:noAutofit/>
          </a:bodyPr>
          <a:lstStyle/>
          <a:p>
            <a:pPr lvl="0"/>
            <a:r>
              <a:rPr lang="ro-RO" altLang="ko-KR" sz="2400" b="1" dirty="0">
                <a:solidFill>
                  <a:srgbClr val="FF0000"/>
                </a:solidFill>
                <a:latin typeface="Times New Roman" panose="02020603050405020304" pitchFamily="18" charset="0"/>
                <a:cs typeface="Times New Roman" panose="02020603050405020304" pitchFamily="18" charset="0"/>
              </a:rPr>
              <a:t>Câteva aspecte pe care vă rog să le aveți în vedere la întocmirea planificărilor anuale: </a:t>
            </a:r>
            <a:endParaRPr lang="en-US" altLang="ko-KR" sz="2400" b="1" dirty="0">
              <a:solidFill>
                <a:srgbClr val="FF0000"/>
              </a:solidFill>
              <a:latin typeface="Times New Roman" panose="02020603050405020304" pitchFamily="18" charset="0"/>
              <a:cs typeface="Times New Roman" panose="02020603050405020304" pitchFamily="18" charset="0"/>
            </a:endParaRPr>
          </a:p>
          <a:p>
            <a:pPr lvl="0"/>
            <a:endParaRPr lang="ro-RO" altLang="ko-KR" sz="2400" b="1" dirty="0">
              <a:solidFill>
                <a:srgbClr val="FF0000"/>
              </a:solidFill>
              <a:latin typeface="Times New Roman" panose="02020603050405020304" pitchFamily="18" charset="0"/>
              <a:cs typeface="Times New Roman" panose="02020603050405020304" pitchFamily="18" charset="0"/>
            </a:endParaRPr>
          </a:p>
          <a:p>
            <a:pPr marL="380990" indent="-380990">
              <a:buFontTx/>
              <a:buChar char="-"/>
            </a:pPr>
            <a:r>
              <a:rPr lang="ro-RO" altLang="ko-KR" sz="2400" dirty="0">
                <a:solidFill>
                  <a:srgbClr val="FF0000"/>
                </a:solidFill>
                <a:latin typeface="Times New Roman" panose="02020603050405020304" pitchFamily="18" charset="0"/>
                <a:cs typeface="Times New Roman" panose="02020603050405020304" pitchFamily="18" charset="0"/>
              </a:rPr>
              <a:t>o unitate de învățare să nu se „rupă” la vacanță (nici în alt moment) și să fie parcursă doar o singură unitate de învățare la un moment dat;</a:t>
            </a:r>
          </a:p>
          <a:p>
            <a:pPr marL="380990" indent="-380990">
              <a:buFontTx/>
              <a:buChar char="-"/>
            </a:pPr>
            <a:r>
              <a:rPr lang="ro-RO" altLang="ko-KR" sz="2400" dirty="0">
                <a:solidFill>
                  <a:srgbClr val="FF0000"/>
                </a:solidFill>
                <a:latin typeface="Times New Roman" panose="02020603050405020304" pitchFamily="18" charset="0"/>
                <a:cs typeface="Times New Roman" panose="02020603050405020304" pitchFamily="18" charset="0"/>
              </a:rPr>
              <a:t>fiecare unitate de învățare se finalizează cu o evaluare.</a:t>
            </a:r>
            <a:endParaRPr lang="en-US" altLang="ko-KR" sz="2400" dirty="0">
              <a:solidFill>
                <a:srgbClr val="FF0000"/>
              </a:solidFill>
              <a:latin typeface="Times New Roman" panose="02020603050405020304" pitchFamily="18" charset="0"/>
              <a:cs typeface="Times New Roman" panose="02020603050405020304" pitchFamily="18" charset="0"/>
            </a:endParaRPr>
          </a:p>
        </p:txBody>
      </p:sp>
      <p:sp>
        <p:nvSpPr>
          <p:cNvPr id="5" name="Title 2"/>
          <p:cNvSpPr txBox="1">
            <a:spLocks/>
          </p:cNvSpPr>
          <p:nvPr/>
        </p:nvSpPr>
        <p:spPr>
          <a:xfrm>
            <a:off x="0" y="44043"/>
            <a:ext cx="1967541" cy="5568619"/>
          </a:xfrm>
          <a:prstGeom prst="rect">
            <a:avLst/>
          </a:prstGeom>
        </p:spPr>
        <p:txBody>
          <a:bodyPr vert="vert270" anchor="ctr"/>
          <a:lstStyle>
            <a:lvl1pPr algn="l" defTabSz="914400" rtl="0" eaLnBrk="1" latinLnBrk="1" hangingPunct="1">
              <a:spcBef>
                <a:spcPct val="0"/>
              </a:spcBef>
              <a:buNone/>
              <a:defRPr sz="3600" b="1" kern="1200">
                <a:solidFill>
                  <a:schemeClr val="tx1">
                    <a:lumMod val="75000"/>
                    <a:lumOff val="25000"/>
                  </a:schemeClr>
                </a:solidFill>
                <a:latin typeface="Arial" pitchFamily="34" charset="0"/>
                <a:ea typeface="+mj-ea"/>
                <a:cs typeface="Arial" pitchFamily="34" charset="0"/>
              </a:defRPr>
            </a:lvl1pPr>
          </a:lstStyle>
          <a:p>
            <a:pPr algn="r"/>
            <a:r>
              <a:rPr lang="ro-RO" altLang="ko-KR" sz="2667" dirty="0">
                <a:solidFill>
                  <a:schemeClr val="bg1"/>
                </a:solidFill>
              </a:rPr>
              <a:t>Structura anului școlar 2022-2023</a:t>
            </a:r>
            <a:endParaRPr lang="ko-KR" altLang="en-US" sz="3200" dirty="0">
              <a:solidFill>
                <a:schemeClr val="bg1"/>
              </a:solidFill>
            </a:endParaRPr>
          </a:p>
        </p:txBody>
      </p:sp>
    </p:spTree>
    <p:extLst>
      <p:ext uri="{BB962C8B-B14F-4D97-AF65-F5344CB8AC3E}">
        <p14:creationId xmlns:p14="http://schemas.microsoft.com/office/powerpoint/2010/main" val="282531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063552" y="164637"/>
            <a:ext cx="9985109" cy="6002412"/>
          </a:xfrm>
          <a:prstGeom prst="rect">
            <a:avLst/>
          </a:prstGeom>
          <a:ln>
            <a:noFill/>
          </a:ln>
        </p:spPr>
        <p:txBody>
          <a:bodyPr wrap="square">
            <a:spAutoFit/>
          </a:bodyPr>
          <a:lstStyle/>
          <a:p>
            <a:pPr marL="380990" indent="-380990" algn="just">
              <a:buFontTx/>
              <a:buChar char="-"/>
            </a:pPr>
            <a:r>
              <a:rPr lang="ro-RO" sz="1867" dirty="0">
                <a:solidFill>
                  <a:srgbClr val="333333"/>
                </a:solidFill>
                <a:latin typeface="SignikaRO"/>
                <a:cs typeface="Arial" pitchFamily="34" charset="0"/>
              </a:rPr>
              <a:t>în anul școlar 2022-2023, </a:t>
            </a:r>
            <a:r>
              <a:rPr lang="ro-RO" sz="2133" b="1" dirty="0">
                <a:solidFill>
                  <a:schemeClr val="tx2">
                    <a:lumMod val="75000"/>
                  </a:schemeClr>
                </a:solidFill>
                <a:latin typeface="-apple-system"/>
              </a:rPr>
              <a:t>la fiecare disciplină de studiu, se încheie anual o </a:t>
            </a:r>
          </a:p>
          <a:p>
            <a:pPr marL="361942" algn="just"/>
            <a:r>
              <a:rPr lang="ro-RO" sz="2133" b="1" dirty="0">
                <a:solidFill>
                  <a:schemeClr val="tx2">
                    <a:lumMod val="75000"/>
                  </a:schemeClr>
                </a:solidFill>
                <a:latin typeface="-apple-system"/>
              </a:rPr>
              <a:t>singură medie, </a:t>
            </a:r>
            <a:r>
              <a:rPr lang="ro-RO" sz="1867" dirty="0">
                <a:solidFill>
                  <a:srgbClr val="333333"/>
                </a:solidFill>
                <a:latin typeface="SignikaRO"/>
                <a:cs typeface="Arial" pitchFamily="34" charset="0"/>
              </a:rPr>
              <a:t>calculată prin rotunjirea mediei aritmetice a notelor la cel mai </a:t>
            </a:r>
          </a:p>
          <a:p>
            <a:pPr marL="361942" algn="just"/>
            <a:r>
              <a:rPr lang="ro-RO" sz="1867" dirty="0">
                <a:solidFill>
                  <a:srgbClr val="333333"/>
                </a:solidFill>
                <a:latin typeface="SignikaRO"/>
                <a:cs typeface="Arial" pitchFamily="34" charset="0"/>
              </a:rPr>
              <a:t>apropiat număr întreg. La o diferență de 50 de sutimi, rotunjirea se face în favoarea </a:t>
            </a:r>
          </a:p>
          <a:p>
            <a:pPr marL="361942" algn="just"/>
            <a:r>
              <a:rPr lang="ro-RO" sz="1867" dirty="0">
                <a:solidFill>
                  <a:srgbClr val="333333"/>
                </a:solidFill>
                <a:latin typeface="SignikaRO"/>
                <a:cs typeface="Arial" pitchFamily="34" charset="0"/>
              </a:rPr>
              <a:t>elevului, scrie în noul Regulament-cadru de organizare și funcționare a unităților de </a:t>
            </a:r>
          </a:p>
          <a:p>
            <a:pPr marL="361942" algn="just"/>
            <a:r>
              <a:rPr lang="ro-RO" sz="1867" dirty="0">
                <a:solidFill>
                  <a:srgbClr val="333333"/>
                </a:solidFill>
                <a:latin typeface="SignikaRO"/>
                <a:cs typeface="Arial" pitchFamily="34" charset="0"/>
              </a:rPr>
              <a:t>învățământ preuniversitar (ROFUIP), ce intră în vigoare de la 1 septembrie;</a:t>
            </a:r>
          </a:p>
          <a:p>
            <a:pPr marL="380990" indent="-380990" algn="just">
              <a:buFontTx/>
              <a:buChar char="-"/>
            </a:pPr>
            <a:r>
              <a:rPr lang="ro-RO" sz="1867" dirty="0">
                <a:solidFill>
                  <a:srgbClr val="333333"/>
                </a:solidFill>
                <a:latin typeface="SignikaRO"/>
                <a:cs typeface="Arial" pitchFamily="34" charset="0"/>
              </a:rPr>
              <a:t>la fiecare disciplină, </a:t>
            </a:r>
            <a:r>
              <a:rPr lang="ro-RO" sz="2133" b="1" dirty="0">
                <a:solidFill>
                  <a:schemeClr val="tx2">
                    <a:lumMod val="75000"/>
                  </a:schemeClr>
                </a:solidFill>
                <a:latin typeface="-apple-system"/>
              </a:rPr>
              <a:t>numărul note acordate anual este cu cel puțin trei mai mare decât numărul de ore alocat săptămânal disciplinei în planul-cadru de învățământ</a:t>
            </a:r>
            <a:r>
              <a:rPr lang="ro-RO" sz="1867" dirty="0">
                <a:solidFill>
                  <a:srgbClr val="333333"/>
                </a:solidFill>
                <a:latin typeface="SignikaRO"/>
                <a:cs typeface="Arial" pitchFamily="34" charset="0"/>
              </a:rPr>
              <a:t>;</a:t>
            </a:r>
          </a:p>
          <a:p>
            <a:pPr marL="380990" indent="-380990" algn="just">
              <a:buFontTx/>
              <a:buChar char="-"/>
            </a:pPr>
            <a:r>
              <a:rPr lang="ro-RO" sz="1867" dirty="0">
                <a:solidFill>
                  <a:srgbClr val="333333"/>
                </a:solidFill>
                <a:latin typeface="SignikaRO"/>
                <a:cs typeface="Arial" pitchFamily="34" charset="0"/>
              </a:rPr>
              <a:t>m</a:t>
            </a:r>
            <a:r>
              <a:rPr lang="it-IT" sz="1867" dirty="0">
                <a:solidFill>
                  <a:srgbClr val="333333"/>
                </a:solidFill>
                <a:latin typeface="SignikaRO"/>
                <a:cs typeface="Arial" pitchFamily="34" charset="0"/>
              </a:rPr>
              <a:t>ediile la purtare se consemnează în catalog de profesorii diriginţi ai claselor</a:t>
            </a:r>
            <a:r>
              <a:rPr lang="ro-RO" sz="1867" dirty="0">
                <a:solidFill>
                  <a:srgbClr val="333333"/>
                </a:solidFill>
                <a:latin typeface="SignikaRO"/>
                <a:cs typeface="Arial" pitchFamily="34" charset="0"/>
              </a:rPr>
              <a:t>;</a:t>
            </a:r>
          </a:p>
          <a:p>
            <a:pPr marL="380990" indent="-380990" algn="just">
              <a:buFontTx/>
              <a:buChar char="-"/>
            </a:pPr>
            <a:r>
              <a:rPr lang="ro-RO" sz="1867" i="1" dirty="0">
                <a:solidFill>
                  <a:srgbClr val="333333"/>
                </a:solidFill>
                <a:latin typeface="SignikaRO"/>
                <a:cs typeface="Arial" pitchFamily="34" charset="0"/>
              </a:rPr>
              <a:t>elevii scutiţi de efort fizic au obligaţia de a fi prezenţi la orele de educaţie fizică şi sport. </a:t>
            </a:r>
          </a:p>
          <a:p>
            <a:pPr marL="361942" algn="just"/>
            <a:r>
              <a:rPr lang="ro-RO" sz="1867" i="1" dirty="0">
                <a:solidFill>
                  <a:srgbClr val="333333"/>
                </a:solidFill>
                <a:latin typeface="SignikaRO"/>
                <a:cs typeface="Arial" pitchFamily="34" charset="0"/>
              </a:rPr>
              <a:t>Acestor elevi nu li se acordă calificative/note şi nu li se încheie media la această disciplină în anul în care sunt scutiţi medical;</a:t>
            </a:r>
          </a:p>
          <a:p>
            <a:pPr marL="380990" indent="-380990" algn="just">
              <a:buFontTx/>
              <a:buChar char="-"/>
            </a:pPr>
            <a:r>
              <a:rPr lang="ro-RO" sz="1867" dirty="0">
                <a:solidFill>
                  <a:srgbClr val="333333"/>
                </a:solidFill>
                <a:latin typeface="SignikaRO"/>
                <a:cs typeface="Arial" pitchFamily="34" charset="0"/>
              </a:rPr>
              <a:t>sunt declaraţi promovaţi elevii care, la sfârşitul anului şcolar, obţin la fiecare disciplină de studiu cel puţin media anuală 5, iar la purtare, media anuală 6;</a:t>
            </a:r>
          </a:p>
          <a:p>
            <a:pPr marL="380990" indent="-380990" algn="just">
              <a:buFontTx/>
              <a:buChar char="-"/>
            </a:pPr>
            <a:r>
              <a:rPr lang="ro-RO" sz="1867" dirty="0">
                <a:solidFill>
                  <a:srgbClr val="333333"/>
                </a:solidFill>
                <a:latin typeface="SignikaRO"/>
                <a:cs typeface="Arial" pitchFamily="34" charset="0"/>
              </a:rPr>
              <a:t>elevii liceelor pedagogice şi ai liceelor teologice care obţin la purtare media anuală mai mică de 8 nu mai pot continua studiile la aceste profiluri. Aceşti elevi sunt obligaţi să se transfere, pentru anul şcolar următor, la alte profiluri/licee cu respectarea legislaţiei în vigoare şi a regulamentelor de organizare şi funcţionare a unităţilor în cauză.</a:t>
            </a:r>
          </a:p>
          <a:p>
            <a:pPr marL="380990" indent="-380990" algn="just">
              <a:buFontTx/>
              <a:buChar char="-"/>
            </a:pPr>
            <a:r>
              <a:rPr lang="ro-RO" sz="1867" dirty="0">
                <a:solidFill>
                  <a:srgbClr val="333333"/>
                </a:solidFill>
                <a:latin typeface="SignikaRO"/>
                <a:cs typeface="Arial" pitchFamily="34" charset="0"/>
              </a:rPr>
              <a:t>elevii de la clasele cu profil pedagogic trebuie să obţină la sfârşitul anului şcolar medii anuale de cel puţin 6 la disciplinele limba şi literatura română/limba şi literatura maternă, matematică/aritmetică şi la disciplinele pedagogice de profil;</a:t>
            </a:r>
          </a:p>
        </p:txBody>
      </p:sp>
      <p:sp>
        <p:nvSpPr>
          <p:cNvPr id="9" name="Title 2"/>
          <p:cNvSpPr>
            <a:spLocks noGrp="1"/>
          </p:cNvSpPr>
          <p:nvPr>
            <p:ph type="title"/>
          </p:nvPr>
        </p:nvSpPr>
        <p:spPr>
          <a:xfrm>
            <a:off x="0" y="44042"/>
            <a:ext cx="1967541" cy="6503061"/>
          </a:xfrm>
        </p:spPr>
        <p:txBody>
          <a:bodyPr vert="vert270"/>
          <a:lstStyle/>
          <a:p>
            <a:pPr algn="r"/>
            <a:r>
              <a:rPr lang="pt-BR" altLang="ko-KR" sz="2667" dirty="0">
                <a:solidFill>
                  <a:schemeClr val="bg1"/>
                </a:solidFill>
              </a:rPr>
              <a:t>Noutățile pentru anul școlar 2022 – 2023</a:t>
            </a:r>
            <a:endParaRPr lang="ko-KR" altLang="en-US" sz="3200" dirty="0">
              <a:solidFill>
                <a:schemeClr val="bg1"/>
              </a:solidFill>
            </a:endParaRPr>
          </a:p>
        </p:txBody>
      </p:sp>
    </p:spTree>
    <p:extLst>
      <p:ext uri="{BB962C8B-B14F-4D97-AF65-F5344CB8AC3E}">
        <p14:creationId xmlns:p14="http://schemas.microsoft.com/office/powerpoint/2010/main" val="27505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fade">
                                      <p:cBhvr>
                                        <p:cTn id="16" dur="500"/>
                                        <p:tgtEl>
                                          <p:spTgt spid="7">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fade">
                                      <p:cBhvr>
                                        <p:cTn id="19" dur="500"/>
                                        <p:tgtEl>
                                          <p:spTgt spid="7">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xEl>
                                              <p:pRg st="5" end="5"/>
                                            </p:txEl>
                                          </p:spTgt>
                                        </p:tgtEl>
                                        <p:attrNameLst>
                                          <p:attrName>style.visibility</p:attrName>
                                        </p:attrNameLst>
                                      </p:cBhvr>
                                      <p:to>
                                        <p:strVal val="visible"/>
                                      </p:to>
                                    </p:set>
                                    <p:animEffect transition="in" filter="fade">
                                      <p:cBhvr>
                                        <p:cTn id="24" dur="500"/>
                                        <p:tgtEl>
                                          <p:spTgt spid="7">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animEffect transition="in" filter="fade">
                                      <p:cBhvr>
                                        <p:cTn id="29" dur="500"/>
                                        <p:tgtEl>
                                          <p:spTgt spid="7">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7">
                                            <p:txEl>
                                              <p:pRg st="7" end="7"/>
                                            </p:txEl>
                                          </p:spTgt>
                                        </p:tgtEl>
                                        <p:attrNameLst>
                                          <p:attrName>style.visibility</p:attrName>
                                        </p:attrNameLst>
                                      </p:cBhvr>
                                      <p:to>
                                        <p:strVal val="visible"/>
                                      </p:to>
                                    </p:set>
                                    <p:animEffect transition="in" filter="fade">
                                      <p:cBhvr>
                                        <p:cTn id="34" dur="500"/>
                                        <p:tgtEl>
                                          <p:spTgt spid="7">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7">
                                            <p:txEl>
                                              <p:pRg st="8" end="8"/>
                                            </p:txEl>
                                          </p:spTgt>
                                        </p:tgtEl>
                                        <p:attrNameLst>
                                          <p:attrName>style.visibility</p:attrName>
                                        </p:attrNameLst>
                                      </p:cBhvr>
                                      <p:to>
                                        <p:strVal val="visible"/>
                                      </p:to>
                                    </p:set>
                                    <p:animEffect transition="in" filter="fade">
                                      <p:cBhvr>
                                        <p:cTn id="39" dur="500"/>
                                        <p:tgtEl>
                                          <p:spTgt spid="7">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7">
                                            <p:txEl>
                                              <p:pRg st="9" end="9"/>
                                            </p:txEl>
                                          </p:spTgt>
                                        </p:tgtEl>
                                        <p:attrNameLst>
                                          <p:attrName>style.visibility</p:attrName>
                                        </p:attrNameLst>
                                      </p:cBhvr>
                                      <p:to>
                                        <p:strVal val="visible"/>
                                      </p:to>
                                    </p:set>
                                    <p:animEffect transition="in" filter="fade">
                                      <p:cBhvr>
                                        <p:cTn id="44" dur="500"/>
                                        <p:tgtEl>
                                          <p:spTgt spid="7">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7">
                                            <p:txEl>
                                              <p:pRg st="10" end="10"/>
                                            </p:txEl>
                                          </p:spTgt>
                                        </p:tgtEl>
                                        <p:attrNameLst>
                                          <p:attrName>style.visibility</p:attrName>
                                        </p:attrNameLst>
                                      </p:cBhvr>
                                      <p:to>
                                        <p:strVal val="visible"/>
                                      </p:to>
                                    </p:set>
                                    <p:animEffect transition="in" filter="fade">
                                      <p:cBhvr>
                                        <p:cTn id="49" dur="500"/>
                                        <p:tgtEl>
                                          <p:spTgt spid="7">
                                            <p:txEl>
                                              <p:pRg st="10" end="1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7">
                                            <p:txEl>
                                              <p:pRg st="11" end="11"/>
                                            </p:txEl>
                                          </p:spTgt>
                                        </p:tgtEl>
                                        <p:attrNameLst>
                                          <p:attrName>style.visibility</p:attrName>
                                        </p:attrNameLst>
                                      </p:cBhvr>
                                      <p:to>
                                        <p:strVal val="visible"/>
                                      </p:to>
                                    </p:set>
                                    <p:animEffect transition="in" filter="fade">
                                      <p:cBhvr>
                                        <p:cTn id="54" dur="500"/>
                                        <p:tgtEl>
                                          <p:spTgt spid="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59563" y="260648"/>
            <a:ext cx="9793088" cy="6043321"/>
          </a:xfrm>
          <a:prstGeom prst="rect">
            <a:avLst/>
          </a:prstGeom>
        </p:spPr>
        <p:txBody>
          <a:bodyPr wrap="square">
            <a:spAutoFit/>
          </a:bodyPr>
          <a:lstStyle/>
          <a:p>
            <a:pPr marL="380990" indent="-380990">
              <a:buFont typeface="맑은 고딕" panose="020B0503020000020004" pitchFamily="34" charset="-127"/>
              <a:buChar char="-"/>
            </a:pPr>
            <a:r>
              <a:rPr lang="ro-RO" sz="2133" b="1" dirty="0">
                <a:solidFill>
                  <a:schemeClr val="tx2">
                    <a:lumMod val="75000"/>
                  </a:schemeClr>
                </a:solidFill>
                <a:latin typeface="-apple-system"/>
              </a:rPr>
              <a:t>părinții nu pot strânge bani pentru atenții destinate profesorilor </a:t>
            </a:r>
            <a:r>
              <a:rPr lang="ro-RO" sz="1867" dirty="0">
                <a:solidFill>
                  <a:srgbClr val="333333"/>
                </a:solidFill>
                <a:latin typeface="SignikaRO"/>
                <a:cs typeface="Arial" pitchFamily="34" charset="0"/>
              </a:rPr>
              <a:t>– a fost eliminată posibilitatea ca asociația de părinți să colecteze bani; au rămas doar </a:t>
            </a:r>
          </a:p>
          <a:p>
            <a:pPr marL="361942"/>
            <a:r>
              <a:rPr lang="ro-RO" sz="1867" dirty="0">
                <a:solidFill>
                  <a:srgbClr val="333333"/>
                </a:solidFill>
                <a:latin typeface="SignikaRO"/>
                <a:cs typeface="Arial" pitchFamily="34" charset="0"/>
              </a:rPr>
              <a:t>activitățile ce vizează întreținerea și dezvoltarea bazei materiale: „</a:t>
            </a:r>
            <a:r>
              <a:rPr lang="ro-RO" sz="1867" i="1" dirty="0">
                <a:solidFill>
                  <a:srgbClr val="333333"/>
                </a:solidFill>
                <a:latin typeface="SignikaRO"/>
                <a:cs typeface="Arial" pitchFamily="34" charset="0"/>
              </a:rPr>
              <a:t>poate susţine </a:t>
            </a:r>
          </a:p>
          <a:p>
            <a:pPr marL="361942"/>
            <a:r>
              <a:rPr lang="ro-RO" sz="1867" i="1" dirty="0">
                <a:solidFill>
                  <a:srgbClr val="333333"/>
                </a:solidFill>
                <a:latin typeface="SignikaRO"/>
                <a:cs typeface="Arial" pitchFamily="34" charset="0"/>
              </a:rPr>
              <a:t>activităţile dedicate întreţinerii, dezvoltării şi modernizării bazei materiale a grupei/clasei şi unităţii de învăţământ prin acțiuni de voluntariat</a:t>
            </a:r>
            <a:r>
              <a:rPr lang="ro-RO" sz="1867" dirty="0">
                <a:solidFill>
                  <a:srgbClr val="333333"/>
                </a:solidFill>
                <a:latin typeface="SignikaRO"/>
                <a:cs typeface="Arial" pitchFamily="34" charset="0"/>
              </a:rPr>
              <a:t>”; </a:t>
            </a:r>
          </a:p>
          <a:p>
            <a:pPr marL="380990" indent="-380990">
              <a:buFont typeface="맑은 고딕" panose="020B0503020000020004" pitchFamily="34" charset="-127"/>
              <a:buChar char="-"/>
            </a:pPr>
            <a:r>
              <a:rPr lang="ro-RO" sz="2133" b="1" dirty="0">
                <a:solidFill>
                  <a:schemeClr val="tx2">
                    <a:lumMod val="75000"/>
                  </a:schemeClr>
                </a:solidFill>
                <a:latin typeface="-apple-system"/>
              </a:rPr>
              <a:t>plan de învățare individualizat pentru elevi: </a:t>
            </a:r>
            <a:r>
              <a:rPr lang="ro-RO" sz="1867" dirty="0">
                <a:solidFill>
                  <a:srgbClr val="333333"/>
                </a:solidFill>
                <a:latin typeface="SignikaRO"/>
                <a:cs typeface="Arial" pitchFamily="34" charset="0"/>
              </a:rPr>
              <a:t>„</a:t>
            </a:r>
            <a:r>
              <a:rPr lang="ro-RO" sz="1867" i="1" dirty="0">
                <a:solidFill>
                  <a:srgbClr val="333333"/>
                </a:solidFill>
                <a:latin typeface="SignikaRO"/>
                <a:cs typeface="Arial" pitchFamily="34" charset="0"/>
              </a:rPr>
              <a:t>elevii vor beneficia pe parcursul unui an școlar de cel puțin un plan individualizat de învățare, elaborat în urma </a:t>
            </a:r>
          </a:p>
          <a:p>
            <a:pPr marL="361942"/>
            <a:r>
              <a:rPr lang="ro-RO" sz="1867" i="1" dirty="0">
                <a:solidFill>
                  <a:srgbClr val="333333"/>
                </a:solidFill>
                <a:latin typeface="SignikaRO"/>
                <a:cs typeface="Arial" pitchFamily="34" charset="0"/>
              </a:rPr>
              <a:t>evaluărilor susținute și după interpretarea rezultatelor de către cadrul didactic</a:t>
            </a:r>
            <a:r>
              <a:rPr lang="ro-RO" sz="1867" dirty="0">
                <a:solidFill>
                  <a:srgbClr val="333333"/>
                </a:solidFill>
                <a:latin typeface="SignikaRO"/>
                <a:cs typeface="Arial" pitchFamily="34" charset="0"/>
              </a:rPr>
              <a:t>”. Acesta </a:t>
            </a:r>
          </a:p>
          <a:p>
            <a:pPr marL="361942"/>
            <a:r>
              <a:rPr lang="ro-RO" sz="1867" dirty="0">
                <a:solidFill>
                  <a:srgbClr val="333333"/>
                </a:solidFill>
                <a:latin typeface="SignikaRO"/>
                <a:cs typeface="Arial" pitchFamily="34" charset="0"/>
              </a:rPr>
              <a:t>va fi folosit „</a:t>
            </a:r>
            <a:r>
              <a:rPr lang="ro-RO" sz="1867" i="1" dirty="0">
                <a:solidFill>
                  <a:srgbClr val="333333"/>
                </a:solidFill>
                <a:latin typeface="SignikaRO"/>
                <a:cs typeface="Arial" pitchFamily="34" charset="0"/>
              </a:rPr>
              <a:t>pentru consolidarea cunoștințelor, pentru întreprinderea unor acțiuni de </a:t>
            </a:r>
          </a:p>
          <a:p>
            <a:pPr marL="361942"/>
            <a:r>
              <a:rPr lang="ro-RO" sz="1867" i="1" dirty="0">
                <a:solidFill>
                  <a:srgbClr val="333333"/>
                </a:solidFill>
                <a:latin typeface="SignikaRO"/>
                <a:cs typeface="Arial" pitchFamily="34" charset="0"/>
              </a:rPr>
              <a:t>învățare remedială și pentru stimularea elevilor capabili de performanțe superioare</a:t>
            </a:r>
            <a:r>
              <a:rPr lang="ro-RO" sz="1867" dirty="0">
                <a:solidFill>
                  <a:srgbClr val="333333"/>
                </a:solidFill>
                <a:latin typeface="SignikaRO"/>
                <a:cs typeface="Arial" pitchFamily="34" charset="0"/>
              </a:rPr>
              <a:t>”;</a:t>
            </a:r>
          </a:p>
          <a:p>
            <a:pPr marL="380990" indent="-380990">
              <a:buFont typeface="맑은 고딕" panose="020B0503020000020004" pitchFamily="34" charset="-127"/>
              <a:buChar char="-"/>
            </a:pPr>
            <a:r>
              <a:rPr lang="ro-RO" sz="1867" dirty="0">
                <a:solidFill>
                  <a:srgbClr val="333333"/>
                </a:solidFill>
                <a:latin typeface="SignikaRO"/>
                <a:cs typeface="Arial" pitchFamily="34" charset="0"/>
              </a:rPr>
              <a:t>prin </a:t>
            </a:r>
            <a:r>
              <a:rPr lang="ro-RO" sz="2133" b="1" dirty="0">
                <a:solidFill>
                  <a:schemeClr val="tx2">
                    <a:lumMod val="75000"/>
                  </a:schemeClr>
                </a:solidFill>
                <a:latin typeface="-apple-system"/>
              </a:rPr>
              <a:t>contractul educațional semnat pe care și-l asumă fiecare părinte </a:t>
            </a:r>
          </a:p>
          <a:p>
            <a:pPr marL="361942"/>
            <a:r>
              <a:rPr lang="ro-RO" sz="2133" b="1" dirty="0">
                <a:solidFill>
                  <a:schemeClr val="tx2">
                    <a:lumMod val="75000"/>
                  </a:schemeClr>
                </a:solidFill>
                <a:latin typeface="-apple-system"/>
              </a:rPr>
              <a:t>anual</a:t>
            </a:r>
            <a:r>
              <a:rPr lang="ro-RO" sz="1867" dirty="0">
                <a:solidFill>
                  <a:srgbClr val="333333"/>
                </a:solidFill>
                <a:latin typeface="SignikaRO"/>
                <a:cs typeface="Arial" pitchFamily="34" charset="0"/>
              </a:rPr>
              <a:t>, acesta trebuie să ia legătura cu dirigintele, cel puţin o dată pe lună, pentru a </a:t>
            </a:r>
          </a:p>
          <a:p>
            <a:pPr marL="361942"/>
            <a:r>
              <a:rPr lang="ro-RO" sz="1867" dirty="0">
                <a:solidFill>
                  <a:srgbClr val="333333"/>
                </a:solidFill>
                <a:latin typeface="SignikaRO"/>
                <a:cs typeface="Arial" pitchFamily="34" charset="0"/>
              </a:rPr>
              <a:t>cunoaşte evoluţia copilului/elevului; părinții sau reprezentanții legali ai elevului au în </a:t>
            </a:r>
          </a:p>
          <a:p>
            <a:pPr marL="361942"/>
            <a:r>
              <a:rPr lang="ro-RO" sz="1867" dirty="0">
                <a:solidFill>
                  <a:srgbClr val="333333"/>
                </a:solidFill>
                <a:latin typeface="SignikaRO"/>
                <a:cs typeface="Arial" pitchFamily="34" charset="0"/>
              </a:rPr>
              <a:t>continuare obligația de a trimite copilul în colectivitate numai dacă nu prezintă </a:t>
            </a:r>
          </a:p>
          <a:p>
            <a:pPr marL="361942"/>
            <a:r>
              <a:rPr lang="ro-RO" sz="1867" dirty="0">
                <a:solidFill>
                  <a:srgbClr val="333333"/>
                </a:solidFill>
                <a:latin typeface="SignikaRO"/>
                <a:cs typeface="Arial" pitchFamily="34" charset="0"/>
              </a:rPr>
              <a:t>simptome specifice unei afecţiuni cu potenţial infecţios (febră, tuse, dureri de cap, dureri de gât, dificultăţi de respiraţie, diaree, vărsături, rinoree etc.)</a:t>
            </a:r>
          </a:p>
          <a:p>
            <a:pPr marL="380990" indent="-380990">
              <a:buFont typeface="맑은 고딕" panose="020B0503020000020004" pitchFamily="34" charset="-127"/>
              <a:buChar char="-"/>
            </a:pPr>
            <a:r>
              <a:rPr lang="ro-RO" sz="2133" b="1" dirty="0">
                <a:solidFill>
                  <a:schemeClr val="tx2">
                    <a:lumMod val="75000"/>
                  </a:schemeClr>
                </a:solidFill>
                <a:latin typeface="-apple-system"/>
              </a:rPr>
              <a:t>elevii au aceleași drepturi și obligații ca până acum</a:t>
            </a:r>
            <a:r>
              <a:rPr lang="ro-RO" sz="1867" dirty="0">
                <a:solidFill>
                  <a:srgbClr val="333333"/>
                </a:solidFill>
                <a:latin typeface="SignikaRO"/>
                <a:cs typeface="Arial" pitchFamily="34" charset="0"/>
              </a:rPr>
              <a:t>, printre care: obligația </a:t>
            </a:r>
          </a:p>
          <a:p>
            <a:pPr marL="361942"/>
            <a:r>
              <a:rPr lang="ro-RO" sz="1867" dirty="0">
                <a:solidFill>
                  <a:srgbClr val="333333"/>
                </a:solidFill>
                <a:latin typeface="SignikaRO"/>
                <a:cs typeface="Arial" pitchFamily="34" charset="0"/>
              </a:rPr>
              <a:t>de a avea un comportament civilizat şi o ţinută decentă în unitatea de învăţământ. Elevii nu au voie să organizeze sau să participe la acţiuni de protest altfel decât este prevăzut în Statutul elevului sau să nu aducă jigniri față de colegi și personalul școlii;</a:t>
            </a:r>
          </a:p>
        </p:txBody>
      </p:sp>
      <p:sp>
        <p:nvSpPr>
          <p:cNvPr id="6" name="Title 2"/>
          <p:cNvSpPr>
            <a:spLocks noGrp="1"/>
          </p:cNvSpPr>
          <p:nvPr>
            <p:ph type="title"/>
          </p:nvPr>
        </p:nvSpPr>
        <p:spPr>
          <a:xfrm>
            <a:off x="0" y="44043"/>
            <a:ext cx="1967541" cy="6539637"/>
          </a:xfrm>
        </p:spPr>
        <p:txBody>
          <a:bodyPr vert="vert270"/>
          <a:lstStyle/>
          <a:p>
            <a:pPr algn="r"/>
            <a:r>
              <a:rPr lang="pt-BR" altLang="ko-KR" sz="2667" dirty="0">
                <a:solidFill>
                  <a:schemeClr val="bg1"/>
                </a:solidFill>
              </a:rPr>
              <a:t>Noutățile pentru anul școlar 2022 – 2023</a:t>
            </a:r>
            <a:endParaRPr lang="ko-KR" altLang="en-US" sz="3200" dirty="0">
              <a:solidFill>
                <a:schemeClr val="bg1"/>
              </a:solidFill>
            </a:endParaRPr>
          </a:p>
        </p:txBody>
      </p:sp>
    </p:spTree>
    <p:extLst>
      <p:ext uri="{BB962C8B-B14F-4D97-AF65-F5344CB8AC3E}">
        <p14:creationId xmlns:p14="http://schemas.microsoft.com/office/powerpoint/2010/main" val="2487156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500"/>
                                        <p:tgtEl>
                                          <p:spTgt spid="2">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500"/>
                                        <p:tgtEl>
                                          <p:spTgt spid="2">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fade">
                                      <p:cBhvr>
                                        <p:cTn id="35" dur="500"/>
                                        <p:tgtEl>
                                          <p:spTgt spid="2">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
                                            <p:txEl>
                                              <p:pRg st="9" end="9"/>
                                            </p:txEl>
                                          </p:spTgt>
                                        </p:tgtEl>
                                        <p:attrNameLst>
                                          <p:attrName>style.visibility</p:attrName>
                                        </p:attrNameLst>
                                      </p:cBhvr>
                                      <p:to>
                                        <p:strVal val="visible"/>
                                      </p:to>
                                    </p:set>
                                    <p:animEffect transition="in" filter="fade">
                                      <p:cBhvr>
                                        <p:cTn id="38" dur="500"/>
                                        <p:tgtEl>
                                          <p:spTgt spid="2">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2">
                                            <p:txEl>
                                              <p:pRg st="10" end="10"/>
                                            </p:txEl>
                                          </p:spTgt>
                                        </p:tgtEl>
                                        <p:attrNameLst>
                                          <p:attrName>style.visibility</p:attrName>
                                        </p:attrNameLst>
                                      </p:cBhvr>
                                      <p:to>
                                        <p:strVal val="visible"/>
                                      </p:to>
                                    </p:set>
                                    <p:animEffect transition="in" filter="fade">
                                      <p:cBhvr>
                                        <p:cTn id="41" dur="500"/>
                                        <p:tgtEl>
                                          <p:spTgt spid="2">
                                            <p:txEl>
                                              <p:pRg st="10" end="10"/>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2">
                                            <p:txEl>
                                              <p:pRg st="11" end="11"/>
                                            </p:txEl>
                                          </p:spTgt>
                                        </p:tgtEl>
                                        <p:attrNameLst>
                                          <p:attrName>style.visibility</p:attrName>
                                        </p:attrNameLst>
                                      </p:cBhvr>
                                      <p:to>
                                        <p:strVal val="visible"/>
                                      </p:to>
                                    </p:set>
                                    <p:animEffect transition="in" filter="fade">
                                      <p:cBhvr>
                                        <p:cTn id="44" dur="500"/>
                                        <p:tgtEl>
                                          <p:spTgt spid="2">
                                            <p:txEl>
                                              <p:pRg st="11" end="1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
                                            <p:txEl>
                                              <p:pRg st="12" end="12"/>
                                            </p:txEl>
                                          </p:spTgt>
                                        </p:tgtEl>
                                        <p:attrNameLst>
                                          <p:attrName>style.visibility</p:attrName>
                                        </p:attrNameLst>
                                      </p:cBhvr>
                                      <p:to>
                                        <p:strVal val="visible"/>
                                      </p:to>
                                    </p:set>
                                    <p:animEffect transition="in" filter="fade">
                                      <p:cBhvr>
                                        <p:cTn id="49" dur="500"/>
                                        <p:tgtEl>
                                          <p:spTgt spid="2">
                                            <p:txEl>
                                              <p:pRg st="12" end="12"/>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2">
                                            <p:txEl>
                                              <p:pRg st="13" end="13"/>
                                            </p:txEl>
                                          </p:spTgt>
                                        </p:tgtEl>
                                        <p:attrNameLst>
                                          <p:attrName>style.visibility</p:attrName>
                                        </p:attrNameLst>
                                      </p:cBhvr>
                                      <p:to>
                                        <p:strVal val="visible"/>
                                      </p:to>
                                    </p:set>
                                    <p:animEffect transition="in" filter="fade">
                                      <p:cBhvr>
                                        <p:cTn id="52" dur="500"/>
                                        <p:tgtEl>
                                          <p:spTgt spid="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39616" y="411480"/>
            <a:ext cx="8736971" cy="2752344"/>
          </a:xfrm>
        </p:spPr>
        <p:txBody>
          <a:bodyPr>
            <a:noAutofit/>
          </a:bodyPr>
          <a:lstStyle/>
          <a:p>
            <a:pPr lvl="0"/>
            <a:r>
              <a:rPr lang="ro-RO" sz="2400" dirty="0">
                <a:solidFill>
                  <a:srgbClr val="FF0000"/>
                </a:solidFill>
                <a:latin typeface="SignikaRO"/>
              </a:rPr>
              <a:t>Calendarul anului şcolar 2022-2023 este organizat pentru prima dată pe module în loc de semestre. </a:t>
            </a:r>
          </a:p>
          <a:p>
            <a:pPr lvl="0"/>
            <a:r>
              <a:rPr lang="ro-RO" sz="2400" dirty="0">
                <a:solidFill>
                  <a:srgbClr val="FF0000"/>
                </a:solidFill>
                <a:latin typeface="SignikaRO"/>
              </a:rPr>
              <a:t>Vor fi cinci module şi cinci vacanţe, cu prima zi de şcoală la 5 septembrie 2022 şi ultima, în 16 iunie 2023.</a:t>
            </a:r>
          </a:p>
        </p:txBody>
      </p:sp>
      <p:sp>
        <p:nvSpPr>
          <p:cNvPr id="5" name="Title 2"/>
          <p:cNvSpPr txBox="1">
            <a:spLocks/>
          </p:cNvSpPr>
          <p:nvPr/>
        </p:nvSpPr>
        <p:spPr>
          <a:xfrm>
            <a:off x="0" y="411480"/>
            <a:ext cx="1967541" cy="5779008"/>
          </a:xfrm>
          <a:prstGeom prst="rect">
            <a:avLst/>
          </a:prstGeom>
        </p:spPr>
        <p:txBody>
          <a:bodyPr vert="vert270" anchor="ctr"/>
          <a:lstStyle>
            <a:lvl1pPr algn="l" defTabSz="914400" rtl="0" eaLnBrk="1" latinLnBrk="1" hangingPunct="1">
              <a:spcBef>
                <a:spcPct val="0"/>
              </a:spcBef>
              <a:buNone/>
              <a:defRPr sz="3600" b="1" kern="1200">
                <a:solidFill>
                  <a:schemeClr val="tx1">
                    <a:lumMod val="75000"/>
                    <a:lumOff val="25000"/>
                  </a:schemeClr>
                </a:solidFill>
                <a:latin typeface="Arial" pitchFamily="34" charset="0"/>
                <a:ea typeface="+mj-ea"/>
                <a:cs typeface="Arial" pitchFamily="34" charset="0"/>
              </a:defRPr>
            </a:lvl1pPr>
          </a:lstStyle>
          <a:p>
            <a:pPr algn="r"/>
            <a:r>
              <a:rPr lang="ro-RO" altLang="ko-KR" sz="2667" dirty="0">
                <a:solidFill>
                  <a:schemeClr val="bg1"/>
                </a:solidFill>
              </a:rPr>
              <a:t>Structura anului școlar 2022-2023</a:t>
            </a:r>
            <a:r>
              <a:rPr lang="en-US" altLang="ko-KR" sz="2667" dirty="0">
                <a:solidFill>
                  <a:schemeClr val="bg1"/>
                </a:solidFill>
              </a:rPr>
              <a:t>  </a:t>
            </a:r>
            <a:endParaRPr lang="ko-KR" altLang="en-US" sz="3200" dirty="0">
              <a:solidFill>
                <a:schemeClr val="bg1"/>
              </a:solidFill>
            </a:endParaRPr>
          </a:p>
        </p:txBody>
      </p:sp>
    </p:spTree>
    <p:extLst>
      <p:ext uri="{BB962C8B-B14F-4D97-AF65-F5344CB8AC3E}">
        <p14:creationId xmlns:p14="http://schemas.microsoft.com/office/powerpoint/2010/main" val="199975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15680" y="452670"/>
            <a:ext cx="9252859" cy="915183"/>
          </a:xfrm>
          <a:prstGeom prst="rect">
            <a:avLst/>
          </a:prstGeom>
        </p:spPr>
        <p:txBody>
          <a:bodyPr wrap="square">
            <a:noAutofit/>
          </a:bodyPr>
          <a:lstStyle/>
          <a:p>
            <a:pPr>
              <a:lnSpc>
                <a:spcPct val="170000"/>
              </a:lnSpc>
              <a:buFont typeface="Arial" panose="020B0604020202020204" pitchFamily="34" charset="0"/>
              <a:buChar char="•"/>
            </a:pPr>
            <a:r>
              <a:rPr lang="ro-RO" sz="1467" b="1" dirty="0">
                <a:solidFill>
                  <a:srgbClr val="121416"/>
                </a:solidFill>
                <a:latin typeface="-apple-system"/>
              </a:rPr>
              <a:t>Modulul 1 – 7 săptămâni cursuri:</a:t>
            </a:r>
            <a:r>
              <a:rPr lang="ro-RO" sz="1467" dirty="0">
                <a:solidFill>
                  <a:srgbClr val="121416"/>
                </a:solidFill>
                <a:latin typeface="-apple-system"/>
              </a:rPr>
              <a:t> de luni, 5 septembrie 2022, până vineri, 21 octombrie 2022; </a:t>
            </a:r>
          </a:p>
          <a:p>
            <a:pPr marL="990575" lvl="1" indent="-380990">
              <a:lnSpc>
                <a:spcPct val="170000"/>
              </a:lnSpc>
              <a:buFont typeface="Arial" panose="020B0604020202020204" pitchFamily="34" charset="0"/>
              <a:buChar char="•"/>
            </a:pPr>
            <a:r>
              <a:rPr lang="ro-RO" sz="1467" b="1" dirty="0">
                <a:solidFill>
                  <a:schemeClr val="tx2">
                    <a:lumMod val="75000"/>
                  </a:schemeClr>
                </a:solidFill>
                <a:latin typeface="-apple-system"/>
              </a:rPr>
              <a:t>vacanță:</a:t>
            </a:r>
            <a:r>
              <a:rPr lang="ro-RO" sz="1467" dirty="0">
                <a:solidFill>
                  <a:srgbClr val="121416"/>
                </a:solidFill>
                <a:latin typeface="-apple-system"/>
              </a:rPr>
              <a:t> de sâmbătă, 22 octombrie 2022, până duminică, 30 octombrie 2022.</a:t>
            </a:r>
          </a:p>
        </p:txBody>
      </p:sp>
      <p:sp>
        <p:nvSpPr>
          <p:cNvPr id="5" name="Title 2"/>
          <p:cNvSpPr txBox="1">
            <a:spLocks/>
          </p:cNvSpPr>
          <p:nvPr/>
        </p:nvSpPr>
        <p:spPr>
          <a:xfrm>
            <a:off x="0" y="217211"/>
            <a:ext cx="1967541" cy="5509218"/>
          </a:xfrm>
          <a:prstGeom prst="rect">
            <a:avLst/>
          </a:prstGeom>
        </p:spPr>
        <p:txBody>
          <a:bodyPr vert="vert270" anchor="ctr"/>
          <a:lstStyle>
            <a:lvl1pPr algn="l" defTabSz="914400" rtl="0" eaLnBrk="1" latinLnBrk="1" hangingPunct="1">
              <a:spcBef>
                <a:spcPct val="0"/>
              </a:spcBef>
              <a:buNone/>
              <a:defRPr sz="3600" b="1" kern="1200">
                <a:solidFill>
                  <a:schemeClr val="tx1">
                    <a:lumMod val="75000"/>
                    <a:lumOff val="25000"/>
                  </a:schemeClr>
                </a:solidFill>
                <a:latin typeface="Arial" pitchFamily="34" charset="0"/>
                <a:ea typeface="+mj-ea"/>
                <a:cs typeface="Arial" pitchFamily="34" charset="0"/>
              </a:defRPr>
            </a:lvl1pPr>
          </a:lstStyle>
          <a:p>
            <a:pPr algn="r"/>
            <a:r>
              <a:rPr lang="ro-RO" altLang="ko-KR" sz="2667" dirty="0">
                <a:solidFill>
                  <a:schemeClr val="bg1"/>
                </a:solidFill>
              </a:rPr>
              <a:t>Structura anului școlar 2022-2023</a:t>
            </a:r>
            <a:endParaRPr lang="ko-KR" altLang="en-US" sz="3200" dirty="0">
              <a:solidFill>
                <a:schemeClr val="bg1"/>
              </a:solidFill>
            </a:endParaRPr>
          </a:p>
        </p:txBody>
      </p:sp>
      <p:graphicFrame>
        <p:nvGraphicFramePr>
          <p:cNvPr id="6" name="Table 5"/>
          <p:cNvGraphicFramePr>
            <a:graphicFrameLocks noGrp="1"/>
          </p:cNvGraphicFramePr>
          <p:nvPr/>
        </p:nvGraphicFramePr>
        <p:xfrm>
          <a:off x="2831638" y="1988840"/>
          <a:ext cx="8229602" cy="1965960"/>
        </p:xfrm>
        <a:graphic>
          <a:graphicData uri="http://schemas.openxmlformats.org/drawingml/2006/table">
            <a:tbl>
              <a:tblPr/>
              <a:tblGrid>
                <a:gridCol w="940284">
                  <a:extLst>
                    <a:ext uri="{9D8B030D-6E8A-4147-A177-3AD203B41FA5}">
                      <a16:colId xmlns:a16="http://schemas.microsoft.com/office/drawing/2014/main" val="20000"/>
                    </a:ext>
                  </a:extLst>
                </a:gridCol>
                <a:gridCol w="851337">
                  <a:extLst>
                    <a:ext uri="{9D8B030D-6E8A-4147-A177-3AD203B41FA5}">
                      <a16:colId xmlns:a16="http://schemas.microsoft.com/office/drawing/2014/main" val="20001"/>
                    </a:ext>
                  </a:extLst>
                </a:gridCol>
                <a:gridCol w="813219">
                  <a:extLst>
                    <a:ext uri="{9D8B030D-6E8A-4147-A177-3AD203B41FA5}">
                      <a16:colId xmlns:a16="http://schemas.microsoft.com/office/drawing/2014/main" val="20002"/>
                    </a:ext>
                  </a:extLst>
                </a:gridCol>
                <a:gridCol w="813219">
                  <a:extLst>
                    <a:ext uri="{9D8B030D-6E8A-4147-A177-3AD203B41FA5}">
                      <a16:colId xmlns:a16="http://schemas.microsoft.com/office/drawing/2014/main" val="20003"/>
                    </a:ext>
                  </a:extLst>
                </a:gridCol>
                <a:gridCol w="1029229">
                  <a:extLst>
                    <a:ext uri="{9D8B030D-6E8A-4147-A177-3AD203B41FA5}">
                      <a16:colId xmlns:a16="http://schemas.microsoft.com/office/drawing/2014/main" val="20004"/>
                    </a:ext>
                  </a:extLst>
                </a:gridCol>
                <a:gridCol w="1207121">
                  <a:extLst>
                    <a:ext uri="{9D8B030D-6E8A-4147-A177-3AD203B41FA5}">
                      <a16:colId xmlns:a16="http://schemas.microsoft.com/office/drawing/2014/main" val="20005"/>
                    </a:ext>
                  </a:extLst>
                </a:gridCol>
                <a:gridCol w="813219">
                  <a:extLst>
                    <a:ext uri="{9D8B030D-6E8A-4147-A177-3AD203B41FA5}">
                      <a16:colId xmlns:a16="http://schemas.microsoft.com/office/drawing/2014/main" val="20006"/>
                    </a:ext>
                  </a:extLst>
                </a:gridCol>
                <a:gridCol w="813219">
                  <a:extLst>
                    <a:ext uri="{9D8B030D-6E8A-4147-A177-3AD203B41FA5}">
                      <a16:colId xmlns:a16="http://schemas.microsoft.com/office/drawing/2014/main" val="20007"/>
                    </a:ext>
                  </a:extLst>
                </a:gridCol>
                <a:gridCol w="948755">
                  <a:extLst>
                    <a:ext uri="{9D8B030D-6E8A-4147-A177-3AD203B41FA5}">
                      <a16:colId xmlns:a16="http://schemas.microsoft.com/office/drawing/2014/main" val="20008"/>
                    </a:ext>
                  </a:extLst>
                </a:gridCol>
              </a:tblGrid>
              <a:tr h="226060">
                <a:tc gridSpan="8">
                  <a:txBody>
                    <a:bodyPr/>
                    <a:lstStyle/>
                    <a:p>
                      <a:pPr algn="ctr" fontAlgn="b"/>
                      <a:r>
                        <a:rPr lang="ro-RO" sz="1300" b="1" i="0" u="none" strike="noStrike" dirty="0">
                          <a:solidFill>
                            <a:srgbClr val="FFFFFF"/>
                          </a:solidFill>
                          <a:effectLst/>
                          <a:latin typeface="Arial" panose="020B0604020202020204" pitchFamily="34" charset="0"/>
                        </a:rPr>
                        <a:t>MODUL 1 - 7 SĂPTĂMÂNI, 35 - 1 = 34 DE ZILE CURSURI</a:t>
                      </a:r>
                    </a:p>
                  </a:txBody>
                  <a:tcPr marL="12700" marR="12700" marT="1270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rowSpan="8">
                  <a:txBody>
                    <a:bodyPr/>
                    <a:lstStyle/>
                    <a:p>
                      <a:pPr algn="ctr" fontAlgn="ctr"/>
                      <a:r>
                        <a:rPr lang="ro-RO" sz="1300" b="1" i="0" u="none" strike="noStrike" dirty="0">
                          <a:solidFill>
                            <a:srgbClr val="FFFFFF"/>
                          </a:solidFill>
                          <a:effectLst/>
                          <a:latin typeface="Arial" panose="020B0604020202020204" pitchFamily="34" charset="0"/>
                        </a:rPr>
                        <a:t>FINAL MODUL 1 </a:t>
                      </a:r>
                    </a:p>
                    <a:p>
                      <a:pPr algn="ctr" fontAlgn="ctr"/>
                      <a:r>
                        <a:rPr lang="ro-RO" sz="1300" b="1" i="0" u="none" strike="noStrike" dirty="0">
                          <a:solidFill>
                            <a:srgbClr val="FFFFFF"/>
                          </a:solidFill>
                          <a:effectLst/>
                          <a:latin typeface="Arial" panose="020B0604020202020204" pitchFamily="34" charset="0"/>
                        </a:rPr>
                        <a:t>VACANȚA 1 </a:t>
                      </a:r>
                    </a:p>
                    <a:p>
                      <a:pPr algn="ctr" fontAlgn="ctr"/>
                      <a:r>
                        <a:rPr lang="ro-RO" sz="1300" b="1" i="0" u="none" strike="noStrike" dirty="0">
                          <a:solidFill>
                            <a:srgbClr val="FFFFFF"/>
                          </a:solidFill>
                          <a:effectLst/>
                          <a:latin typeface="Arial" panose="020B0604020202020204" pitchFamily="34" charset="0"/>
                        </a:rPr>
                        <a:t>INTERMODULARĂ</a:t>
                      </a:r>
                    </a:p>
                  </a:txBody>
                  <a:tcPr marL="12700" marR="12700" marT="12700" marB="0" vert="vert27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02060"/>
                    </a:solidFill>
                  </a:tcPr>
                </a:tc>
                <a:extLst>
                  <a:ext uri="{0D108BD9-81ED-4DB2-BD59-A6C34878D82A}">
                    <a16:rowId xmlns:a16="http://schemas.microsoft.com/office/drawing/2014/main" val="10000"/>
                  </a:ext>
                </a:extLst>
              </a:tr>
              <a:tr h="215900">
                <a:tc rowSpan="2">
                  <a:txBody>
                    <a:bodyPr/>
                    <a:lstStyle/>
                    <a:p>
                      <a:pPr algn="l" fontAlgn="b"/>
                      <a:r>
                        <a:rPr lang="ro-RO" sz="1300" b="1" i="0" u="none" strike="noStrike">
                          <a:effectLst/>
                          <a:latin typeface="Arial" panose="020B0604020202020204" pitchFamily="34" charset="0"/>
                        </a:rPr>
                        <a:t>LUNA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b"/>
                      <a:r>
                        <a:rPr lang="ro-RO" sz="1300" b="0" i="0" u="none" strike="noStrike" dirty="0">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hMerge="1">
                  <a:txBody>
                    <a:bodyPr/>
                    <a:lstStyle/>
                    <a:p>
                      <a:endParaRPr lang="ro-RO"/>
                    </a:p>
                  </a:txBody>
                  <a:tcPr/>
                </a:tc>
                <a:tc hMerge="1">
                  <a:txBody>
                    <a:bodyPr/>
                    <a:lstStyle/>
                    <a:p>
                      <a:endParaRPr lang="ro-RO"/>
                    </a:p>
                  </a:txBody>
                  <a:tcPr/>
                </a:tc>
                <a:tc gridSpan="3">
                  <a:txBody>
                    <a:bodyPr/>
                    <a:lstStyle/>
                    <a:p>
                      <a:pPr algn="l" fontAlgn="b"/>
                      <a:r>
                        <a:rPr lang="ro-RO" sz="1300" b="1" i="0" u="none" strike="noStrike">
                          <a:effectLst/>
                          <a:latin typeface="Arial" panose="020B0604020202020204" pitchFamily="34" charset="0"/>
                        </a:rPr>
                        <a:t>OCTOMBRIE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hMerge="1">
                  <a:txBody>
                    <a:bodyPr/>
                    <a:lstStyle/>
                    <a:p>
                      <a:endParaRPr lang="ro-RO"/>
                    </a:p>
                  </a:txBody>
                  <a:tcPr/>
                </a:tc>
                <a:tc vMerge="1">
                  <a:txBody>
                    <a:bodyPr/>
                    <a:lstStyle/>
                    <a:p>
                      <a:endParaRPr lang="ro-RO"/>
                    </a:p>
                  </a:txBody>
                  <a:tcPr/>
                </a:tc>
                <a:extLst>
                  <a:ext uri="{0D108BD9-81ED-4DB2-BD59-A6C34878D82A}">
                    <a16:rowId xmlns:a16="http://schemas.microsoft.com/office/drawing/2014/main" val="10001"/>
                  </a:ext>
                </a:extLst>
              </a:tr>
              <a:tr h="215900">
                <a:tc vMerge="1">
                  <a:txBody>
                    <a:bodyPr/>
                    <a:lstStyle/>
                    <a:p>
                      <a:endParaRPr lang="ro-RO"/>
                    </a:p>
                  </a:txBody>
                  <a:tcPr/>
                </a:tc>
                <a:tc gridSpan="4">
                  <a:txBody>
                    <a:bodyPr/>
                    <a:lstStyle/>
                    <a:p>
                      <a:pPr algn="l" fontAlgn="b"/>
                      <a:r>
                        <a:rPr lang="ro-RO" sz="1300" b="1" i="0" u="none" strike="noStrike" dirty="0">
                          <a:effectLst/>
                          <a:latin typeface="Arial" panose="020B0604020202020204" pitchFamily="34" charset="0"/>
                        </a:rPr>
                        <a:t>SEPTEMBRIE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hMerge="1">
                  <a:txBody>
                    <a:bodyPr/>
                    <a:lstStyle/>
                    <a:p>
                      <a:endParaRPr lang="ro-RO"/>
                    </a:p>
                  </a:txBody>
                  <a:tcPr/>
                </a:tc>
                <a:tc hMerge="1">
                  <a:txBody>
                    <a:bodyPr/>
                    <a:lstStyle/>
                    <a:p>
                      <a:endParaRPr lang="ro-RO"/>
                    </a:p>
                  </a:txBody>
                  <a:tcPr/>
                </a:tc>
                <a:tc gridSpan="3">
                  <a:txBody>
                    <a:bodyPr/>
                    <a:lstStyle/>
                    <a:p>
                      <a:pPr algn="ctr" fontAlgn="b"/>
                      <a:r>
                        <a:rPr lang="ro-RO" sz="1300" b="0"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hMerge="1">
                  <a:txBody>
                    <a:bodyPr/>
                    <a:lstStyle/>
                    <a:p>
                      <a:endParaRPr lang="ro-RO"/>
                    </a:p>
                  </a:txBody>
                  <a:tcPr/>
                </a:tc>
                <a:tc vMerge="1">
                  <a:txBody>
                    <a:bodyPr/>
                    <a:lstStyle/>
                    <a:p>
                      <a:endParaRPr lang="ro-RO"/>
                    </a:p>
                  </a:txBody>
                  <a:tcPr/>
                </a:tc>
                <a:extLst>
                  <a:ext uri="{0D108BD9-81ED-4DB2-BD59-A6C34878D82A}">
                    <a16:rowId xmlns:a16="http://schemas.microsoft.com/office/drawing/2014/main" val="10002"/>
                  </a:ext>
                </a:extLst>
              </a:tr>
              <a:tr h="215900">
                <a:tc>
                  <a:txBody>
                    <a:bodyPr/>
                    <a:lstStyle/>
                    <a:p>
                      <a:pPr algn="l" fontAlgn="b"/>
                      <a:r>
                        <a:rPr lang="ro-RO" sz="1300" b="1" i="0" u="none" strike="noStrike">
                          <a:effectLst/>
                          <a:latin typeface="Arial" panose="020B0604020202020204" pitchFamily="34" charset="0"/>
                        </a:rPr>
                        <a:t>Saptămâna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ro-RO"/>
                    </a:p>
                  </a:txBody>
                  <a:tcPr/>
                </a:tc>
                <a:extLst>
                  <a:ext uri="{0D108BD9-81ED-4DB2-BD59-A6C34878D82A}">
                    <a16:rowId xmlns:a16="http://schemas.microsoft.com/office/drawing/2014/main" val="10003"/>
                  </a:ext>
                </a:extLst>
              </a:tr>
              <a:tr h="215900">
                <a:tc>
                  <a:txBody>
                    <a:bodyPr/>
                    <a:lstStyle/>
                    <a:p>
                      <a:pPr algn="ctr" fontAlgn="b"/>
                      <a:r>
                        <a:rPr lang="ro-RO" sz="1300" b="1" i="0" u="none" strike="noStrike" dirty="0">
                          <a:effectLst/>
                          <a:latin typeface="Arial" panose="020B0604020202020204" pitchFamily="34" charset="0"/>
                        </a:rPr>
                        <a:t>L</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dirty="0">
                          <a:effectLst/>
                          <a:latin typeface="Arial" panose="020B0604020202020204" pitchFamily="34" charset="0"/>
                        </a:rPr>
                        <a:t>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12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4"/>
                  </a:ext>
                </a:extLst>
              </a:tr>
              <a:tr h="215900">
                <a:tc>
                  <a:txBody>
                    <a:bodyPr/>
                    <a:lstStyle/>
                    <a:p>
                      <a:pPr algn="ctr" fontAlgn="b"/>
                      <a:r>
                        <a:rPr lang="ro-RO" sz="1300" b="1" i="0" u="none" strike="noStrike" dirty="0">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11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18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5"/>
                  </a:ext>
                </a:extLst>
              </a:tr>
              <a:tr h="215900">
                <a:tc>
                  <a:txBody>
                    <a:bodyPr/>
                    <a:lstStyle/>
                    <a:p>
                      <a:pPr algn="ctr" fontAlgn="b"/>
                      <a:r>
                        <a:rPr lang="ro-RO" sz="1300" b="1" i="0" u="none" strike="noStrike" dirty="0">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ro-RO" sz="1300" b="0" i="0" u="none" strike="noStrike">
                          <a:effectLst/>
                          <a:latin typeface="Arial" panose="020B0604020202020204" pitchFamily="34" charset="0"/>
                        </a:rPr>
                        <a:t>12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6"/>
                  </a:ext>
                </a:extLst>
              </a:tr>
              <a:tr h="215900">
                <a:tc>
                  <a:txBody>
                    <a:bodyPr/>
                    <a:lstStyle/>
                    <a:p>
                      <a:pPr algn="ctr" fontAlgn="b"/>
                      <a:r>
                        <a:rPr lang="ro-RO" sz="1300" b="1" i="0" u="none" strike="noStrike" dirty="0">
                          <a:effectLst/>
                          <a:latin typeface="Arial" panose="020B0604020202020204" pitchFamily="34" charset="0"/>
                        </a:rPr>
                        <a:t>J</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20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7"/>
                  </a:ext>
                </a:extLst>
              </a:tr>
              <a:tr h="228600">
                <a:tc>
                  <a:txBody>
                    <a:bodyPr/>
                    <a:lstStyle/>
                    <a:p>
                      <a:pPr algn="ctr" fontAlgn="b"/>
                      <a:r>
                        <a:rPr lang="ro-RO" sz="1300" b="1" i="0" u="none" strike="noStrike" dirty="0">
                          <a:effectLst/>
                          <a:latin typeface="Arial" panose="020B0604020202020204" pitchFamily="34" charset="0"/>
                        </a:rPr>
                        <a:t>V</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30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14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21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ro-RO" sz="1300" b="1" i="0" u="none" strike="noStrike" dirty="0">
                          <a:solidFill>
                            <a:srgbClr val="FFFFFF"/>
                          </a:solidFill>
                          <a:effectLst/>
                          <a:latin typeface="Arial" panose="020B0604020202020204" pitchFamily="34" charset="0"/>
                        </a:rPr>
                        <a:t>1 SĂPT</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08"/>
                  </a:ext>
                </a:extLst>
              </a:tr>
            </a:tbl>
          </a:graphicData>
        </a:graphic>
      </p:graphicFrame>
      <p:sp>
        <p:nvSpPr>
          <p:cNvPr id="7" name="Rectangle 6"/>
          <p:cNvSpPr/>
          <p:nvPr/>
        </p:nvSpPr>
        <p:spPr>
          <a:xfrm>
            <a:off x="3617640" y="4812442"/>
            <a:ext cx="6510808" cy="318100"/>
          </a:xfrm>
          <a:prstGeom prst="rect">
            <a:avLst/>
          </a:prstGeom>
        </p:spPr>
        <p:txBody>
          <a:bodyPr wrap="square">
            <a:spAutoFit/>
          </a:bodyPr>
          <a:lstStyle/>
          <a:p>
            <a:r>
              <a:rPr lang="ro-RO" sz="1467" dirty="0">
                <a:solidFill>
                  <a:srgbClr val="121416"/>
                </a:solidFill>
                <a:latin typeface="-apple-system"/>
              </a:rPr>
              <a:t>5 octombrie </a:t>
            </a:r>
            <a:r>
              <a:rPr lang="ro-RO" sz="1467" b="1" dirty="0">
                <a:solidFill>
                  <a:srgbClr val="121416"/>
                </a:solidFill>
                <a:effectLst>
                  <a:outerShdw blurRad="38100" dist="38100" dir="2700000" algn="tl">
                    <a:srgbClr val="000000">
                      <a:alpha val="43137"/>
                    </a:srgbClr>
                  </a:outerShdw>
                </a:effectLst>
                <a:latin typeface="-apple-system"/>
              </a:rPr>
              <a:t>– </a:t>
            </a:r>
            <a:r>
              <a:rPr lang="ro-RO" sz="1467" b="1" dirty="0">
                <a:solidFill>
                  <a:srgbClr val="121416"/>
                </a:solidFill>
                <a:latin typeface="-apple-system"/>
              </a:rPr>
              <a:t>Ziua internaţională a educaţiei </a:t>
            </a:r>
            <a:r>
              <a:rPr lang="ro-RO" sz="1467" dirty="0">
                <a:solidFill>
                  <a:srgbClr val="121416"/>
                </a:solidFill>
                <a:latin typeface="-apple-system"/>
              </a:rPr>
              <a:t>nu se organizează cursuri.</a:t>
            </a:r>
          </a:p>
        </p:txBody>
      </p:sp>
    </p:spTree>
    <p:extLst>
      <p:ext uri="{BB962C8B-B14F-4D97-AF65-F5344CB8AC3E}">
        <p14:creationId xmlns:p14="http://schemas.microsoft.com/office/powerpoint/2010/main" val="1188808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15680" y="452670"/>
            <a:ext cx="9252859" cy="915183"/>
          </a:xfrm>
          <a:prstGeom prst="rect">
            <a:avLst/>
          </a:prstGeom>
        </p:spPr>
        <p:txBody>
          <a:bodyPr wrap="square">
            <a:noAutofit/>
          </a:bodyPr>
          <a:lstStyle/>
          <a:p>
            <a:pPr>
              <a:lnSpc>
                <a:spcPct val="170000"/>
              </a:lnSpc>
              <a:buFont typeface="Arial" panose="020B0604020202020204" pitchFamily="34" charset="0"/>
              <a:buChar char="•"/>
            </a:pPr>
            <a:r>
              <a:rPr lang="ro-RO" sz="1467" b="1" dirty="0">
                <a:solidFill>
                  <a:srgbClr val="121416"/>
                </a:solidFill>
                <a:latin typeface="-apple-system"/>
              </a:rPr>
              <a:t>Modulul 2 – 8 săptămâni cursuri:</a:t>
            </a:r>
            <a:r>
              <a:rPr lang="ro-RO" sz="1467" dirty="0">
                <a:solidFill>
                  <a:srgbClr val="121416"/>
                </a:solidFill>
                <a:latin typeface="-apple-system"/>
              </a:rPr>
              <a:t> de luni, 31 octombrie 2022, până joi, 22 decembrie 2022; </a:t>
            </a:r>
          </a:p>
          <a:p>
            <a:pPr marL="990575" lvl="1" indent="-380990">
              <a:lnSpc>
                <a:spcPct val="170000"/>
              </a:lnSpc>
              <a:buFont typeface="Arial" panose="020B0604020202020204" pitchFamily="34" charset="0"/>
              <a:buChar char="•"/>
            </a:pPr>
            <a:r>
              <a:rPr lang="ro-RO" sz="1467" b="1" dirty="0">
                <a:solidFill>
                  <a:schemeClr val="tx2">
                    <a:lumMod val="75000"/>
                  </a:schemeClr>
                </a:solidFill>
                <a:latin typeface="-apple-system"/>
              </a:rPr>
              <a:t>vacanță:</a:t>
            </a:r>
            <a:r>
              <a:rPr lang="ro-RO" sz="1467" dirty="0">
                <a:solidFill>
                  <a:srgbClr val="121416"/>
                </a:solidFill>
                <a:latin typeface="-apple-system"/>
              </a:rPr>
              <a:t> de vineri, 23 decembrie 2022, până duminică, 8 ianuarie 2023.</a:t>
            </a:r>
          </a:p>
        </p:txBody>
      </p:sp>
      <p:sp>
        <p:nvSpPr>
          <p:cNvPr id="5" name="Title 2"/>
          <p:cNvSpPr txBox="1">
            <a:spLocks/>
          </p:cNvSpPr>
          <p:nvPr/>
        </p:nvSpPr>
        <p:spPr>
          <a:xfrm>
            <a:off x="0" y="274320"/>
            <a:ext cx="1967541" cy="5632704"/>
          </a:xfrm>
          <a:prstGeom prst="rect">
            <a:avLst/>
          </a:prstGeom>
        </p:spPr>
        <p:txBody>
          <a:bodyPr vert="vert270" anchor="ctr"/>
          <a:lstStyle>
            <a:lvl1pPr algn="l" defTabSz="914400" rtl="0" eaLnBrk="1" latinLnBrk="1" hangingPunct="1">
              <a:spcBef>
                <a:spcPct val="0"/>
              </a:spcBef>
              <a:buNone/>
              <a:defRPr sz="3600" b="1" kern="1200">
                <a:solidFill>
                  <a:schemeClr val="tx1">
                    <a:lumMod val="75000"/>
                    <a:lumOff val="25000"/>
                  </a:schemeClr>
                </a:solidFill>
                <a:latin typeface="Arial" pitchFamily="34" charset="0"/>
                <a:ea typeface="+mj-ea"/>
                <a:cs typeface="Arial" pitchFamily="34" charset="0"/>
              </a:defRPr>
            </a:lvl1pPr>
          </a:lstStyle>
          <a:p>
            <a:pPr algn="r"/>
            <a:r>
              <a:rPr lang="ro-RO" altLang="ko-KR" sz="2667" dirty="0">
                <a:solidFill>
                  <a:schemeClr val="bg1"/>
                </a:solidFill>
              </a:rPr>
              <a:t>Structura anului școlar 2022-2023</a:t>
            </a:r>
            <a:endParaRPr lang="ko-KR" altLang="en-US" sz="3200" dirty="0">
              <a:solidFill>
                <a:schemeClr val="bg1"/>
              </a:solidFill>
            </a:endParaRPr>
          </a:p>
        </p:txBody>
      </p:sp>
      <p:graphicFrame>
        <p:nvGraphicFramePr>
          <p:cNvPr id="2" name="Table 1"/>
          <p:cNvGraphicFramePr>
            <a:graphicFrameLocks noGrp="1"/>
          </p:cNvGraphicFramePr>
          <p:nvPr/>
        </p:nvGraphicFramePr>
        <p:xfrm>
          <a:off x="2639617" y="2180861"/>
          <a:ext cx="9121642" cy="1965960"/>
        </p:xfrm>
        <a:graphic>
          <a:graphicData uri="http://schemas.openxmlformats.org/drawingml/2006/table">
            <a:tbl>
              <a:tblPr/>
              <a:tblGrid>
                <a:gridCol w="1056120">
                  <a:extLst>
                    <a:ext uri="{9D8B030D-6E8A-4147-A177-3AD203B41FA5}">
                      <a16:colId xmlns:a16="http://schemas.microsoft.com/office/drawing/2014/main" val="20000"/>
                    </a:ext>
                  </a:extLst>
                </a:gridCol>
                <a:gridCol w="922227">
                  <a:extLst>
                    <a:ext uri="{9D8B030D-6E8A-4147-A177-3AD203B41FA5}">
                      <a16:colId xmlns:a16="http://schemas.microsoft.com/office/drawing/2014/main" val="20001"/>
                    </a:ext>
                  </a:extLst>
                </a:gridCol>
                <a:gridCol w="325909">
                  <a:extLst>
                    <a:ext uri="{9D8B030D-6E8A-4147-A177-3AD203B41FA5}">
                      <a16:colId xmlns:a16="http://schemas.microsoft.com/office/drawing/2014/main" val="20002"/>
                    </a:ext>
                  </a:extLst>
                </a:gridCol>
                <a:gridCol w="523851">
                  <a:extLst>
                    <a:ext uri="{9D8B030D-6E8A-4147-A177-3AD203B41FA5}">
                      <a16:colId xmlns:a16="http://schemas.microsoft.com/office/drawing/2014/main" val="20003"/>
                    </a:ext>
                  </a:extLst>
                </a:gridCol>
                <a:gridCol w="1194975">
                  <a:extLst>
                    <a:ext uri="{9D8B030D-6E8A-4147-A177-3AD203B41FA5}">
                      <a16:colId xmlns:a16="http://schemas.microsoft.com/office/drawing/2014/main" val="20004"/>
                    </a:ext>
                  </a:extLst>
                </a:gridCol>
                <a:gridCol w="849760">
                  <a:extLst>
                    <a:ext uri="{9D8B030D-6E8A-4147-A177-3AD203B41FA5}">
                      <a16:colId xmlns:a16="http://schemas.microsoft.com/office/drawing/2014/main" val="20005"/>
                    </a:ext>
                  </a:extLst>
                </a:gridCol>
                <a:gridCol w="849760">
                  <a:extLst>
                    <a:ext uri="{9D8B030D-6E8A-4147-A177-3AD203B41FA5}">
                      <a16:colId xmlns:a16="http://schemas.microsoft.com/office/drawing/2014/main" val="20006"/>
                    </a:ext>
                  </a:extLst>
                </a:gridCol>
                <a:gridCol w="849760">
                  <a:extLst>
                    <a:ext uri="{9D8B030D-6E8A-4147-A177-3AD203B41FA5}">
                      <a16:colId xmlns:a16="http://schemas.microsoft.com/office/drawing/2014/main" val="20007"/>
                    </a:ext>
                  </a:extLst>
                </a:gridCol>
                <a:gridCol w="849760">
                  <a:extLst>
                    <a:ext uri="{9D8B030D-6E8A-4147-A177-3AD203B41FA5}">
                      <a16:colId xmlns:a16="http://schemas.microsoft.com/office/drawing/2014/main" val="20008"/>
                    </a:ext>
                  </a:extLst>
                </a:gridCol>
                <a:gridCol w="849760">
                  <a:extLst>
                    <a:ext uri="{9D8B030D-6E8A-4147-A177-3AD203B41FA5}">
                      <a16:colId xmlns:a16="http://schemas.microsoft.com/office/drawing/2014/main" val="20009"/>
                    </a:ext>
                  </a:extLst>
                </a:gridCol>
                <a:gridCol w="849760">
                  <a:extLst>
                    <a:ext uri="{9D8B030D-6E8A-4147-A177-3AD203B41FA5}">
                      <a16:colId xmlns:a16="http://schemas.microsoft.com/office/drawing/2014/main" val="20010"/>
                    </a:ext>
                  </a:extLst>
                </a:gridCol>
              </a:tblGrid>
              <a:tr h="226060">
                <a:tc gridSpan="10">
                  <a:txBody>
                    <a:bodyPr/>
                    <a:lstStyle/>
                    <a:p>
                      <a:pPr algn="ctr" fontAlgn="b"/>
                      <a:r>
                        <a:rPr lang="ro-RO" sz="1300" b="1" i="0" u="none" strike="noStrike" dirty="0">
                          <a:solidFill>
                            <a:srgbClr val="FFFFFF"/>
                          </a:solidFill>
                          <a:effectLst/>
                          <a:latin typeface="Arial" panose="020B0604020202020204" pitchFamily="34" charset="0"/>
                        </a:rPr>
                        <a:t>MODUL 2 - 8 SĂPTĂMÂNI, 40 - 2 = 38 DE ZILE CURSURI</a:t>
                      </a:r>
                    </a:p>
                  </a:txBody>
                  <a:tcPr marL="12700" marR="12700" marT="1270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rowSpan="8">
                  <a:txBody>
                    <a:bodyPr/>
                    <a:lstStyle/>
                    <a:p>
                      <a:pPr algn="ctr" fontAlgn="ctr"/>
                      <a:r>
                        <a:rPr lang="ro-RO" sz="1300" b="1" i="0" u="none" strike="noStrike" dirty="0">
                          <a:solidFill>
                            <a:srgbClr val="FFFFFF"/>
                          </a:solidFill>
                          <a:effectLst/>
                          <a:latin typeface="Arial" panose="020B0604020202020204" pitchFamily="34" charset="0"/>
                        </a:rPr>
                        <a:t>FINAL MODUL 2 </a:t>
                      </a:r>
                    </a:p>
                    <a:p>
                      <a:pPr algn="ctr" fontAlgn="ctr"/>
                      <a:r>
                        <a:rPr lang="ro-RO" sz="1300" b="1" i="0" u="none" strike="noStrike" dirty="0">
                          <a:solidFill>
                            <a:srgbClr val="FFFFFF"/>
                          </a:solidFill>
                          <a:effectLst/>
                          <a:latin typeface="Arial" panose="020B0604020202020204" pitchFamily="34" charset="0"/>
                        </a:rPr>
                        <a:t>VACANȚA 2 </a:t>
                      </a:r>
                    </a:p>
                    <a:p>
                      <a:pPr algn="ctr" fontAlgn="ctr"/>
                      <a:r>
                        <a:rPr lang="ro-RO" sz="1300" b="1" i="0" u="none" strike="noStrike" dirty="0">
                          <a:solidFill>
                            <a:srgbClr val="FFFFFF"/>
                          </a:solidFill>
                          <a:effectLst/>
                          <a:latin typeface="Arial" panose="020B0604020202020204" pitchFamily="34" charset="0"/>
                        </a:rPr>
                        <a:t>INTERMODULARĂ</a:t>
                      </a:r>
                    </a:p>
                  </a:txBody>
                  <a:tcPr marL="12700" marR="12700" marT="12700" marB="0" vert="vert27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02060"/>
                    </a:solidFill>
                  </a:tcPr>
                </a:tc>
                <a:extLst>
                  <a:ext uri="{0D108BD9-81ED-4DB2-BD59-A6C34878D82A}">
                    <a16:rowId xmlns:a16="http://schemas.microsoft.com/office/drawing/2014/main" val="10000"/>
                  </a:ext>
                </a:extLst>
              </a:tr>
              <a:tr h="215900">
                <a:tc rowSpan="2">
                  <a:txBody>
                    <a:bodyPr/>
                    <a:lstStyle/>
                    <a:p>
                      <a:pPr algn="l" fontAlgn="b"/>
                      <a:r>
                        <a:rPr lang="ro-RO" sz="1300" b="1" i="0" u="none" strike="noStrike">
                          <a:effectLst/>
                          <a:latin typeface="Arial" panose="020B0604020202020204" pitchFamily="34" charset="0"/>
                        </a:rPr>
                        <a:t>LUNA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ro-RO" sz="1300" b="1" i="0" u="none" strike="noStrike">
                          <a:effectLst/>
                          <a:latin typeface="Arial" panose="020B0604020202020204" pitchFamily="34" charset="0"/>
                        </a:rPr>
                        <a:t>OCTOMBRIE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pPr algn="l" fontAlgn="b"/>
                      <a:endParaRPr lang="ro-RO" sz="1000" b="0" i="0" u="none" strike="noStrike">
                        <a:effectLst/>
                        <a:latin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3">
                  <a:txBody>
                    <a:bodyPr/>
                    <a:lstStyle/>
                    <a:p>
                      <a:pPr algn="l" fontAlgn="b"/>
                      <a:r>
                        <a:rPr lang="ro-RO" sz="1300" b="0" i="0" u="none" strike="noStrike" dirty="0">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hMerge="1">
                  <a:txBody>
                    <a:bodyPr/>
                    <a:lstStyle/>
                    <a:p>
                      <a:endParaRPr lang="ro-RO"/>
                    </a:p>
                  </a:txBody>
                  <a:tcPr/>
                </a:tc>
                <a:tc gridSpan="4">
                  <a:txBody>
                    <a:bodyPr/>
                    <a:lstStyle/>
                    <a:p>
                      <a:pPr algn="l" fontAlgn="b"/>
                      <a:r>
                        <a:rPr lang="ro-RO" sz="1300" b="1" i="0" u="none" strike="noStrike">
                          <a:effectLst/>
                          <a:latin typeface="Arial" panose="020B0604020202020204" pitchFamily="34" charset="0"/>
                        </a:rPr>
                        <a:t>DECEMBRIE</a:t>
                      </a:r>
                    </a:p>
                  </a:txBody>
                  <a:tcPr marL="12700" marR="12700" marT="1270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hMerge="1">
                  <a:txBody>
                    <a:bodyPr/>
                    <a:lstStyle/>
                    <a:p>
                      <a:endParaRPr lang="ro-RO"/>
                    </a:p>
                  </a:txBody>
                  <a:tcPr/>
                </a:tc>
                <a:tc hMerge="1">
                  <a:txBody>
                    <a:bodyPr/>
                    <a:lstStyle/>
                    <a:p>
                      <a:endParaRPr lang="ro-RO"/>
                    </a:p>
                  </a:txBody>
                  <a:tcPr/>
                </a:tc>
                <a:tc vMerge="1">
                  <a:txBody>
                    <a:bodyPr/>
                    <a:lstStyle/>
                    <a:p>
                      <a:endParaRPr lang="ro-RO"/>
                    </a:p>
                  </a:txBody>
                  <a:tcPr/>
                </a:tc>
                <a:extLst>
                  <a:ext uri="{0D108BD9-81ED-4DB2-BD59-A6C34878D82A}">
                    <a16:rowId xmlns:a16="http://schemas.microsoft.com/office/drawing/2014/main" val="10001"/>
                  </a:ext>
                </a:extLst>
              </a:tr>
              <a:tr h="215900">
                <a:tc vMerge="1">
                  <a:txBody>
                    <a:bodyPr/>
                    <a:lstStyle/>
                    <a:p>
                      <a:endParaRPr lang="ro-RO"/>
                    </a:p>
                  </a:txBody>
                  <a:tcPr/>
                </a:tc>
                <a:tc gridSpan="6">
                  <a:txBody>
                    <a:bodyPr/>
                    <a:lstStyle/>
                    <a:p>
                      <a:pPr algn="ctr" fontAlgn="b"/>
                      <a:r>
                        <a:rPr lang="ro-RO" sz="1300" b="1" i="0" u="none" strike="noStrike">
                          <a:effectLst/>
                          <a:latin typeface="Arial" panose="020B0604020202020204" pitchFamily="34" charset="0"/>
                        </a:rPr>
                        <a:t>NOIEMBRIE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gridSpan="3">
                  <a:txBody>
                    <a:bodyPr/>
                    <a:lstStyle/>
                    <a:p>
                      <a:pPr algn="l" fontAlgn="b"/>
                      <a:r>
                        <a:rPr lang="ro-RO" sz="1300" b="0"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hMerge="1">
                  <a:txBody>
                    <a:bodyPr/>
                    <a:lstStyle/>
                    <a:p>
                      <a:endParaRPr lang="ro-RO"/>
                    </a:p>
                  </a:txBody>
                  <a:tcPr/>
                </a:tc>
                <a:tc vMerge="1">
                  <a:txBody>
                    <a:bodyPr/>
                    <a:lstStyle/>
                    <a:p>
                      <a:endParaRPr lang="ro-RO"/>
                    </a:p>
                  </a:txBody>
                  <a:tcPr/>
                </a:tc>
                <a:extLst>
                  <a:ext uri="{0D108BD9-81ED-4DB2-BD59-A6C34878D82A}">
                    <a16:rowId xmlns:a16="http://schemas.microsoft.com/office/drawing/2014/main" val="10002"/>
                  </a:ext>
                </a:extLst>
              </a:tr>
              <a:tr h="215900">
                <a:tc>
                  <a:txBody>
                    <a:bodyPr/>
                    <a:lstStyle/>
                    <a:p>
                      <a:pPr algn="l" fontAlgn="b"/>
                      <a:r>
                        <a:rPr lang="ro-RO" sz="1300" b="1" i="0" u="none" strike="noStrike" dirty="0">
                          <a:effectLst/>
                          <a:latin typeface="Arial" panose="020B0604020202020204" pitchFamily="34" charset="0"/>
                        </a:rPr>
                        <a:t>Saptămâna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ro-RO" sz="1300" b="1" i="0" u="none" strike="noStrike">
                          <a:effectLst/>
                          <a:latin typeface="Arial" panose="020B0604020202020204" pitchFamily="34" charset="0"/>
                        </a:rPr>
                        <a:t>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o-RO"/>
                    </a:p>
                  </a:txBody>
                  <a:tcPr/>
                </a:tc>
                <a:tc>
                  <a:txBody>
                    <a:bodyPr/>
                    <a:lstStyle/>
                    <a:p>
                      <a:pPr algn="ctr" fontAlgn="b"/>
                      <a:r>
                        <a:rPr lang="ro-RO" sz="1300" b="1" i="0" u="none" strike="noStrike">
                          <a:effectLst/>
                          <a:latin typeface="Arial" panose="020B0604020202020204" pitchFamily="34" charset="0"/>
                        </a:rPr>
                        <a:t>10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a:effectLst/>
                          <a:latin typeface="Arial" panose="020B0604020202020204" pitchFamily="34" charset="0"/>
                        </a:rPr>
                        <a:t>11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a:effectLst/>
                          <a:latin typeface="Arial" panose="020B0604020202020204" pitchFamily="34" charset="0"/>
                        </a:rPr>
                        <a:t>12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a:effectLst/>
                          <a:latin typeface="Arial" panose="020B0604020202020204" pitchFamily="34" charset="0"/>
                        </a:rPr>
                        <a:t>13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a:effectLst/>
                          <a:latin typeface="Arial" panose="020B0604020202020204" pitchFamily="34" charset="0"/>
                        </a:rPr>
                        <a:t>14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a:effectLst/>
                          <a:latin typeface="Arial" panose="020B0604020202020204" pitchFamily="34" charset="0"/>
                        </a:rPr>
                        <a:t>15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ro-RO"/>
                    </a:p>
                  </a:txBody>
                  <a:tcPr/>
                </a:tc>
                <a:extLst>
                  <a:ext uri="{0D108BD9-81ED-4DB2-BD59-A6C34878D82A}">
                    <a16:rowId xmlns:a16="http://schemas.microsoft.com/office/drawing/2014/main" val="10003"/>
                  </a:ext>
                </a:extLst>
              </a:tr>
              <a:tr h="215900">
                <a:tc>
                  <a:txBody>
                    <a:bodyPr/>
                    <a:lstStyle/>
                    <a:p>
                      <a:pPr algn="ctr" fontAlgn="b"/>
                      <a:r>
                        <a:rPr lang="ro-RO" sz="1300" b="1" i="0" u="none" strike="noStrike">
                          <a:effectLst/>
                          <a:latin typeface="Arial" panose="020B0604020202020204" pitchFamily="34" charset="0"/>
                        </a:rPr>
                        <a:t>L</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31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ctr" fontAlgn="b"/>
                      <a:r>
                        <a:rPr lang="ro-RO" sz="1300" b="0" i="0" u="none" strike="noStrike" dirty="0">
                          <a:effectLst/>
                          <a:latin typeface="Arial" panose="020B0604020202020204" pitchFamily="34" charset="0"/>
                        </a:rPr>
                        <a:t>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a:txBody>
                    <a:bodyPr/>
                    <a:lstStyle/>
                    <a:p>
                      <a:pPr algn="ctr" fontAlgn="b"/>
                      <a:r>
                        <a:rPr lang="ro-RO" sz="1300" b="0" i="0" u="none" strike="noStrike" dirty="0">
                          <a:effectLst/>
                          <a:latin typeface="Arial" panose="020B0604020202020204" pitchFamily="34" charset="0"/>
                        </a:rPr>
                        <a:t>14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4"/>
                  </a:ext>
                </a:extLst>
              </a:tr>
              <a:tr h="215900">
                <a:tc>
                  <a:txBody>
                    <a:bodyPr/>
                    <a:lstStyle/>
                    <a:p>
                      <a:pPr algn="ctr" fontAlgn="b"/>
                      <a:r>
                        <a:rPr lang="ro-RO" sz="1300" b="1" i="0" u="none" strike="noStrike">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ctr" fontAlgn="b"/>
                      <a:r>
                        <a:rPr lang="ro-RO" sz="1300" b="0" i="0" u="none" strike="noStrike">
                          <a:effectLst/>
                          <a:latin typeface="Arial" panose="020B0604020202020204" pitchFamily="34" charset="0"/>
                        </a:rPr>
                        <a:t>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a:txBody>
                    <a:bodyPr/>
                    <a:lstStyle/>
                    <a:p>
                      <a:pPr algn="ctr" fontAlgn="b"/>
                      <a:r>
                        <a:rPr lang="ro-RO" sz="1300" b="0" i="0" u="none" strike="noStrike" dirty="0">
                          <a:effectLst/>
                          <a:latin typeface="Arial" panose="020B0604020202020204" pitchFamily="34" charset="0"/>
                        </a:rPr>
                        <a:t>15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13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20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5"/>
                  </a:ext>
                </a:extLst>
              </a:tr>
              <a:tr h="215900">
                <a:tc>
                  <a:txBody>
                    <a:bodyPr/>
                    <a:lstStyle/>
                    <a:p>
                      <a:pPr algn="ctr" fontAlgn="b"/>
                      <a:r>
                        <a:rPr lang="ro-RO" sz="1300" b="1" i="0" u="none" strike="noStrike">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ctr" fontAlgn="b"/>
                      <a:r>
                        <a:rPr lang="ro-RO" sz="1300" b="0" i="0" u="none" strike="noStrike">
                          <a:effectLst/>
                          <a:latin typeface="Arial" panose="020B0604020202020204" pitchFamily="34" charset="0"/>
                        </a:rPr>
                        <a:t>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a:txBody>
                    <a:bodyPr/>
                    <a:lstStyle/>
                    <a:p>
                      <a:pPr algn="ctr" fontAlgn="b"/>
                      <a:r>
                        <a:rPr lang="ro-RO" sz="1300" b="0" i="0" u="none" strike="noStrike">
                          <a:effectLst/>
                          <a:latin typeface="Arial" panose="020B0604020202020204" pitchFamily="34" charset="0"/>
                        </a:rPr>
                        <a:t>18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30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ro-RO" sz="1300" b="0" i="0" u="none" strike="noStrike">
                          <a:effectLst/>
                          <a:latin typeface="Arial" panose="020B0604020202020204" pitchFamily="34" charset="0"/>
                        </a:rPr>
                        <a:t>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21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6"/>
                  </a:ext>
                </a:extLst>
              </a:tr>
              <a:tr h="215900">
                <a:tc>
                  <a:txBody>
                    <a:bodyPr/>
                    <a:lstStyle/>
                    <a:p>
                      <a:pPr algn="ctr" fontAlgn="b"/>
                      <a:r>
                        <a:rPr lang="ro-RO" sz="1300" b="1" i="0" u="none" strike="noStrike">
                          <a:effectLst/>
                          <a:latin typeface="Arial" panose="020B0604020202020204" pitchFamily="34" charset="0"/>
                        </a:rPr>
                        <a:t>J</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ctr" fontAlgn="b"/>
                      <a:r>
                        <a:rPr lang="ro-RO" sz="1300" b="0" i="0" u="none" strike="noStrike">
                          <a:effectLst/>
                          <a:latin typeface="Arial" panose="020B0604020202020204" pitchFamily="34" charset="0"/>
                        </a:rPr>
                        <a:t>10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a:txBody>
                    <a:bodyPr/>
                    <a:lstStyle/>
                    <a:p>
                      <a:pPr algn="ctr" fontAlgn="b"/>
                      <a:r>
                        <a:rPr lang="ro-RO" sz="1300" b="0" i="0" u="none" strike="noStrike">
                          <a:effectLst/>
                          <a:latin typeface="Arial" panose="020B0604020202020204" pitchFamily="34" charset="0"/>
                        </a:rPr>
                        <a:t>19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ro-RO" sz="1300" b="0" i="0" u="none" strike="noStrike">
                          <a:effectLst/>
                          <a:latin typeface="Arial" panose="020B0604020202020204" pitchFamily="34" charset="0"/>
                        </a:rPr>
                        <a:t>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22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7"/>
                  </a:ext>
                </a:extLst>
              </a:tr>
              <a:tr h="228600">
                <a:tc>
                  <a:txBody>
                    <a:bodyPr/>
                    <a:lstStyle/>
                    <a:p>
                      <a:pPr algn="ctr" fontAlgn="b"/>
                      <a:r>
                        <a:rPr lang="ro-RO" sz="1300" b="1" i="0" u="none" strike="noStrike">
                          <a:effectLst/>
                          <a:latin typeface="Arial" panose="020B0604020202020204" pitchFamily="34" charset="0"/>
                        </a:rPr>
                        <a:t>V</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gridSpan="2">
                  <a:txBody>
                    <a:bodyPr/>
                    <a:lstStyle/>
                    <a:p>
                      <a:pPr algn="ctr" fontAlgn="b"/>
                      <a:r>
                        <a:rPr lang="ro-RO" sz="1300" b="0" i="0" u="none" strike="noStrike">
                          <a:effectLst/>
                          <a:latin typeface="Arial" panose="020B0604020202020204" pitchFamily="34" charset="0"/>
                        </a:rPr>
                        <a:t>11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a:txBody>
                    <a:bodyPr/>
                    <a:lstStyle/>
                    <a:p>
                      <a:pPr algn="ctr" fontAlgn="b"/>
                      <a:r>
                        <a:rPr lang="ro-RO" sz="1300" b="0" i="0" u="none" strike="noStrike">
                          <a:effectLst/>
                          <a:latin typeface="Arial" panose="020B0604020202020204" pitchFamily="34" charset="0"/>
                        </a:rPr>
                        <a:t>20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23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ro-RO" sz="1300" b="1" i="0" u="none" strike="noStrike" dirty="0">
                          <a:solidFill>
                            <a:srgbClr val="FFFFFF"/>
                          </a:solidFill>
                          <a:effectLst/>
                          <a:latin typeface="Arial" panose="020B0604020202020204" pitchFamily="34" charset="0"/>
                        </a:rPr>
                        <a:t>2 SĂPT</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08"/>
                  </a:ext>
                </a:extLst>
              </a:tr>
            </a:tbl>
          </a:graphicData>
        </a:graphic>
      </p:graphicFrame>
      <p:sp>
        <p:nvSpPr>
          <p:cNvPr id="7" name="Rectangle 6"/>
          <p:cNvSpPr/>
          <p:nvPr/>
        </p:nvSpPr>
        <p:spPr>
          <a:xfrm>
            <a:off x="3617640" y="4812442"/>
            <a:ext cx="6510808" cy="543867"/>
          </a:xfrm>
          <a:prstGeom prst="rect">
            <a:avLst/>
          </a:prstGeom>
        </p:spPr>
        <p:txBody>
          <a:bodyPr wrap="square">
            <a:spAutoFit/>
          </a:bodyPr>
          <a:lstStyle/>
          <a:p>
            <a:r>
              <a:rPr lang="ro-RO" sz="1467" dirty="0">
                <a:solidFill>
                  <a:srgbClr val="121416"/>
                </a:solidFill>
                <a:latin typeface="-apple-system"/>
              </a:rPr>
              <a:t>30 noiembrie </a:t>
            </a:r>
            <a:r>
              <a:rPr lang="ro-RO" sz="1467" b="1" dirty="0">
                <a:solidFill>
                  <a:srgbClr val="121416"/>
                </a:solidFill>
                <a:effectLst>
                  <a:outerShdw blurRad="38100" dist="38100" dir="2700000" algn="tl">
                    <a:srgbClr val="000000">
                      <a:alpha val="43137"/>
                    </a:srgbClr>
                  </a:outerShdw>
                </a:effectLst>
                <a:latin typeface="-apple-system"/>
              </a:rPr>
              <a:t>– </a:t>
            </a:r>
            <a:r>
              <a:rPr lang="ro-RO" sz="1467" b="1" dirty="0">
                <a:solidFill>
                  <a:srgbClr val="121416"/>
                </a:solidFill>
                <a:latin typeface="-apple-system"/>
              </a:rPr>
              <a:t>Sărbătoarea Sfântului Andrei </a:t>
            </a:r>
            <a:r>
              <a:rPr lang="ro-RO" sz="1467" dirty="0">
                <a:solidFill>
                  <a:srgbClr val="121416"/>
                </a:solidFill>
                <a:latin typeface="-apple-system"/>
              </a:rPr>
              <a:t>nu se organizează cursuri;</a:t>
            </a:r>
          </a:p>
          <a:p>
            <a:r>
              <a:rPr lang="ro-RO" sz="1467" dirty="0">
                <a:solidFill>
                  <a:srgbClr val="121416"/>
                </a:solidFill>
                <a:latin typeface="-apple-system"/>
              </a:rPr>
              <a:t>1 decembrie – </a:t>
            </a:r>
            <a:r>
              <a:rPr lang="ro-RO" sz="1467" b="1" dirty="0">
                <a:solidFill>
                  <a:srgbClr val="121416"/>
                </a:solidFill>
                <a:latin typeface="-apple-system"/>
              </a:rPr>
              <a:t>Ziua Națională a României </a:t>
            </a:r>
            <a:r>
              <a:rPr lang="ro-RO" sz="1467" dirty="0">
                <a:solidFill>
                  <a:srgbClr val="121416"/>
                </a:solidFill>
                <a:latin typeface="-apple-system"/>
              </a:rPr>
              <a:t>nu se organizează cursuri.</a:t>
            </a:r>
          </a:p>
        </p:txBody>
      </p:sp>
    </p:spTree>
    <p:extLst>
      <p:ext uri="{BB962C8B-B14F-4D97-AF65-F5344CB8AC3E}">
        <p14:creationId xmlns:p14="http://schemas.microsoft.com/office/powerpoint/2010/main" val="592513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0472" y="621838"/>
            <a:ext cx="9252859" cy="915183"/>
          </a:xfrm>
          <a:prstGeom prst="rect">
            <a:avLst/>
          </a:prstGeom>
        </p:spPr>
        <p:txBody>
          <a:bodyPr wrap="square">
            <a:noAutofit/>
          </a:bodyPr>
          <a:lstStyle/>
          <a:p>
            <a:pPr lvl="0">
              <a:lnSpc>
                <a:spcPct val="170000"/>
              </a:lnSpc>
              <a:buFont typeface="Arial" panose="020B0604020202020204" pitchFamily="34" charset="0"/>
              <a:buChar char="•"/>
            </a:pPr>
            <a:r>
              <a:rPr lang="ro-RO" sz="1467" b="1" dirty="0">
                <a:solidFill>
                  <a:srgbClr val="121416"/>
                </a:solidFill>
                <a:latin typeface="-apple-system"/>
              </a:rPr>
              <a:t>Modulul 3 – </a:t>
            </a:r>
            <a:r>
              <a:rPr lang="en-US" sz="1467" b="1" dirty="0">
                <a:solidFill>
                  <a:srgbClr val="121416"/>
                </a:solidFill>
                <a:latin typeface="-apple-system"/>
              </a:rPr>
              <a:t>5</a:t>
            </a:r>
            <a:r>
              <a:rPr lang="ro-RO" sz="1467" b="1" dirty="0">
                <a:solidFill>
                  <a:srgbClr val="121416"/>
                </a:solidFill>
                <a:latin typeface="-apple-system"/>
              </a:rPr>
              <a:t> săptămâni cursuri:</a:t>
            </a:r>
            <a:r>
              <a:rPr lang="ro-RO" sz="1467" dirty="0">
                <a:solidFill>
                  <a:srgbClr val="121416"/>
                </a:solidFill>
                <a:latin typeface="-apple-system"/>
              </a:rPr>
              <a:t> de luni, 9 ianuarie 2023, până vineri, </a:t>
            </a:r>
            <a:r>
              <a:rPr lang="en-US" sz="1467" dirty="0">
                <a:solidFill>
                  <a:srgbClr val="121416"/>
                </a:solidFill>
                <a:latin typeface="-apple-system"/>
              </a:rPr>
              <a:t>10</a:t>
            </a:r>
            <a:r>
              <a:rPr lang="ro-RO" sz="1467" dirty="0">
                <a:solidFill>
                  <a:srgbClr val="121416"/>
                </a:solidFill>
                <a:latin typeface="-apple-system"/>
              </a:rPr>
              <a:t> februarie 2023, </a:t>
            </a:r>
            <a:endParaRPr lang="en-US" sz="1467" dirty="0">
              <a:solidFill>
                <a:srgbClr val="121416"/>
              </a:solidFill>
              <a:latin typeface="-apple-system"/>
            </a:endParaRPr>
          </a:p>
          <a:p>
            <a:pPr lvl="0">
              <a:lnSpc>
                <a:spcPct val="170000"/>
              </a:lnSpc>
              <a:buFont typeface="Arial" panose="020B0604020202020204" pitchFamily="34" charset="0"/>
              <a:buChar char="•"/>
            </a:pPr>
            <a:r>
              <a:rPr lang="ro-RO" sz="1467" b="1" dirty="0">
                <a:solidFill>
                  <a:srgbClr val="1F497D">
                    <a:lumMod val="75000"/>
                  </a:srgbClr>
                </a:solidFill>
                <a:latin typeface="-apple-system"/>
              </a:rPr>
              <a:t>vacanță:</a:t>
            </a:r>
            <a:r>
              <a:rPr lang="ro-RO" sz="1467" dirty="0">
                <a:solidFill>
                  <a:srgbClr val="121416"/>
                </a:solidFill>
                <a:latin typeface="-apple-system"/>
              </a:rPr>
              <a:t> o săptămână, la decizia Inspectoratului Școlar Județean</a:t>
            </a:r>
            <a:r>
              <a:rPr lang="en-US" sz="1467" dirty="0">
                <a:solidFill>
                  <a:srgbClr val="121416"/>
                </a:solidFill>
                <a:latin typeface="-apple-system"/>
              </a:rPr>
              <a:t> Cluj</a:t>
            </a:r>
            <a:r>
              <a:rPr lang="ro-RO" sz="1467" dirty="0">
                <a:solidFill>
                  <a:srgbClr val="121416"/>
                </a:solidFill>
                <a:latin typeface="-apple-system"/>
              </a:rPr>
              <a:t>, în perioada </a:t>
            </a:r>
            <a:r>
              <a:rPr lang="en-US" sz="1467" b="1" dirty="0">
                <a:solidFill>
                  <a:srgbClr val="FF0000"/>
                </a:solidFill>
                <a:latin typeface="-apple-system"/>
              </a:rPr>
              <a:t>13</a:t>
            </a:r>
            <a:r>
              <a:rPr lang="ro-RO" sz="1467" b="1" dirty="0">
                <a:solidFill>
                  <a:srgbClr val="FF0000"/>
                </a:solidFill>
                <a:latin typeface="-apple-system"/>
              </a:rPr>
              <a:t> - </a:t>
            </a:r>
            <a:r>
              <a:rPr lang="en-US" sz="1467" b="1" dirty="0">
                <a:solidFill>
                  <a:srgbClr val="FF0000"/>
                </a:solidFill>
                <a:latin typeface="-apple-system"/>
              </a:rPr>
              <a:t>17</a:t>
            </a:r>
            <a:r>
              <a:rPr lang="ro-RO" sz="1467" b="1" dirty="0">
                <a:solidFill>
                  <a:srgbClr val="FF0000"/>
                </a:solidFill>
                <a:latin typeface="-apple-system"/>
              </a:rPr>
              <a:t> februarie 2023</a:t>
            </a:r>
            <a:r>
              <a:rPr lang="ro-RO" sz="1467" dirty="0">
                <a:solidFill>
                  <a:srgbClr val="121416"/>
                </a:solidFill>
                <a:latin typeface="-apple-system"/>
              </a:rPr>
              <a:t>. </a:t>
            </a:r>
          </a:p>
        </p:txBody>
      </p:sp>
      <p:sp>
        <p:nvSpPr>
          <p:cNvPr id="5" name="Title 2"/>
          <p:cNvSpPr txBox="1">
            <a:spLocks/>
          </p:cNvSpPr>
          <p:nvPr/>
        </p:nvSpPr>
        <p:spPr>
          <a:xfrm>
            <a:off x="0" y="44043"/>
            <a:ext cx="1967541" cy="5753253"/>
          </a:xfrm>
          <a:prstGeom prst="rect">
            <a:avLst/>
          </a:prstGeom>
        </p:spPr>
        <p:txBody>
          <a:bodyPr vert="vert270" anchor="ctr"/>
          <a:lstStyle>
            <a:lvl1pPr algn="l" defTabSz="914400" rtl="0" eaLnBrk="1" latinLnBrk="1" hangingPunct="1">
              <a:spcBef>
                <a:spcPct val="0"/>
              </a:spcBef>
              <a:buNone/>
              <a:defRPr sz="3600" b="1" kern="1200">
                <a:solidFill>
                  <a:schemeClr val="tx1">
                    <a:lumMod val="75000"/>
                    <a:lumOff val="25000"/>
                  </a:schemeClr>
                </a:solidFill>
                <a:latin typeface="Arial" pitchFamily="34" charset="0"/>
                <a:ea typeface="+mj-ea"/>
                <a:cs typeface="Arial" pitchFamily="34" charset="0"/>
              </a:defRPr>
            </a:lvl1pPr>
          </a:lstStyle>
          <a:p>
            <a:pPr algn="r"/>
            <a:r>
              <a:rPr lang="ro-RO" altLang="ko-KR" sz="2667" dirty="0">
                <a:solidFill>
                  <a:schemeClr val="bg1"/>
                </a:solidFill>
              </a:rPr>
              <a:t>Structura anului școlar 2022-2023</a:t>
            </a:r>
            <a:endParaRPr lang="ko-KR" altLang="en-US" sz="3200" dirty="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256933752"/>
              </p:ext>
            </p:extLst>
          </p:nvPr>
        </p:nvGraphicFramePr>
        <p:xfrm>
          <a:off x="3119670" y="2564904"/>
          <a:ext cx="7281334" cy="1955800"/>
        </p:xfrm>
        <a:graphic>
          <a:graphicData uri="http://schemas.openxmlformats.org/drawingml/2006/table">
            <a:tbl>
              <a:tblPr/>
              <a:tblGrid>
                <a:gridCol w="940347">
                  <a:extLst>
                    <a:ext uri="{9D8B030D-6E8A-4147-A177-3AD203B41FA5}">
                      <a16:colId xmlns:a16="http://schemas.microsoft.com/office/drawing/2014/main" val="20000"/>
                    </a:ext>
                  </a:extLst>
                </a:gridCol>
                <a:gridCol w="851395">
                  <a:extLst>
                    <a:ext uri="{9D8B030D-6E8A-4147-A177-3AD203B41FA5}">
                      <a16:colId xmlns:a16="http://schemas.microsoft.com/office/drawing/2014/main" val="20001"/>
                    </a:ext>
                  </a:extLst>
                </a:gridCol>
                <a:gridCol w="813273">
                  <a:extLst>
                    <a:ext uri="{9D8B030D-6E8A-4147-A177-3AD203B41FA5}">
                      <a16:colId xmlns:a16="http://schemas.microsoft.com/office/drawing/2014/main" val="20002"/>
                    </a:ext>
                  </a:extLst>
                </a:gridCol>
                <a:gridCol w="813273">
                  <a:extLst>
                    <a:ext uri="{9D8B030D-6E8A-4147-A177-3AD203B41FA5}">
                      <a16:colId xmlns:a16="http://schemas.microsoft.com/office/drawing/2014/main" val="20003"/>
                    </a:ext>
                  </a:extLst>
                </a:gridCol>
                <a:gridCol w="1029299">
                  <a:extLst>
                    <a:ext uri="{9D8B030D-6E8A-4147-A177-3AD203B41FA5}">
                      <a16:colId xmlns:a16="http://schemas.microsoft.com/office/drawing/2014/main" val="20004"/>
                    </a:ext>
                  </a:extLst>
                </a:gridCol>
                <a:gridCol w="1207201">
                  <a:extLst>
                    <a:ext uri="{9D8B030D-6E8A-4147-A177-3AD203B41FA5}">
                      <a16:colId xmlns:a16="http://schemas.microsoft.com/office/drawing/2014/main" val="20005"/>
                    </a:ext>
                  </a:extLst>
                </a:gridCol>
                <a:gridCol w="909038">
                  <a:extLst>
                    <a:ext uri="{9D8B030D-6E8A-4147-A177-3AD203B41FA5}">
                      <a16:colId xmlns:a16="http://schemas.microsoft.com/office/drawing/2014/main" val="20006"/>
                    </a:ext>
                  </a:extLst>
                </a:gridCol>
                <a:gridCol w="717508">
                  <a:extLst>
                    <a:ext uri="{9D8B030D-6E8A-4147-A177-3AD203B41FA5}">
                      <a16:colId xmlns:a16="http://schemas.microsoft.com/office/drawing/2014/main" val="20007"/>
                    </a:ext>
                  </a:extLst>
                </a:gridCol>
              </a:tblGrid>
              <a:tr h="215900">
                <a:tc gridSpan="7">
                  <a:txBody>
                    <a:bodyPr/>
                    <a:lstStyle/>
                    <a:p>
                      <a:pPr algn="l" fontAlgn="b"/>
                      <a:r>
                        <a:rPr lang="ro-RO" sz="1300" b="1" i="0" u="none" strike="noStrike">
                          <a:solidFill>
                            <a:srgbClr val="FFFFFF"/>
                          </a:solidFill>
                          <a:effectLst/>
                          <a:latin typeface="Arial" panose="020B0604020202020204" pitchFamily="34" charset="0"/>
                        </a:rPr>
                        <a:t>MODUL 3 - 6 SĂPTĂMÂNI, 30 - 1 = 29 DE ZILE CURSURI</a:t>
                      </a:r>
                    </a:p>
                  </a:txBody>
                  <a:tcPr marL="12700" marR="12700" marT="1270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rowSpan="8">
                  <a:txBody>
                    <a:bodyPr/>
                    <a:lstStyle/>
                    <a:p>
                      <a:pPr algn="ctr" fontAlgn="ctr"/>
                      <a:r>
                        <a:rPr lang="ro-RO" sz="1300" b="1" i="0" u="none" strike="noStrike" dirty="0">
                          <a:solidFill>
                            <a:srgbClr val="FFFFFF"/>
                          </a:solidFill>
                          <a:effectLst/>
                          <a:latin typeface="Arial" panose="020B0604020202020204" pitchFamily="34" charset="0"/>
                        </a:rPr>
                        <a:t>FINAL MODUL 3 </a:t>
                      </a:r>
                    </a:p>
                    <a:p>
                      <a:pPr algn="ctr" fontAlgn="ctr"/>
                      <a:r>
                        <a:rPr lang="ro-RO" sz="1300" b="1" i="0" u="none" strike="noStrike" dirty="0">
                          <a:solidFill>
                            <a:srgbClr val="FFFFFF"/>
                          </a:solidFill>
                          <a:effectLst/>
                          <a:latin typeface="Arial" panose="020B0604020202020204" pitchFamily="34" charset="0"/>
                        </a:rPr>
                        <a:t>VACANȚA 3 </a:t>
                      </a:r>
                    </a:p>
                    <a:p>
                      <a:pPr algn="ctr" fontAlgn="ctr"/>
                      <a:r>
                        <a:rPr lang="ro-RO" sz="1300" b="1" i="0" u="none" strike="noStrike" dirty="0">
                          <a:solidFill>
                            <a:srgbClr val="FFFFFF"/>
                          </a:solidFill>
                          <a:effectLst/>
                          <a:latin typeface="Arial" panose="020B0604020202020204" pitchFamily="34" charset="0"/>
                        </a:rPr>
                        <a:t>INTERMODULARĂ</a:t>
                      </a:r>
                    </a:p>
                  </a:txBody>
                  <a:tcPr marL="12700" marR="12700" marT="12700" marB="0" vert="vert27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02060"/>
                    </a:solidFill>
                  </a:tcPr>
                </a:tc>
                <a:extLst>
                  <a:ext uri="{0D108BD9-81ED-4DB2-BD59-A6C34878D82A}">
                    <a16:rowId xmlns:a16="http://schemas.microsoft.com/office/drawing/2014/main" val="10000"/>
                  </a:ext>
                </a:extLst>
              </a:tr>
              <a:tr h="215900">
                <a:tc rowSpan="2">
                  <a:txBody>
                    <a:bodyPr/>
                    <a:lstStyle/>
                    <a:p>
                      <a:pPr algn="l" fontAlgn="b"/>
                      <a:r>
                        <a:rPr lang="ro-RO" sz="1300" b="1" i="0" u="none" strike="noStrike">
                          <a:effectLst/>
                          <a:latin typeface="Arial" panose="020B0604020202020204" pitchFamily="34" charset="0"/>
                        </a:rPr>
                        <a:t>LUNA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 </a:t>
                      </a:r>
                    </a:p>
                  </a:txBody>
                  <a:tcPr marL="12700" marR="12700" marT="1270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 </a:t>
                      </a:r>
                    </a:p>
                  </a:txBody>
                  <a:tcPr marL="12700" marR="12700" marT="1270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3">
                  <a:txBody>
                    <a:bodyPr/>
                    <a:lstStyle/>
                    <a:p>
                      <a:pPr algn="l" fontAlgn="b"/>
                      <a:r>
                        <a:rPr lang="ro-RO" sz="1300" b="1" i="0" u="none" strike="noStrike">
                          <a:effectLst/>
                          <a:latin typeface="Arial" panose="020B0604020202020204" pitchFamily="34" charset="0"/>
                        </a:rPr>
                        <a:t>FEBRUARIE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hMerge="1">
                  <a:txBody>
                    <a:bodyPr/>
                    <a:lstStyle/>
                    <a:p>
                      <a:endParaRPr lang="ro-RO"/>
                    </a:p>
                  </a:txBody>
                  <a:tcPr/>
                </a:tc>
                <a:tc vMerge="1">
                  <a:txBody>
                    <a:bodyPr/>
                    <a:lstStyle/>
                    <a:p>
                      <a:endParaRPr lang="ro-RO"/>
                    </a:p>
                  </a:txBody>
                  <a:tcPr/>
                </a:tc>
                <a:extLst>
                  <a:ext uri="{0D108BD9-81ED-4DB2-BD59-A6C34878D82A}">
                    <a16:rowId xmlns:a16="http://schemas.microsoft.com/office/drawing/2014/main" val="10001"/>
                  </a:ext>
                </a:extLst>
              </a:tr>
              <a:tr h="215900">
                <a:tc vMerge="1">
                  <a:txBody>
                    <a:bodyPr/>
                    <a:lstStyle/>
                    <a:p>
                      <a:endParaRPr lang="ro-RO"/>
                    </a:p>
                  </a:txBody>
                  <a:tcPr/>
                </a:tc>
                <a:tc gridSpan="4">
                  <a:txBody>
                    <a:bodyPr/>
                    <a:lstStyle/>
                    <a:p>
                      <a:pPr algn="ctr" fontAlgn="b"/>
                      <a:r>
                        <a:rPr lang="ro-RO" sz="1300" b="1" i="0" u="none" strike="noStrike">
                          <a:effectLst/>
                          <a:latin typeface="Arial" panose="020B0604020202020204" pitchFamily="34" charset="0"/>
                        </a:rPr>
                        <a:t>IANUARIE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hMerge="1">
                  <a:txBody>
                    <a:bodyPr/>
                    <a:lstStyle/>
                    <a:p>
                      <a:endParaRPr lang="ro-RO"/>
                    </a:p>
                  </a:txBody>
                  <a:tcPr/>
                </a:tc>
                <a:tc hMerge="1">
                  <a:txBody>
                    <a:bodyPr/>
                    <a:lstStyle/>
                    <a:p>
                      <a:endParaRPr lang="ro-RO"/>
                    </a:p>
                  </a:txBody>
                  <a:tcPr/>
                </a:tc>
                <a:tc gridSpan="2">
                  <a:txBody>
                    <a:bodyPr/>
                    <a:lstStyle/>
                    <a:p>
                      <a:pPr algn="ctr" fontAlgn="b"/>
                      <a:r>
                        <a:rPr lang="ro-RO" sz="1300" b="0"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vMerge="1">
                  <a:txBody>
                    <a:bodyPr/>
                    <a:lstStyle/>
                    <a:p>
                      <a:endParaRPr lang="ro-RO"/>
                    </a:p>
                  </a:txBody>
                  <a:tcPr/>
                </a:tc>
                <a:extLst>
                  <a:ext uri="{0D108BD9-81ED-4DB2-BD59-A6C34878D82A}">
                    <a16:rowId xmlns:a16="http://schemas.microsoft.com/office/drawing/2014/main" val="10002"/>
                  </a:ext>
                </a:extLst>
              </a:tr>
              <a:tr h="215900">
                <a:tc>
                  <a:txBody>
                    <a:bodyPr/>
                    <a:lstStyle/>
                    <a:p>
                      <a:pPr algn="l" fontAlgn="b"/>
                      <a:r>
                        <a:rPr lang="ro-RO" sz="1300" b="1" i="0" u="none" strike="noStrike">
                          <a:effectLst/>
                          <a:latin typeface="Arial" panose="020B0604020202020204" pitchFamily="34" charset="0"/>
                        </a:rPr>
                        <a:t>Saptămâna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16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17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18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19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dirty="0">
                          <a:effectLst/>
                          <a:latin typeface="Arial" panose="020B0604020202020204" pitchFamily="34" charset="0"/>
                        </a:rPr>
                        <a:t>VACANTA</a:t>
                      </a:r>
                      <a:endParaRPr lang="ro-RO" sz="1300" b="1" i="0" u="none" strike="noStrike" dirty="0">
                        <a:effectLst/>
                        <a:latin typeface="Arial" panose="020B0604020202020204" pitchFamily="34" charset="0"/>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ro-RO"/>
                    </a:p>
                  </a:txBody>
                  <a:tcPr/>
                </a:tc>
                <a:extLst>
                  <a:ext uri="{0D108BD9-81ED-4DB2-BD59-A6C34878D82A}">
                    <a16:rowId xmlns:a16="http://schemas.microsoft.com/office/drawing/2014/main" val="10003"/>
                  </a:ext>
                </a:extLst>
              </a:tr>
              <a:tr h="215900">
                <a:tc>
                  <a:txBody>
                    <a:bodyPr/>
                    <a:lstStyle/>
                    <a:p>
                      <a:pPr algn="ctr" fontAlgn="b"/>
                      <a:r>
                        <a:rPr lang="ro-RO" sz="1300" b="1" i="0" u="none" strike="noStrike" dirty="0">
                          <a:effectLst/>
                          <a:latin typeface="Arial" panose="020B0604020202020204" pitchFamily="34" charset="0"/>
                        </a:rPr>
                        <a:t>L</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30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4"/>
                  </a:ext>
                </a:extLst>
              </a:tr>
              <a:tr h="215900">
                <a:tc>
                  <a:txBody>
                    <a:bodyPr/>
                    <a:lstStyle/>
                    <a:p>
                      <a:pPr algn="ctr" fontAlgn="b"/>
                      <a:r>
                        <a:rPr lang="ro-RO" sz="1300" b="1" i="0" u="none" strike="noStrike" dirty="0">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10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24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ro-RO" sz="1300" b="0" i="0" u="none" strike="noStrike">
                          <a:effectLst/>
                          <a:latin typeface="Arial" panose="020B0604020202020204" pitchFamily="34" charset="0"/>
                        </a:rPr>
                        <a:t>31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5"/>
                  </a:ext>
                </a:extLst>
              </a:tr>
              <a:tr h="215900">
                <a:tc>
                  <a:txBody>
                    <a:bodyPr/>
                    <a:lstStyle/>
                    <a:p>
                      <a:pPr algn="ctr" fontAlgn="b"/>
                      <a:r>
                        <a:rPr lang="ro-RO" sz="1300" b="1" i="0" u="none" strike="noStrike" dirty="0">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11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6"/>
                  </a:ext>
                </a:extLst>
              </a:tr>
              <a:tr h="215900">
                <a:tc>
                  <a:txBody>
                    <a:bodyPr/>
                    <a:lstStyle/>
                    <a:p>
                      <a:pPr algn="ctr" fontAlgn="b"/>
                      <a:r>
                        <a:rPr lang="ro-RO" sz="1300" b="1" i="0" u="none" strike="noStrike" dirty="0">
                          <a:effectLst/>
                          <a:latin typeface="Arial" panose="020B0604020202020204" pitchFamily="34" charset="0"/>
                        </a:rPr>
                        <a:t>J</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12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16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7"/>
                  </a:ext>
                </a:extLst>
              </a:tr>
              <a:tr h="228600">
                <a:tc>
                  <a:txBody>
                    <a:bodyPr/>
                    <a:lstStyle/>
                    <a:p>
                      <a:pPr algn="ctr" fontAlgn="b"/>
                      <a:r>
                        <a:rPr lang="ro-RO" sz="1300" b="1" i="0" u="none" strike="noStrike" dirty="0">
                          <a:effectLst/>
                          <a:latin typeface="Arial" panose="020B0604020202020204" pitchFamily="34" charset="0"/>
                        </a:rPr>
                        <a:t>V</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o-RO" sz="1300" b="0" i="0" u="none" strike="noStrike" dirty="0">
                          <a:effectLst/>
                          <a:latin typeface="Arial" panose="020B0604020202020204" pitchFamily="34" charset="0"/>
                        </a:rPr>
                        <a:t>13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27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17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ro-RO" sz="1300" b="1" i="0" u="none" strike="noStrike" dirty="0">
                          <a:solidFill>
                            <a:srgbClr val="FFFFFF"/>
                          </a:solidFill>
                          <a:effectLst/>
                          <a:latin typeface="Arial" panose="020B0604020202020204" pitchFamily="34" charset="0"/>
                        </a:rPr>
                        <a:t>1 SĂPT</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08"/>
                  </a:ext>
                </a:extLst>
              </a:tr>
            </a:tbl>
          </a:graphicData>
        </a:graphic>
      </p:graphicFrame>
      <p:sp>
        <p:nvSpPr>
          <p:cNvPr id="6" name="Rectangle 5"/>
          <p:cNvSpPr/>
          <p:nvPr/>
        </p:nvSpPr>
        <p:spPr>
          <a:xfrm>
            <a:off x="3617640" y="4812442"/>
            <a:ext cx="6510808" cy="318100"/>
          </a:xfrm>
          <a:prstGeom prst="rect">
            <a:avLst/>
          </a:prstGeom>
        </p:spPr>
        <p:txBody>
          <a:bodyPr wrap="square">
            <a:spAutoFit/>
          </a:bodyPr>
          <a:lstStyle/>
          <a:p>
            <a:r>
              <a:rPr lang="ro-RO" sz="1467" dirty="0">
                <a:solidFill>
                  <a:srgbClr val="121416"/>
                </a:solidFill>
                <a:latin typeface="-apple-system"/>
              </a:rPr>
              <a:t>24 ianuarie </a:t>
            </a:r>
            <a:r>
              <a:rPr lang="ro-RO" sz="1467" b="1" dirty="0">
                <a:solidFill>
                  <a:srgbClr val="121416"/>
                </a:solidFill>
                <a:effectLst>
                  <a:outerShdw blurRad="38100" dist="38100" dir="2700000" algn="tl">
                    <a:srgbClr val="000000">
                      <a:alpha val="43137"/>
                    </a:srgbClr>
                  </a:outerShdw>
                </a:effectLst>
                <a:latin typeface="-apple-system"/>
              </a:rPr>
              <a:t>– </a:t>
            </a:r>
            <a:r>
              <a:rPr lang="ro-RO" sz="1467" b="1" dirty="0">
                <a:solidFill>
                  <a:srgbClr val="121416"/>
                </a:solidFill>
                <a:latin typeface="-apple-system"/>
              </a:rPr>
              <a:t>Ziua Unirii Principatelor Române </a:t>
            </a:r>
            <a:r>
              <a:rPr lang="ro-RO" sz="1467" dirty="0">
                <a:solidFill>
                  <a:srgbClr val="121416"/>
                </a:solidFill>
                <a:latin typeface="-apple-system"/>
              </a:rPr>
              <a:t>nu se organizează cursuri.</a:t>
            </a:r>
          </a:p>
        </p:txBody>
      </p:sp>
    </p:spTree>
    <p:extLst>
      <p:ext uri="{BB962C8B-B14F-4D97-AF65-F5344CB8AC3E}">
        <p14:creationId xmlns:p14="http://schemas.microsoft.com/office/powerpoint/2010/main" val="314809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48760" y="677873"/>
            <a:ext cx="9409045" cy="1325834"/>
          </a:xfrm>
          <a:prstGeom prst="rect">
            <a:avLst/>
          </a:prstGeom>
        </p:spPr>
        <p:txBody>
          <a:bodyPr wrap="square">
            <a:noAutofit/>
          </a:bodyPr>
          <a:lstStyle/>
          <a:p>
            <a:pPr lvl="0">
              <a:lnSpc>
                <a:spcPct val="170000"/>
              </a:lnSpc>
              <a:buFont typeface="Arial" panose="020B0604020202020204" pitchFamily="34" charset="0"/>
              <a:buChar char="•"/>
            </a:pPr>
            <a:r>
              <a:rPr lang="ro-RO" sz="1467" b="1" dirty="0">
                <a:solidFill>
                  <a:srgbClr val="121416"/>
                </a:solidFill>
                <a:latin typeface="-apple-system"/>
              </a:rPr>
              <a:t>Modulul 4 – </a:t>
            </a:r>
            <a:r>
              <a:rPr lang="en-US" sz="1467" b="1" dirty="0">
                <a:solidFill>
                  <a:srgbClr val="121416"/>
                </a:solidFill>
                <a:latin typeface="-apple-system"/>
              </a:rPr>
              <a:t>7</a:t>
            </a:r>
            <a:r>
              <a:rPr lang="ro-RO" sz="1467" b="1" dirty="0">
                <a:solidFill>
                  <a:srgbClr val="121416"/>
                </a:solidFill>
                <a:latin typeface="-apple-system"/>
              </a:rPr>
              <a:t> săptămâni cursuri: </a:t>
            </a:r>
            <a:r>
              <a:rPr lang="ro-RO" sz="1467" dirty="0">
                <a:solidFill>
                  <a:srgbClr val="121416"/>
                </a:solidFill>
                <a:latin typeface="-apple-system"/>
              </a:rPr>
              <a:t>de luni, 2</a:t>
            </a:r>
            <a:r>
              <a:rPr lang="en-US" sz="1467" dirty="0">
                <a:solidFill>
                  <a:srgbClr val="121416"/>
                </a:solidFill>
                <a:latin typeface="-apple-system"/>
              </a:rPr>
              <a:t>0</a:t>
            </a:r>
            <a:r>
              <a:rPr lang="ro-RO" sz="1467" dirty="0">
                <a:solidFill>
                  <a:srgbClr val="121416"/>
                </a:solidFill>
                <a:latin typeface="-apple-system"/>
              </a:rPr>
              <a:t> februarie 2023, la decizia Inspectoratului Școlar Județean </a:t>
            </a:r>
            <a:r>
              <a:rPr lang="en-US" sz="1467" dirty="0">
                <a:solidFill>
                  <a:srgbClr val="121416"/>
                </a:solidFill>
                <a:latin typeface="-apple-system"/>
              </a:rPr>
              <a:t>Cluj</a:t>
            </a:r>
            <a:r>
              <a:rPr lang="ro-RO" sz="1467" dirty="0">
                <a:solidFill>
                  <a:srgbClr val="121416"/>
                </a:solidFill>
                <a:latin typeface="-apple-system"/>
              </a:rPr>
              <a:t>, până joi, 6 aprilie 2023; </a:t>
            </a:r>
          </a:p>
          <a:p>
            <a:pPr marL="990575" lvl="1" indent="-380990">
              <a:lnSpc>
                <a:spcPct val="170000"/>
              </a:lnSpc>
              <a:buFont typeface="Arial" panose="020B0604020202020204" pitchFamily="34" charset="0"/>
              <a:buChar char="•"/>
            </a:pPr>
            <a:r>
              <a:rPr lang="ro-RO" sz="1467" b="1" dirty="0">
                <a:solidFill>
                  <a:srgbClr val="1F497D">
                    <a:lumMod val="75000"/>
                  </a:srgbClr>
                </a:solidFill>
                <a:latin typeface="-apple-system"/>
              </a:rPr>
              <a:t>vacanță: </a:t>
            </a:r>
            <a:r>
              <a:rPr lang="ro-RO" sz="1467" dirty="0">
                <a:solidFill>
                  <a:srgbClr val="121416"/>
                </a:solidFill>
                <a:latin typeface="-apple-system"/>
              </a:rPr>
              <a:t>de vineri, 7 aprilie 2023, până marți, 18 aprilie 2023.</a:t>
            </a:r>
          </a:p>
        </p:txBody>
      </p:sp>
      <p:sp>
        <p:nvSpPr>
          <p:cNvPr id="5" name="Title 2"/>
          <p:cNvSpPr txBox="1">
            <a:spLocks/>
          </p:cNvSpPr>
          <p:nvPr/>
        </p:nvSpPr>
        <p:spPr>
          <a:xfrm>
            <a:off x="0" y="44043"/>
            <a:ext cx="1967541" cy="5568619"/>
          </a:xfrm>
          <a:prstGeom prst="rect">
            <a:avLst/>
          </a:prstGeom>
        </p:spPr>
        <p:txBody>
          <a:bodyPr vert="vert270" anchor="ctr"/>
          <a:lstStyle>
            <a:lvl1pPr algn="l" defTabSz="914400" rtl="0" eaLnBrk="1" latinLnBrk="1" hangingPunct="1">
              <a:spcBef>
                <a:spcPct val="0"/>
              </a:spcBef>
              <a:buNone/>
              <a:defRPr sz="3600" b="1" kern="1200">
                <a:solidFill>
                  <a:schemeClr val="tx1">
                    <a:lumMod val="75000"/>
                    <a:lumOff val="25000"/>
                  </a:schemeClr>
                </a:solidFill>
                <a:latin typeface="Arial" pitchFamily="34" charset="0"/>
                <a:ea typeface="+mj-ea"/>
                <a:cs typeface="Arial" pitchFamily="34" charset="0"/>
              </a:defRPr>
            </a:lvl1pPr>
          </a:lstStyle>
          <a:p>
            <a:pPr algn="r"/>
            <a:r>
              <a:rPr lang="ro-RO" altLang="ko-KR" sz="2667" dirty="0">
                <a:solidFill>
                  <a:schemeClr val="bg1"/>
                </a:solidFill>
              </a:rPr>
              <a:t>Structura anului școlar 2022-2023</a:t>
            </a:r>
            <a:endParaRPr lang="ko-KR" altLang="en-US" sz="3200" dirty="0">
              <a:solidFill>
                <a:schemeClr val="bg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86735925"/>
              </p:ext>
            </p:extLst>
          </p:nvPr>
        </p:nvGraphicFramePr>
        <p:xfrm>
          <a:off x="2927649" y="2468894"/>
          <a:ext cx="8077207" cy="2496277"/>
        </p:xfrm>
        <a:graphic>
          <a:graphicData uri="http://schemas.openxmlformats.org/drawingml/2006/table">
            <a:tbl>
              <a:tblPr/>
              <a:tblGrid>
                <a:gridCol w="965707">
                  <a:extLst>
                    <a:ext uri="{9D8B030D-6E8A-4147-A177-3AD203B41FA5}">
                      <a16:colId xmlns:a16="http://schemas.microsoft.com/office/drawing/2014/main" val="20000"/>
                    </a:ext>
                  </a:extLst>
                </a:gridCol>
                <a:gridCol w="813227">
                  <a:extLst>
                    <a:ext uri="{9D8B030D-6E8A-4147-A177-3AD203B41FA5}">
                      <a16:colId xmlns:a16="http://schemas.microsoft.com/office/drawing/2014/main" val="20001"/>
                    </a:ext>
                  </a:extLst>
                </a:gridCol>
                <a:gridCol w="1080067">
                  <a:extLst>
                    <a:ext uri="{9D8B030D-6E8A-4147-A177-3AD203B41FA5}">
                      <a16:colId xmlns:a16="http://schemas.microsoft.com/office/drawing/2014/main" val="20002"/>
                    </a:ext>
                  </a:extLst>
                </a:gridCol>
                <a:gridCol w="813227">
                  <a:extLst>
                    <a:ext uri="{9D8B030D-6E8A-4147-A177-3AD203B41FA5}">
                      <a16:colId xmlns:a16="http://schemas.microsoft.com/office/drawing/2014/main" val="20003"/>
                    </a:ext>
                  </a:extLst>
                </a:gridCol>
                <a:gridCol w="1152071">
                  <a:extLst>
                    <a:ext uri="{9D8B030D-6E8A-4147-A177-3AD203B41FA5}">
                      <a16:colId xmlns:a16="http://schemas.microsoft.com/office/drawing/2014/main" val="20004"/>
                    </a:ext>
                  </a:extLst>
                </a:gridCol>
                <a:gridCol w="813227">
                  <a:extLst>
                    <a:ext uri="{9D8B030D-6E8A-4147-A177-3AD203B41FA5}">
                      <a16:colId xmlns:a16="http://schemas.microsoft.com/office/drawing/2014/main" val="20005"/>
                    </a:ext>
                  </a:extLst>
                </a:gridCol>
                <a:gridCol w="813227">
                  <a:extLst>
                    <a:ext uri="{9D8B030D-6E8A-4147-A177-3AD203B41FA5}">
                      <a16:colId xmlns:a16="http://schemas.microsoft.com/office/drawing/2014/main" val="20006"/>
                    </a:ext>
                  </a:extLst>
                </a:gridCol>
                <a:gridCol w="813227">
                  <a:extLst>
                    <a:ext uri="{9D8B030D-6E8A-4147-A177-3AD203B41FA5}">
                      <a16:colId xmlns:a16="http://schemas.microsoft.com/office/drawing/2014/main" val="20007"/>
                    </a:ext>
                  </a:extLst>
                </a:gridCol>
                <a:gridCol w="813227">
                  <a:extLst>
                    <a:ext uri="{9D8B030D-6E8A-4147-A177-3AD203B41FA5}">
                      <a16:colId xmlns:a16="http://schemas.microsoft.com/office/drawing/2014/main" val="20008"/>
                    </a:ext>
                  </a:extLst>
                </a:gridCol>
              </a:tblGrid>
              <a:tr h="215900">
                <a:tc gridSpan="8">
                  <a:txBody>
                    <a:bodyPr/>
                    <a:lstStyle/>
                    <a:p>
                      <a:pPr algn="l" fontAlgn="b"/>
                      <a:r>
                        <a:rPr lang="ro-RO" sz="1300" b="1" i="0" u="none" strike="noStrike">
                          <a:solidFill>
                            <a:srgbClr val="FFFFFF"/>
                          </a:solidFill>
                          <a:effectLst/>
                          <a:latin typeface="Arial" panose="020B0604020202020204" pitchFamily="34" charset="0"/>
                        </a:rPr>
                        <a:t>MODUL 4 - 7 SĂPTĂMÂNI, 35 - 1 = 34 DE ZILE CURSURI</a:t>
                      </a:r>
                    </a:p>
                  </a:txBody>
                  <a:tcPr marL="12700" marR="12700" marT="1270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rowSpan="8">
                  <a:txBody>
                    <a:bodyPr/>
                    <a:lstStyle/>
                    <a:p>
                      <a:pPr algn="ctr" fontAlgn="ctr"/>
                      <a:r>
                        <a:rPr lang="ro-RO" sz="1300" b="1" i="0" u="none" strike="noStrike" dirty="0">
                          <a:solidFill>
                            <a:srgbClr val="FFFFFF"/>
                          </a:solidFill>
                          <a:effectLst/>
                          <a:latin typeface="Arial" panose="020B0604020202020204" pitchFamily="34" charset="0"/>
                        </a:rPr>
                        <a:t>FINAL MODUL 4 </a:t>
                      </a:r>
                    </a:p>
                    <a:p>
                      <a:pPr algn="ctr" fontAlgn="ctr"/>
                      <a:r>
                        <a:rPr lang="ro-RO" sz="1300" b="1" i="0" u="none" strike="noStrike" dirty="0">
                          <a:solidFill>
                            <a:srgbClr val="FFFFFF"/>
                          </a:solidFill>
                          <a:effectLst/>
                          <a:latin typeface="Arial" panose="020B0604020202020204" pitchFamily="34" charset="0"/>
                        </a:rPr>
                        <a:t>VACANȚA 4</a:t>
                      </a:r>
                    </a:p>
                    <a:p>
                      <a:pPr algn="ctr" fontAlgn="ctr"/>
                      <a:r>
                        <a:rPr lang="ro-RO" sz="1300" b="1" i="0" u="none" strike="noStrike" dirty="0">
                          <a:solidFill>
                            <a:srgbClr val="FFFFFF"/>
                          </a:solidFill>
                          <a:effectLst/>
                          <a:latin typeface="Arial" panose="020B0604020202020204" pitchFamily="34" charset="0"/>
                        </a:rPr>
                        <a:t> INTERMODULARĂ</a:t>
                      </a:r>
                    </a:p>
                  </a:txBody>
                  <a:tcPr marL="12700" marR="12700" marT="12700" marB="0" vert="vert27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02060"/>
                    </a:solidFill>
                  </a:tcPr>
                </a:tc>
                <a:extLst>
                  <a:ext uri="{0D108BD9-81ED-4DB2-BD59-A6C34878D82A}">
                    <a16:rowId xmlns:a16="http://schemas.microsoft.com/office/drawing/2014/main" val="10000"/>
                  </a:ext>
                </a:extLst>
              </a:tr>
              <a:tr h="215900">
                <a:tc rowSpan="2">
                  <a:txBody>
                    <a:bodyPr/>
                    <a:lstStyle/>
                    <a:p>
                      <a:pPr algn="l" fontAlgn="b"/>
                      <a:r>
                        <a:rPr lang="ro-RO" sz="1300" b="1" i="0" u="none" strike="noStrike">
                          <a:effectLst/>
                          <a:latin typeface="Arial" panose="020B0604020202020204" pitchFamily="34" charset="0"/>
                        </a:rPr>
                        <a:t>LUNA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ro-RO" sz="1300" b="1" i="0" u="none" strike="noStrike">
                          <a:effectLst/>
                          <a:latin typeface="Arial" panose="020B0604020202020204" pitchFamily="34" charset="0"/>
                        </a:rPr>
                        <a:t>FEBRUARIE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gridSpan="4">
                  <a:txBody>
                    <a:bodyPr/>
                    <a:lstStyle/>
                    <a:p>
                      <a:pPr algn="ctr" fontAlgn="b"/>
                      <a:r>
                        <a:rPr lang="ro-RO" sz="1300" b="0"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hMerge="1">
                  <a:txBody>
                    <a:bodyPr/>
                    <a:lstStyle/>
                    <a:p>
                      <a:endParaRPr lang="ro-RO"/>
                    </a:p>
                  </a:txBody>
                  <a:tcPr/>
                </a:tc>
                <a:tc hMerge="1">
                  <a:txBody>
                    <a:bodyPr/>
                    <a:lstStyle/>
                    <a:p>
                      <a:endParaRPr lang="ro-RO"/>
                    </a:p>
                  </a:txBody>
                  <a:tcPr/>
                </a:tc>
                <a:tc>
                  <a:txBody>
                    <a:bodyPr/>
                    <a:lstStyle/>
                    <a:p>
                      <a:pPr algn="l" fontAlgn="b"/>
                      <a:r>
                        <a:rPr lang="ro-RO" sz="1300" b="1" i="0" u="none" strike="noStrike">
                          <a:effectLst/>
                          <a:latin typeface="Arial" panose="020B0604020202020204" pitchFamily="34" charset="0"/>
                        </a:rPr>
                        <a:t>APRILIE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1"/>
                  </a:ext>
                </a:extLst>
              </a:tr>
              <a:tr h="215900">
                <a:tc vMerge="1">
                  <a:txBody>
                    <a:bodyPr/>
                    <a:lstStyle/>
                    <a:p>
                      <a:endParaRPr lang="ro-RO"/>
                    </a:p>
                  </a:txBody>
                  <a:tcPr/>
                </a:tc>
                <a:tc>
                  <a:txBody>
                    <a:bodyPr/>
                    <a:lstStyle/>
                    <a:p>
                      <a:pPr algn="l" fontAlgn="b"/>
                      <a:r>
                        <a:rPr lang="ro-RO" sz="1300" b="0"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5">
                  <a:txBody>
                    <a:bodyPr/>
                    <a:lstStyle/>
                    <a:p>
                      <a:pPr algn="ctr" fontAlgn="b"/>
                      <a:r>
                        <a:rPr lang="ro-RO" sz="1300" b="1" i="0" u="none" strike="noStrike">
                          <a:effectLst/>
                          <a:latin typeface="Arial" panose="020B0604020202020204" pitchFamily="34" charset="0"/>
                        </a:rPr>
                        <a:t>MARTIE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a:txBody>
                    <a:bodyPr/>
                    <a:lstStyle/>
                    <a:p>
                      <a:pPr algn="l" fontAlgn="b"/>
                      <a:r>
                        <a:rPr lang="ro-RO" sz="1300" b="1"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2"/>
                  </a:ext>
                </a:extLst>
              </a:tr>
              <a:tr h="215900">
                <a:tc>
                  <a:txBody>
                    <a:bodyPr/>
                    <a:lstStyle/>
                    <a:p>
                      <a:pPr algn="l" fontAlgn="b"/>
                      <a:r>
                        <a:rPr lang="ro-RO" sz="1300" b="1" i="0" u="none" strike="noStrike">
                          <a:effectLst/>
                          <a:latin typeface="Arial" panose="020B0604020202020204" pitchFamily="34" charset="0"/>
                        </a:rPr>
                        <a:t>Saptămâna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300" b="1" i="0" u="none" strike="noStrike" dirty="0">
                          <a:effectLst/>
                          <a:latin typeface="Arial" panose="020B0604020202020204" pitchFamily="34" charset="0"/>
                        </a:rPr>
                        <a:t>       21</a:t>
                      </a:r>
                      <a:endParaRPr lang="ro-RO" sz="1300" b="1" i="0" u="none" strike="noStrike" dirty="0">
                        <a:effectLst/>
                        <a:latin typeface="Arial" panose="020B0604020202020204" pitchFamily="34" charset="0"/>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ro-RO"/>
                    </a:p>
                  </a:txBody>
                  <a:tcPr/>
                </a:tc>
                <a:extLst>
                  <a:ext uri="{0D108BD9-81ED-4DB2-BD59-A6C34878D82A}">
                    <a16:rowId xmlns:a16="http://schemas.microsoft.com/office/drawing/2014/main" val="10003"/>
                  </a:ext>
                </a:extLst>
              </a:tr>
              <a:tr h="215900">
                <a:tc>
                  <a:txBody>
                    <a:bodyPr/>
                    <a:lstStyle/>
                    <a:p>
                      <a:pPr algn="ctr" fontAlgn="b"/>
                      <a:r>
                        <a:rPr lang="ro-RO" sz="1300" b="1" i="0" u="none" strike="noStrike" dirty="0">
                          <a:effectLst/>
                          <a:latin typeface="Arial" panose="020B0604020202020204" pitchFamily="34" charset="0"/>
                        </a:rPr>
                        <a:t>L</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20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27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13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ro-RO" sz="1300" b="0" i="0" u="none" strike="noStrike">
                          <a:effectLst/>
                          <a:latin typeface="Arial" panose="020B0604020202020204" pitchFamily="34" charset="0"/>
                        </a:rPr>
                        <a:t>20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4"/>
                  </a:ext>
                </a:extLst>
              </a:tr>
              <a:tr h="215900">
                <a:tc>
                  <a:txBody>
                    <a:bodyPr/>
                    <a:lstStyle/>
                    <a:p>
                      <a:pPr algn="ctr" fontAlgn="b"/>
                      <a:r>
                        <a:rPr lang="ro-RO" sz="1300" b="1" i="0" u="none" strike="noStrike">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dirty="0">
                          <a:effectLst/>
                          <a:latin typeface="Arial" panose="020B0604020202020204" pitchFamily="34" charset="0"/>
                        </a:rPr>
                        <a:t>21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28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14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ro-RO" sz="1300" b="0" i="0" u="none" strike="noStrike">
                          <a:effectLst/>
                          <a:latin typeface="Arial" panose="020B0604020202020204" pitchFamily="34" charset="0"/>
                        </a:rPr>
                        <a:t>21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5"/>
                  </a:ext>
                </a:extLst>
              </a:tr>
              <a:tr h="215900">
                <a:tc>
                  <a:txBody>
                    <a:bodyPr/>
                    <a:lstStyle/>
                    <a:p>
                      <a:pPr algn="ctr" fontAlgn="b"/>
                      <a:r>
                        <a:rPr lang="ro-RO" sz="1300" b="1" i="0" u="none" strike="noStrike">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dirty="0">
                          <a:effectLst/>
                          <a:latin typeface="Arial" panose="020B0604020202020204" pitchFamily="34" charset="0"/>
                        </a:rPr>
                        <a:t>22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15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ro-RO" sz="1300" b="0" i="0" u="none" strike="noStrike">
                          <a:effectLst/>
                          <a:latin typeface="Arial" panose="020B0604020202020204" pitchFamily="34" charset="0"/>
                        </a:rPr>
                        <a:t>22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6"/>
                  </a:ext>
                </a:extLst>
              </a:tr>
              <a:tr h="215900">
                <a:tc>
                  <a:txBody>
                    <a:bodyPr/>
                    <a:lstStyle/>
                    <a:p>
                      <a:pPr algn="ctr" fontAlgn="b"/>
                      <a:r>
                        <a:rPr lang="ro-RO" sz="1300" b="1" i="0" u="none" strike="noStrike">
                          <a:effectLst/>
                          <a:latin typeface="Arial" panose="020B0604020202020204" pitchFamily="34" charset="0"/>
                        </a:rPr>
                        <a:t>J</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23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16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ro-RO" sz="1300" b="0" i="0" u="none" strike="noStrike">
                          <a:effectLst/>
                          <a:latin typeface="Arial" panose="020B0604020202020204" pitchFamily="34" charset="0"/>
                        </a:rPr>
                        <a:t>23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30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lang="ro-RO"/>
                    </a:p>
                  </a:txBody>
                  <a:tcPr/>
                </a:tc>
                <a:extLst>
                  <a:ext uri="{0D108BD9-81ED-4DB2-BD59-A6C34878D82A}">
                    <a16:rowId xmlns:a16="http://schemas.microsoft.com/office/drawing/2014/main" val="10007"/>
                  </a:ext>
                </a:extLst>
              </a:tr>
              <a:tr h="228600">
                <a:tc>
                  <a:txBody>
                    <a:bodyPr/>
                    <a:lstStyle/>
                    <a:p>
                      <a:pPr algn="ctr" fontAlgn="b"/>
                      <a:r>
                        <a:rPr lang="ro-RO" sz="1300" b="1" i="0" u="none" strike="noStrike">
                          <a:effectLst/>
                          <a:latin typeface="Arial" panose="020B0604020202020204" pitchFamily="34" charset="0"/>
                        </a:rPr>
                        <a:t>V</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24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10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dirty="0">
                          <a:solidFill>
                            <a:srgbClr val="FFFFFF"/>
                          </a:solidFill>
                          <a:effectLst/>
                          <a:latin typeface="Arial" panose="020B0604020202020204" pitchFamily="34" charset="0"/>
                        </a:rPr>
                        <a:t>17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fontAlgn="b"/>
                      <a:r>
                        <a:rPr lang="ro-RO" sz="1300" b="0" i="0" u="none" strike="noStrike" dirty="0">
                          <a:effectLst/>
                          <a:latin typeface="Arial" panose="020B0604020202020204" pitchFamily="34" charset="0"/>
                        </a:rPr>
                        <a:t>24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31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dirty="0">
                          <a:solidFill>
                            <a:srgbClr val="FFFFFF"/>
                          </a:solidFill>
                          <a:effectLst/>
                          <a:latin typeface="Arial" panose="020B0604020202020204" pitchFamily="34" charset="0"/>
                        </a:rPr>
                        <a:t>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fontAlgn="ctr"/>
                      <a:r>
                        <a:rPr lang="ro-RO" sz="1300" b="1" i="0" u="none" strike="noStrike">
                          <a:solidFill>
                            <a:srgbClr val="FFFFFF"/>
                          </a:solidFill>
                          <a:effectLst/>
                          <a:latin typeface="Arial" panose="020B0604020202020204" pitchFamily="34" charset="0"/>
                        </a:rPr>
                        <a:t>1 SĂPT</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08"/>
                  </a:ext>
                </a:extLst>
              </a:tr>
              <a:tr h="540477">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dirty="0">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ro-RO" sz="1300" b="1" i="0" u="none" strike="noStrike">
                          <a:solidFill>
                            <a:srgbClr val="FFFFFF"/>
                          </a:solidFill>
                          <a:effectLst/>
                          <a:latin typeface="Arial" panose="020B0604020202020204" pitchFamily="34" charset="0"/>
                        </a:rPr>
                        <a:t>SĂPTĂMÂNA VERDE</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dirty="0">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9"/>
                  </a:ext>
                </a:extLst>
              </a:tr>
            </a:tbl>
          </a:graphicData>
        </a:graphic>
      </p:graphicFrame>
      <p:sp>
        <p:nvSpPr>
          <p:cNvPr id="6" name="Rectangle 5"/>
          <p:cNvSpPr/>
          <p:nvPr/>
        </p:nvSpPr>
        <p:spPr>
          <a:xfrm>
            <a:off x="3407701" y="5517210"/>
            <a:ext cx="6510808" cy="318100"/>
          </a:xfrm>
          <a:prstGeom prst="rect">
            <a:avLst/>
          </a:prstGeom>
        </p:spPr>
        <p:txBody>
          <a:bodyPr wrap="square">
            <a:spAutoFit/>
          </a:bodyPr>
          <a:lstStyle/>
          <a:p>
            <a:r>
              <a:rPr lang="ro-RO" sz="1467" dirty="0">
                <a:solidFill>
                  <a:srgbClr val="121416"/>
                </a:solidFill>
                <a:latin typeface="-apple-system"/>
              </a:rPr>
              <a:t>Săptămâna </a:t>
            </a:r>
            <a:r>
              <a:rPr lang="ro-RO" sz="1467" b="1" dirty="0">
                <a:solidFill>
                  <a:srgbClr val="121416"/>
                </a:solidFill>
                <a:latin typeface="-apple-system"/>
              </a:rPr>
              <a:t>24</a:t>
            </a:r>
            <a:r>
              <a:rPr lang="ro-RO" sz="1467" dirty="0">
                <a:solidFill>
                  <a:srgbClr val="121416"/>
                </a:solidFill>
                <a:latin typeface="-apple-system"/>
              </a:rPr>
              <a:t>: 13-17 martie 2023 </a:t>
            </a:r>
            <a:r>
              <a:rPr lang="ro-RO" sz="1467" b="1" dirty="0">
                <a:solidFill>
                  <a:srgbClr val="121416"/>
                </a:solidFill>
                <a:effectLst>
                  <a:outerShdw blurRad="38100" dist="38100" dir="2700000" algn="tl">
                    <a:srgbClr val="000000">
                      <a:alpha val="43137"/>
                    </a:srgbClr>
                  </a:outerShdw>
                </a:effectLst>
                <a:latin typeface="-apple-system"/>
              </a:rPr>
              <a:t>– </a:t>
            </a:r>
            <a:r>
              <a:rPr lang="ro-RO" sz="1467" b="1" dirty="0">
                <a:solidFill>
                  <a:srgbClr val="121416"/>
                </a:solidFill>
                <a:latin typeface="-apple-system"/>
              </a:rPr>
              <a:t>Săptămâna verde</a:t>
            </a:r>
            <a:r>
              <a:rPr lang="ro-RO" sz="1467" dirty="0">
                <a:solidFill>
                  <a:srgbClr val="121416"/>
                </a:solidFill>
                <a:latin typeface="-apple-system"/>
              </a:rPr>
              <a:t>.</a:t>
            </a:r>
          </a:p>
        </p:txBody>
      </p:sp>
      <p:sp>
        <p:nvSpPr>
          <p:cNvPr id="7" name="Rectangle 6"/>
          <p:cNvSpPr/>
          <p:nvPr/>
        </p:nvSpPr>
        <p:spPr>
          <a:xfrm>
            <a:off x="3407701" y="5199110"/>
            <a:ext cx="6510808" cy="318100"/>
          </a:xfrm>
          <a:prstGeom prst="rect">
            <a:avLst/>
          </a:prstGeom>
        </p:spPr>
        <p:txBody>
          <a:bodyPr wrap="square">
            <a:spAutoFit/>
          </a:bodyPr>
          <a:lstStyle/>
          <a:p>
            <a:r>
              <a:rPr lang="ro-RO" sz="1467" dirty="0">
                <a:solidFill>
                  <a:srgbClr val="121416"/>
                </a:solidFill>
                <a:latin typeface="-apple-system"/>
              </a:rPr>
              <a:t>7 aprilie </a:t>
            </a:r>
            <a:r>
              <a:rPr lang="ro-RO" sz="1467" b="1" dirty="0">
                <a:solidFill>
                  <a:srgbClr val="121416"/>
                </a:solidFill>
                <a:effectLst>
                  <a:outerShdw blurRad="38100" dist="38100" dir="2700000" algn="tl">
                    <a:srgbClr val="000000">
                      <a:alpha val="43137"/>
                    </a:srgbClr>
                  </a:outerShdw>
                </a:effectLst>
                <a:latin typeface="-apple-system"/>
              </a:rPr>
              <a:t>– </a:t>
            </a:r>
            <a:r>
              <a:rPr lang="ro-RO" sz="1467" b="1" dirty="0">
                <a:solidFill>
                  <a:srgbClr val="121416"/>
                </a:solidFill>
                <a:latin typeface="-apple-system"/>
              </a:rPr>
              <a:t>Vinerea Mare, </a:t>
            </a:r>
            <a:r>
              <a:rPr lang="ro-RO" sz="1467" dirty="0">
                <a:solidFill>
                  <a:srgbClr val="121416"/>
                </a:solidFill>
                <a:latin typeface="-apple-system"/>
              </a:rPr>
              <a:t>cultul catolic, nu se organizează cursuri.</a:t>
            </a:r>
          </a:p>
        </p:txBody>
      </p:sp>
    </p:spTree>
    <p:extLst>
      <p:ext uri="{BB962C8B-B14F-4D97-AF65-F5344CB8AC3E}">
        <p14:creationId xmlns:p14="http://schemas.microsoft.com/office/powerpoint/2010/main" val="251305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9616" y="164638"/>
            <a:ext cx="9409045" cy="915183"/>
          </a:xfrm>
          <a:prstGeom prst="rect">
            <a:avLst/>
          </a:prstGeom>
        </p:spPr>
        <p:txBody>
          <a:bodyPr wrap="square">
            <a:noAutofit/>
          </a:bodyPr>
          <a:lstStyle/>
          <a:p>
            <a:pPr lvl="0">
              <a:lnSpc>
                <a:spcPct val="170000"/>
              </a:lnSpc>
              <a:buFont typeface="Arial" panose="020B0604020202020204" pitchFamily="34" charset="0"/>
              <a:buChar char="•"/>
            </a:pPr>
            <a:r>
              <a:rPr lang="ro-RO" sz="1467" b="1" dirty="0">
                <a:solidFill>
                  <a:srgbClr val="121416"/>
                </a:solidFill>
                <a:latin typeface="-apple-system"/>
              </a:rPr>
              <a:t>Modulul 5 – 9 săptămâni cursuri:</a:t>
            </a:r>
            <a:r>
              <a:rPr lang="ro-RO" sz="1467" dirty="0">
                <a:solidFill>
                  <a:srgbClr val="121416"/>
                </a:solidFill>
                <a:latin typeface="-apple-system"/>
              </a:rPr>
              <a:t> de miercuri, 19 aprilie 2023, până vineri, 16 iunie 2023; </a:t>
            </a:r>
          </a:p>
          <a:p>
            <a:pPr marL="990575" lvl="1" indent="-380990">
              <a:lnSpc>
                <a:spcPct val="170000"/>
              </a:lnSpc>
              <a:buFont typeface="Arial" panose="020B0604020202020204" pitchFamily="34" charset="0"/>
              <a:buChar char="•"/>
            </a:pPr>
            <a:r>
              <a:rPr lang="ro-RO" sz="1467" b="1" dirty="0">
                <a:solidFill>
                  <a:srgbClr val="1F497D">
                    <a:lumMod val="75000"/>
                  </a:srgbClr>
                </a:solidFill>
                <a:latin typeface="-apple-system"/>
              </a:rPr>
              <a:t>vacanță: </a:t>
            </a:r>
            <a:r>
              <a:rPr lang="ro-RO" sz="1467" dirty="0">
                <a:solidFill>
                  <a:srgbClr val="121416"/>
                </a:solidFill>
                <a:latin typeface="-apple-system"/>
              </a:rPr>
              <a:t>de sâmbătă, 17 iunie 2023, până duminică, 3 septembrie 2023. </a:t>
            </a:r>
          </a:p>
        </p:txBody>
      </p:sp>
      <p:sp>
        <p:nvSpPr>
          <p:cNvPr id="5" name="Title 2"/>
          <p:cNvSpPr txBox="1">
            <a:spLocks/>
          </p:cNvSpPr>
          <p:nvPr/>
        </p:nvSpPr>
        <p:spPr>
          <a:xfrm>
            <a:off x="0" y="44043"/>
            <a:ext cx="1967541" cy="5568619"/>
          </a:xfrm>
          <a:prstGeom prst="rect">
            <a:avLst/>
          </a:prstGeom>
        </p:spPr>
        <p:txBody>
          <a:bodyPr vert="vert270" anchor="ctr"/>
          <a:lstStyle>
            <a:lvl1pPr algn="l" defTabSz="914400" rtl="0" eaLnBrk="1" latinLnBrk="1" hangingPunct="1">
              <a:spcBef>
                <a:spcPct val="0"/>
              </a:spcBef>
              <a:buNone/>
              <a:defRPr sz="3600" b="1" kern="1200">
                <a:solidFill>
                  <a:schemeClr val="tx1">
                    <a:lumMod val="75000"/>
                    <a:lumOff val="25000"/>
                  </a:schemeClr>
                </a:solidFill>
                <a:latin typeface="Arial" pitchFamily="34" charset="0"/>
                <a:ea typeface="+mj-ea"/>
                <a:cs typeface="Arial" pitchFamily="34" charset="0"/>
              </a:defRPr>
            </a:lvl1pPr>
          </a:lstStyle>
          <a:p>
            <a:pPr algn="r"/>
            <a:r>
              <a:rPr lang="ro-RO" altLang="ko-KR" sz="2667" dirty="0">
                <a:solidFill>
                  <a:schemeClr val="bg1"/>
                </a:solidFill>
              </a:rPr>
              <a:t>Structura anului școlar 2022-2023</a:t>
            </a:r>
            <a:endParaRPr lang="ko-KR" altLang="en-US" sz="3200" dirty="0">
              <a:solidFill>
                <a:schemeClr val="bg1"/>
              </a:solidFill>
            </a:endParaRPr>
          </a:p>
        </p:txBody>
      </p:sp>
      <p:graphicFrame>
        <p:nvGraphicFramePr>
          <p:cNvPr id="3" name="Table 2"/>
          <p:cNvGraphicFramePr>
            <a:graphicFrameLocks noGrp="1"/>
          </p:cNvGraphicFramePr>
          <p:nvPr/>
        </p:nvGraphicFramePr>
        <p:xfrm>
          <a:off x="2447595" y="1892829"/>
          <a:ext cx="9194800" cy="2441787"/>
        </p:xfrm>
        <a:graphic>
          <a:graphicData uri="http://schemas.openxmlformats.org/drawingml/2006/table">
            <a:tbl>
              <a:tblPr/>
              <a:tblGrid>
                <a:gridCol w="941100">
                  <a:extLst>
                    <a:ext uri="{9D8B030D-6E8A-4147-A177-3AD203B41FA5}">
                      <a16:colId xmlns:a16="http://schemas.microsoft.com/office/drawing/2014/main" val="20000"/>
                    </a:ext>
                  </a:extLst>
                </a:gridCol>
                <a:gridCol w="852077">
                  <a:extLst>
                    <a:ext uri="{9D8B030D-6E8A-4147-A177-3AD203B41FA5}">
                      <a16:colId xmlns:a16="http://schemas.microsoft.com/office/drawing/2014/main" val="20001"/>
                    </a:ext>
                  </a:extLst>
                </a:gridCol>
                <a:gridCol w="813924">
                  <a:extLst>
                    <a:ext uri="{9D8B030D-6E8A-4147-A177-3AD203B41FA5}">
                      <a16:colId xmlns:a16="http://schemas.microsoft.com/office/drawing/2014/main" val="20002"/>
                    </a:ext>
                  </a:extLst>
                </a:gridCol>
                <a:gridCol w="813924">
                  <a:extLst>
                    <a:ext uri="{9D8B030D-6E8A-4147-A177-3AD203B41FA5}">
                      <a16:colId xmlns:a16="http://schemas.microsoft.com/office/drawing/2014/main" val="20003"/>
                    </a:ext>
                  </a:extLst>
                </a:gridCol>
                <a:gridCol w="1030123">
                  <a:extLst>
                    <a:ext uri="{9D8B030D-6E8A-4147-A177-3AD203B41FA5}">
                      <a16:colId xmlns:a16="http://schemas.microsoft.com/office/drawing/2014/main" val="20004"/>
                    </a:ext>
                  </a:extLst>
                </a:gridCol>
                <a:gridCol w="1208169">
                  <a:extLst>
                    <a:ext uri="{9D8B030D-6E8A-4147-A177-3AD203B41FA5}">
                      <a16:colId xmlns:a16="http://schemas.microsoft.com/office/drawing/2014/main" val="20005"/>
                    </a:ext>
                  </a:extLst>
                </a:gridCol>
                <a:gridCol w="813924">
                  <a:extLst>
                    <a:ext uri="{9D8B030D-6E8A-4147-A177-3AD203B41FA5}">
                      <a16:colId xmlns:a16="http://schemas.microsoft.com/office/drawing/2014/main" val="20006"/>
                    </a:ext>
                  </a:extLst>
                </a:gridCol>
                <a:gridCol w="813924">
                  <a:extLst>
                    <a:ext uri="{9D8B030D-6E8A-4147-A177-3AD203B41FA5}">
                      <a16:colId xmlns:a16="http://schemas.microsoft.com/office/drawing/2014/main" val="20007"/>
                    </a:ext>
                  </a:extLst>
                </a:gridCol>
                <a:gridCol w="941100">
                  <a:extLst>
                    <a:ext uri="{9D8B030D-6E8A-4147-A177-3AD203B41FA5}">
                      <a16:colId xmlns:a16="http://schemas.microsoft.com/office/drawing/2014/main" val="20008"/>
                    </a:ext>
                  </a:extLst>
                </a:gridCol>
                <a:gridCol w="966535">
                  <a:extLst>
                    <a:ext uri="{9D8B030D-6E8A-4147-A177-3AD203B41FA5}">
                      <a16:colId xmlns:a16="http://schemas.microsoft.com/office/drawing/2014/main" val="20009"/>
                    </a:ext>
                  </a:extLst>
                </a:gridCol>
              </a:tblGrid>
              <a:tr h="215900">
                <a:tc gridSpan="10">
                  <a:txBody>
                    <a:bodyPr/>
                    <a:lstStyle/>
                    <a:p>
                      <a:pPr algn="l" fontAlgn="b"/>
                      <a:r>
                        <a:rPr lang="ro-RO" sz="1300" b="1" i="0" u="none" strike="noStrike">
                          <a:solidFill>
                            <a:srgbClr val="FFFFFF"/>
                          </a:solidFill>
                          <a:effectLst/>
                          <a:latin typeface="Arial" panose="020B0604020202020204" pitchFamily="34" charset="0"/>
                        </a:rPr>
                        <a:t>MODUL 5 - 9 SĂPTĂMÂNI, 45 - 5 = 40 DE ZILE CURSURI</a:t>
                      </a:r>
                    </a:p>
                  </a:txBody>
                  <a:tcPr marL="12700" marR="12700" marT="12700" marB="0" anchor="b">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0000"/>
                    </a:solidFill>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extLst>
                  <a:ext uri="{0D108BD9-81ED-4DB2-BD59-A6C34878D82A}">
                    <a16:rowId xmlns:a16="http://schemas.microsoft.com/office/drawing/2014/main" val="10000"/>
                  </a:ext>
                </a:extLst>
              </a:tr>
              <a:tr h="215900">
                <a:tc rowSpan="2">
                  <a:txBody>
                    <a:bodyPr/>
                    <a:lstStyle/>
                    <a:p>
                      <a:pPr algn="l" fontAlgn="b"/>
                      <a:r>
                        <a:rPr lang="ro-RO" sz="1300" b="1" i="0" u="none" strike="noStrike">
                          <a:effectLst/>
                          <a:latin typeface="Arial" panose="020B0604020202020204" pitchFamily="34" charset="0"/>
                        </a:rPr>
                        <a:t>LUNA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ro-RO" sz="1300" b="1" i="0" u="none" strike="noStrike">
                          <a:effectLst/>
                          <a:latin typeface="Arial" panose="020B0604020202020204" pitchFamily="34" charset="0"/>
                        </a:rPr>
                        <a:t>APRILIE</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gridSpan="4">
                  <a:txBody>
                    <a:bodyPr/>
                    <a:lstStyle/>
                    <a:p>
                      <a:pPr algn="ctr" fontAlgn="b"/>
                      <a:r>
                        <a:rPr lang="ro-RO" sz="1300" b="0"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hMerge="1">
                  <a:txBody>
                    <a:bodyPr/>
                    <a:lstStyle/>
                    <a:p>
                      <a:endParaRPr lang="ro-RO"/>
                    </a:p>
                  </a:txBody>
                  <a:tcPr/>
                </a:tc>
                <a:tc hMerge="1">
                  <a:txBody>
                    <a:bodyPr/>
                    <a:lstStyle/>
                    <a:p>
                      <a:endParaRPr lang="ro-RO"/>
                    </a:p>
                  </a:txBody>
                  <a:tcPr/>
                </a:tc>
                <a:tc gridSpan="3">
                  <a:txBody>
                    <a:bodyPr/>
                    <a:lstStyle/>
                    <a:p>
                      <a:pPr algn="l" fontAlgn="b"/>
                      <a:r>
                        <a:rPr lang="ro-RO" sz="1300" b="1" i="0" u="none" strike="noStrike">
                          <a:effectLst/>
                          <a:latin typeface="Arial" panose="020B0604020202020204" pitchFamily="34" charset="0"/>
                        </a:rPr>
                        <a:t>IUNIE</a:t>
                      </a:r>
                    </a:p>
                  </a:txBody>
                  <a:tcPr marL="12700" marR="12700" marT="1270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hMerge="1">
                  <a:txBody>
                    <a:bodyPr/>
                    <a:lstStyle/>
                    <a:p>
                      <a:endParaRPr lang="ro-RO"/>
                    </a:p>
                  </a:txBody>
                  <a:tcPr/>
                </a:tc>
                <a:extLst>
                  <a:ext uri="{0D108BD9-81ED-4DB2-BD59-A6C34878D82A}">
                    <a16:rowId xmlns:a16="http://schemas.microsoft.com/office/drawing/2014/main" val="10001"/>
                  </a:ext>
                </a:extLst>
              </a:tr>
              <a:tr h="215900">
                <a:tc vMerge="1">
                  <a:txBody>
                    <a:bodyPr/>
                    <a:lstStyle/>
                    <a:p>
                      <a:endParaRPr lang="ro-RO"/>
                    </a:p>
                  </a:txBody>
                  <a:tcPr/>
                </a:tc>
                <a:tc gridSpan="2">
                  <a:txBody>
                    <a:bodyPr/>
                    <a:lstStyle/>
                    <a:p>
                      <a:pPr algn="l" fontAlgn="b"/>
                      <a:r>
                        <a:rPr lang="ro-RO" sz="1300" b="0"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lang="ro-RO"/>
                    </a:p>
                  </a:txBody>
                  <a:tcPr/>
                </a:tc>
                <a:tc gridSpan="5">
                  <a:txBody>
                    <a:bodyPr/>
                    <a:lstStyle/>
                    <a:p>
                      <a:pPr algn="ctr" fontAlgn="b"/>
                      <a:r>
                        <a:rPr lang="ro-RO" sz="1300" b="1" i="0" u="none" strike="noStrike">
                          <a:effectLst/>
                          <a:latin typeface="Arial" panose="020B0604020202020204" pitchFamily="34" charset="0"/>
                        </a:rPr>
                        <a:t>MAI</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a:txBody>
                    <a:bodyPr/>
                    <a:lstStyle/>
                    <a:p>
                      <a:pPr algn="l" fontAlgn="b"/>
                      <a:r>
                        <a:rPr lang="ro-RO" sz="1300" b="1"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b"/>
                      <a:r>
                        <a:rPr lang="ro-RO" sz="1300" b="1" i="0" u="none" strike="noStrike">
                          <a:effectLst/>
                          <a:latin typeface="Arial" panose="020B0604020202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0002"/>
                  </a:ext>
                </a:extLst>
              </a:tr>
              <a:tr h="215900">
                <a:tc>
                  <a:txBody>
                    <a:bodyPr/>
                    <a:lstStyle/>
                    <a:p>
                      <a:pPr algn="l" fontAlgn="b"/>
                      <a:r>
                        <a:rPr lang="ro-RO" sz="1300" b="1" i="0" u="none" strike="noStrike">
                          <a:effectLst/>
                          <a:latin typeface="Arial" panose="020B0604020202020204" pitchFamily="34" charset="0"/>
                        </a:rPr>
                        <a:t>Saptămâna</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29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30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31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32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33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34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35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effectLst/>
                          <a:latin typeface="Arial" panose="020B0604020202020204" pitchFamily="34" charset="0"/>
                        </a:rPr>
                        <a:t>36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5900">
                <a:tc>
                  <a:txBody>
                    <a:bodyPr/>
                    <a:lstStyle/>
                    <a:p>
                      <a:pPr algn="ctr" fontAlgn="b"/>
                      <a:r>
                        <a:rPr lang="ro-RO" sz="1300" b="1" i="0" u="none" strike="noStrike" dirty="0">
                          <a:effectLst/>
                          <a:latin typeface="Arial" panose="020B0604020202020204" pitchFamily="34" charset="0"/>
                        </a:rPr>
                        <a:t>L</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a:solidFill>
                            <a:srgbClr val="FFFFFF"/>
                          </a:solidFill>
                          <a:effectLst/>
                          <a:latin typeface="Arial" panose="020B0604020202020204" pitchFamily="34" charset="0"/>
                        </a:rPr>
                        <a:t>17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ro-RO" sz="1300" b="0" i="0" u="none" strike="noStrike">
                          <a:effectLst/>
                          <a:latin typeface="Arial" panose="020B0604020202020204" pitchFamily="34" charset="0"/>
                        </a:rPr>
                        <a:t>24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1" i="0" u="none" strike="noStrike">
                          <a:solidFill>
                            <a:srgbClr val="FFFFFF"/>
                          </a:solidFill>
                          <a:effectLst/>
                          <a:latin typeface="Arial" panose="020B0604020202020204" pitchFamily="34" charset="0"/>
                        </a:rPr>
                        <a:t>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ro-RO" sz="1300" b="0" i="0" u="none" strike="noStrike">
                          <a:effectLst/>
                          <a:latin typeface="Arial" panose="020B0604020202020204" pitchFamily="34" charset="0"/>
                        </a:rPr>
                        <a:t>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15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ro-RO" sz="1300" b="0" i="0" u="none" strike="noStrike">
                          <a:effectLst/>
                          <a:latin typeface="Arial" panose="020B0604020202020204" pitchFamily="34" charset="0"/>
                        </a:rPr>
                        <a:t>22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ro-RO" sz="1300" b="0" i="0" u="none" strike="noStrike">
                          <a:effectLst/>
                          <a:latin typeface="Arial" panose="020B0604020202020204" pitchFamily="34" charset="0"/>
                        </a:rPr>
                        <a:t>12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0004"/>
                  </a:ext>
                </a:extLst>
              </a:tr>
              <a:tr h="215900">
                <a:tc>
                  <a:txBody>
                    <a:bodyPr/>
                    <a:lstStyle/>
                    <a:p>
                      <a:pPr algn="ctr" fontAlgn="b"/>
                      <a:r>
                        <a:rPr lang="ro-RO" sz="1300" b="1" i="0" u="none" strike="noStrike">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1" i="0" u="none" strike="noStrike" dirty="0">
                          <a:solidFill>
                            <a:srgbClr val="FFFFFF"/>
                          </a:solidFill>
                          <a:effectLst/>
                          <a:latin typeface="Arial" panose="020B0604020202020204" pitchFamily="34" charset="0"/>
                        </a:rPr>
                        <a:t>18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ro-RO" sz="1300" b="0" i="0" u="none" strike="noStrike">
                          <a:effectLst/>
                          <a:latin typeface="Arial" panose="020B0604020202020204" pitchFamily="34" charset="0"/>
                        </a:rPr>
                        <a:t>25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16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ro-RO" sz="1300" b="0" i="0" u="none" strike="noStrike">
                          <a:effectLst/>
                          <a:latin typeface="Arial" panose="020B0604020202020204" pitchFamily="34" charset="0"/>
                        </a:rPr>
                        <a:t>23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30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0005"/>
                  </a:ext>
                </a:extLst>
              </a:tr>
              <a:tr h="215900">
                <a:tc>
                  <a:txBody>
                    <a:bodyPr/>
                    <a:lstStyle/>
                    <a:p>
                      <a:pPr algn="ctr" fontAlgn="b"/>
                      <a:r>
                        <a:rPr lang="ro-RO" sz="1300" b="1" i="0" u="none" strike="noStrike">
                          <a:effectLst/>
                          <a:latin typeface="Arial" panose="020B0604020202020204" pitchFamily="34" charset="0"/>
                        </a:rPr>
                        <a:t>M</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19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26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3</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17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ro-RO" sz="1300" b="0" i="0" u="none" strike="noStrike">
                          <a:effectLst/>
                          <a:latin typeface="Arial" panose="020B0604020202020204" pitchFamily="34" charset="0"/>
                        </a:rPr>
                        <a:t>24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31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14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0006"/>
                  </a:ext>
                </a:extLst>
              </a:tr>
              <a:tr h="215900">
                <a:tc>
                  <a:txBody>
                    <a:bodyPr/>
                    <a:lstStyle/>
                    <a:p>
                      <a:pPr algn="ctr" fontAlgn="b"/>
                      <a:r>
                        <a:rPr lang="ro-RO" sz="1300" b="1" i="0" u="none" strike="noStrike">
                          <a:effectLst/>
                          <a:latin typeface="Arial" panose="020B0604020202020204" pitchFamily="34" charset="0"/>
                        </a:rPr>
                        <a:t>J</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20</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27</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4</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dirty="0">
                          <a:effectLst/>
                          <a:latin typeface="Arial" panose="020B0604020202020204" pitchFamily="34" charset="0"/>
                        </a:rPr>
                        <a:t>11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dirty="0">
                          <a:solidFill>
                            <a:srgbClr val="FFFFFF"/>
                          </a:solidFill>
                          <a:effectLst/>
                          <a:latin typeface="Arial" panose="020B0604020202020204" pitchFamily="34" charset="0"/>
                        </a:rPr>
                        <a:t>18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ro-RO" sz="1300" b="0" i="0" u="none" strike="noStrike" dirty="0">
                          <a:effectLst/>
                          <a:latin typeface="Arial" panose="020B0604020202020204" pitchFamily="34" charset="0"/>
                        </a:rPr>
                        <a:t>25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dirty="0">
                          <a:solidFill>
                            <a:srgbClr val="FFFFFF"/>
                          </a:solidFill>
                          <a:effectLst/>
                          <a:latin typeface="Arial" panose="020B0604020202020204" pitchFamily="34" charset="0"/>
                        </a:rPr>
                        <a:t>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ro-RO" sz="1300" b="0" i="0" u="none" strike="noStrike" dirty="0">
                          <a:effectLst/>
                          <a:latin typeface="Arial" panose="020B0604020202020204" pitchFamily="34" charset="0"/>
                        </a:rPr>
                        <a:t>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15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0007"/>
                  </a:ext>
                </a:extLst>
              </a:tr>
              <a:tr h="228600">
                <a:tc>
                  <a:txBody>
                    <a:bodyPr/>
                    <a:lstStyle/>
                    <a:p>
                      <a:pPr algn="ctr" fontAlgn="b"/>
                      <a:r>
                        <a:rPr lang="ro-RO" sz="1300" b="1" i="0" u="none" strike="noStrike">
                          <a:effectLst/>
                          <a:latin typeface="Arial" panose="020B0604020202020204" pitchFamily="34" charset="0"/>
                        </a:rPr>
                        <a:t>V</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o-RO" sz="1300" b="0" i="0" u="none" strike="noStrike">
                          <a:effectLst/>
                          <a:latin typeface="Arial" panose="020B0604020202020204" pitchFamily="34" charset="0"/>
                        </a:rPr>
                        <a:t>21</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28</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5</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12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1" i="0" u="none" strike="noStrike">
                          <a:solidFill>
                            <a:srgbClr val="FFFFFF"/>
                          </a:solidFill>
                          <a:effectLst/>
                          <a:latin typeface="Arial" panose="020B0604020202020204" pitchFamily="34" charset="0"/>
                        </a:rPr>
                        <a:t>19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ro-RO" sz="1300" b="0" i="0" u="none" strike="noStrike">
                          <a:effectLst/>
                          <a:latin typeface="Arial" panose="020B0604020202020204" pitchFamily="34" charset="0"/>
                        </a:rPr>
                        <a:t>26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b"/>
                      <a:r>
                        <a:rPr lang="ro-RO" sz="1300" b="0" i="0" u="none" strike="noStrike">
                          <a:effectLst/>
                          <a:latin typeface="Arial" panose="020B0604020202020204" pitchFamily="34" charset="0"/>
                        </a:rPr>
                        <a:t>2</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a:effectLst/>
                          <a:latin typeface="Arial" panose="020B0604020202020204" pitchFamily="34" charset="0"/>
                        </a:rPr>
                        <a:t>9</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ro-RO" sz="1300" b="0" i="0" u="none" strike="noStrike" dirty="0">
                          <a:effectLst/>
                          <a:latin typeface="Arial" panose="020B0604020202020204" pitchFamily="34" charset="0"/>
                        </a:rPr>
                        <a:t>16</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0008"/>
                  </a:ext>
                </a:extLst>
              </a:tr>
              <a:tr h="485987">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ro-RO" sz="1300" b="1" i="0" u="none" strike="noStrike">
                          <a:solidFill>
                            <a:srgbClr val="FFFFFF"/>
                          </a:solidFill>
                          <a:effectLst/>
                          <a:latin typeface="Arial" panose="020B0604020202020204" pitchFamily="34" charset="0"/>
                        </a:rPr>
                        <a:t>SĂPTĂMÂNA ALTFEL</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a:effectLst/>
                        <a:latin typeface="Arial" panose="020B0604020202020204" pitchFamily="34" charset="0"/>
                      </a:endParaRPr>
                    </a:p>
                  </a:txBody>
                  <a:tcPr marL="12700" marR="12700" marT="1270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ro-RO" sz="1300" b="0" i="0" u="none" strike="noStrike" dirty="0">
                        <a:effectLst/>
                        <a:latin typeface="Arial" panose="020B0604020202020204" pitchFamily="34" charset="0"/>
                      </a:endParaRPr>
                    </a:p>
                  </a:txBody>
                  <a:tcPr marL="12700" marR="12700" marT="12700"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9"/>
                  </a:ext>
                </a:extLst>
              </a:tr>
            </a:tbl>
          </a:graphicData>
        </a:graphic>
      </p:graphicFrame>
      <p:sp>
        <p:nvSpPr>
          <p:cNvPr id="6" name="Rectangle 5"/>
          <p:cNvSpPr/>
          <p:nvPr/>
        </p:nvSpPr>
        <p:spPr>
          <a:xfrm>
            <a:off x="3503712" y="5768550"/>
            <a:ext cx="6510808" cy="318100"/>
          </a:xfrm>
          <a:prstGeom prst="rect">
            <a:avLst/>
          </a:prstGeom>
        </p:spPr>
        <p:txBody>
          <a:bodyPr wrap="square">
            <a:spAutoFit/>
          </a:bodyPr>
          <a:lstStyle/>
          <a:p>
            <a:r>
              <a:rPr lang="ro-RO" sz="1467" dirty="0">
                <a:solidFill>
                  <a:srgbClr val="121416"/>
                </a:solidFill>
                <a:latin typeface="-apple-system"/>
              </a:rPr>
              <a:t>Săptămâna </a:t>
            </a:r>
            <a:r>
              <a:rPr lang="ro-RO" sz="1467" b="1" dirty="0">
                <a:solidFill>
                  <a:srgbClr val="121416"/>
                </a:solidFill>
                <a:latin typeface="-apple-system"/>
              </a:rPr>
              <a:t>32</a:t>
            </a:r>
            <a:r>
              <a:rPr lang="ro-RO" sz="1467" dirty="0">
                <a:solidFill>
                  <a:srgbClr val="121416"/>
                </a:solidFill>
                <a:latin typeface="-apple-system"/>
              </a:rPr>
              <a:t>: 15-19 mai 2023 </a:t>
            </a:r>
            <a:r>
              <a:rPr lang="ro-RO" sz="1467" b="1" dirty="0">
                <a:solidFill>
                  <a:srgbClr val="121416"/>
                </a:solidFill>
                <a:effectLst>
                  <a:outerShdw blurRad="38100" dist="38100" dir="2700000" algn="tl">
                    <a:srgbClr val="000000">
                      <a:alpha val="43137"/>
                    </a:srgbClr>
                  </a:outerShdw>
                </a:effectLst>
                <a:latin typeface="-apple-system"/>
              </a:rPr>
              <a:t>– </a:t>
            </a:r>
            <a:r>
              <a:rPr lang="ro-RO" sz="1467" b="1" dirty="0">
                <a:solidFill>
                  <a:srgbClr val="121416"/>
                </a:solidFill>
                <a:latin typeface="-apple-system"/>
              </a:rPr>
              <a:t>Săptămâna altfel</a:t>
            </a:r>
            <a:r>
              <a:rPr lang="ro-RO" sz="1467" dirty="0">
                <a:solidFill>
                  <a:srgbClr val="121416"/>
                </a:solidFill>
                <a:latin typeface="-apple-system"/>
              </a:rPr>
              <a:t>.</a:t>
            </a:r>
          </a:p>
        </p:txBody>
      </p:sp>
      <p:sp>
        <p:nvSpPr>
          <p:cNvPr id="7" name="Rectangle 6"/>
          <p:cNvSpPr/>
          <p:nvPr/>
        </p:nvSpPr>
        <p:spPr>
          <a:xfrm>
            <a:off x="3503712" y="4773149"/>
            <a:ext cx="8024755" cy="995401"/>
          </a:xfrm>
          <a:prstGeom prst="rect">
            <a:avLst/>
          </a:prstGeom>
        </p:spPr>
        <p:txBody>
          <a:bodyPr wrap="square">
            <a:spAutoFit/>
          </a:bodyPr>
          <a:lstStyle/>
          <a:p>
            <a:r>
              <a:rPr lang="ro-RO" sz="1467" dirty="0">
                <a:solidFill>
                  <a:srgbClr val="121416"/>
                </a:solidFill>
                <a:latin typeface="-apple-system"/>
              </a:rPr>
              <a:t>17, 18 aprilie </a:t>
            </a:r>
            <a:r>
              <a:rPr lang="ro-RO" sz="1467" b="1" dirty="0">
                <a:solidFill>
                  <a:srgbClr val="121416"/>
                </a:solidFill>
                <a:effectLst>
                  <a:outerShdw blurRad="38100" dist="38100" dir="2700000" algn="tl">
                    <a:srgbClr val="000000">
                      <a:alpha val="43137"/>
                    </a:srgbClr>
                  </a:outerShdw>
                </a:effectLst>
                <a:latin typeface="-apple-system"/>
              </a:rPr>
              <a:t>– </a:t>
            </a:r>
            <a:r>
              <a:rPr lang="ro-RO" sz="1467" b="1" dirty="0">
                <a:solidFill>
                  <a:srgbClr val="121416"/>
                </a:solidFill>
                <a:latin typeface="-apple-system"/>
              </a:rPr>
              <a:t>a doua și a treia zi de Paști, cultul ortodox, </a:t>
            </a:r>
            <a:r>
              <a:rPr lang="ro-RO" sz="1467" dirty="0">
                <a:solidFill>
                  <a:srgbClr val="121416"/>
                </a:solidFill>
                <a:latin typeface="-apple-system"/>
              </a:rPr>
              <a:t>nu se organizează cursuri.</a:t>
            </a:r>
          </a:p>
          <a:p>
            <a:r>
              <a:rPr lang="ro-RO" sz="1467" dirty="0">
                <a:solidFill>
                  <a:srgbClr val="121416"/>
                </a:solidFill>
                <a:latin typeface="-apple-system"/>
              </a:rPr>
              <a:t>1 mai – </a:t>
            </a:r>
            <a:r>
              <a:rPr lang="ro-RO" sz="1467" b="1" dirty="0">
                <a:solidFill>
                  <a:srgbClr val="121416"/>
                </a:solidFill>
                <a:latin typeface="-apple-system"/>
              </a:rPr>
              <a:t>Ziua internațională a muncii </a:t>
            </a:r>
            <a:r>
              <a:rPr lang="ro-RO" sz="1467" dirty="0">
                <a:solidFill>
                  <a:srgbClr val="121416"/>
                </a:solidFill>
                <a:latin typeface="-apple-system"/>
              </a:rPr>
              <a:t>nu se organizează cursuri.</a:t>
            </a:r>
          </a:p>
          <a:p>
            <a:r>
              <a:rPr lang="ro-RO" sz="1467" dirty="0">
                <a:solidFill>
                  <a:srgbClr val="121416"/>
                </a:solidFill>
                <a:latin typeface="-apple-system"/>
              </a:rPr>
              <a:t>1 iunie – </a:t>
            </a:r>
            <a:r>
              <a:rPr lang="ro-RO" sz="1467" b="1" dirty="0">
                <a:solidFill>
                  <a:srgbClr val="121416"/>
                </a:solidFill>
                <a:latin typeface="-apple-system"/>
              </a:rPr>
              <a:t>Ziua copilului </a:t>
            </a:r>
            <a:r>
              <a:rPr lang="ro-RO" sz="1467" dirty="0">
                <a:solidFill>
                  <a:srgbClr val="121416"/>
                </a:solidFill>
                <a:latin typeface="-apple-system"/>
              </a:rPr>
              <a:t>nu se organizează cursuri.</a:t>
            </a:r>
          </a:p>
          <a:p>
            <a:r>
              <a:rPr lang="ro-RO" sz="1467" dirty="0">
                <a:solidFill>
                  <a:srgbClr val="121416"/>
                </a:solidFill>
                <a:latin typeface="-apple-system"/>
              </a:rPr>
              <a:t>5 iunie – </a:t>
            </a:r>
            <a:r>
              <a:rPr lang="ro-RO" sz="1467" b="1" dirty="0">
                <a:solidFill>
                  <a:srgbClr val="121416"/>
                </a:solidFill>
                <a:latin typeface="-apple-system"/>
              </a:rPr>
              <a:t>a doua zi de Rusalii </a:t>
            </a:r>
            <a:r>
              <a:rPr lang="ro-RO" sz="1467" dirty="0">
                <a:solidFill>
                  <a:srgbClr val="121416"/>
                </a:solidFill>
                <a:latin typeface="-apple-system"/>
              </a:rPr>
              <a:t>nu se organizează cursuri.</a:t>
            </a:r>
          </a:p>
        </p:txBody>
      </p:sp>
    </p:spTree>
    <p:extLst>
      <p:ext uri="{BB962C8B-B14F-4D97-AF65-F5344CB8AC3E}">
        <p14:creationId xmlns:p14="http://schemas.microsoft.com/office/powerpoint/2010/main" val="437388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1642</Words>
  <Application>Microsoft Office PowerPoint</Application>
  <PresentationFormat>Widescreen</PresentationFormat>
  <Paragraphs>380</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맑은 고딕</vt:lpstr>
      <vt:lpstr>-apple-system</vt:lpstr>
      <vt:lpstr>Arial</vt:lpstr>
      <vt:lpstr>Calibri</vt:lpstr>
      <vt:lpstr>Calibri Light</vt:lpstr>
      <vt:lpstr>SignikaRO</vt:lpstr>
      <vt:lpstr>Times New Roman</vt:lpstr>
      <vt:lpstr>Office Theme</vt:lpstr>
      <vt:lpstr>Noutățile pentru anul școlar 2022 – 2023</vt:lpstr>
      <vt:lpstr>Noutățile pentru anul școlar 2022 – 2023</vt:lpstr>
      <vt:lpstr>Noutățile pentru anul școlar 2022 – 2023</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Noutățile pentru anul școlar 2022 – 2023</dc:title>
  <dc:creator>Cristi</dc:creator>
  <cp:lastModifiedBy>Cristi</cp:lastModifiedBy>
  <cp:revision>2</cp:revision>
  <dcterms:created xsi:type="dcterms:W3CDTF">2022-09-16T06:12:40Z</dcterms:created>
  <dcterms:modified xsi:type="dcterms:W3CDTF">2022-09-16T06:33:52Z</dcterms:modified>
</cp:coreProperties>
</file>