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y="6858000" cx="9144000"/>
  <p:notesSz cx="6808775" cy="9940925"/>
  <p:embeddedFontLst>
    <p:embeddedFont>
      <p:font typeface="Tahoma"/>
      <p:regular r:id="rId17"/>
      <p:bold r:id="rId18"/>
    </p:embeddedFont>
    <p:embeddedFont>
      <p:font typeface="Book Antiqua"/>
      <p:regular r:id="rId19"/>
      <p:bold r:id="rId20"/>
      <p:italic r:id="rId21"/>
      <p:boldItalic r:id="rId22"/>
    </p:embeddedFont>
    <p:embeddedFont>
      <p:font typeface="Century Gothic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  <p15:guide id="3" orient="horz" pos="3131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  <p:ext uri="http://customooxmlschemas.google.com/">
      <go:slidesCustomData xmlns:go="http://customooxmlschemas.google.com/" r:id="rId27" roundtripDataSignature="AMtx7mjzHSeLLsU1wAAg26bX4WNQRlN9n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0A5F0217-42FE-458B-95F2-C1071B82CA2A}">
  <a:tblStyle styleId="{0A5F0217-42FE-458B-95F2-C1071B82CA2A}" styleName="Table_0">
    <a:wholeTbl>
      <a:tcTxStyle b="off" i="off">
        <a:font>
          <a:latin typeface="Book Antiqua"/>
          <a:ea typeface="Book Antiqua"/>
          <a:cs typeface="Book Antiqua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9EBF2"/>
          </a:solidFill>
        </a:fill>
      </a:tcStyle>
    </a:wholeTbl>
    <a:band1H>
      <a:tcTxStyle/>
      <a:tcStyle>
        <a:fill>
          <a:solidFill>
            <a:srgbClr val="D1D5E5"/>
          </a:solidFill>
        </a:fill>
      </a:tcStyle>
    </a:band1H>
    <a:band2H>
      <a:tcTxStyle/>
    </a:band2H>
    <a:band1V>
      <a:tcTxStyle/>
      <a:tcStyle>
        <a:fill>
          <a:solidFill>
            <a:srgbClr val="D1D5E5"/>
          </a:solidFill>
        </a:fill>
      </a:tcStyle>
    </a:band1V>
    <a:band2V>
      <a:tcTxStyle/>
    </a:band2V>
    <a:lastCol>
      <a:tcTxStyle b="on" i="off">
        <a:font>
          <a:latin typeface="Book Antiqua"/>
          <a:ea typeface="Book Antiqua"/>
          <a:cs typeface="Book Antiqua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Book Antiqua"/>
          <a:ea typeface="Book Antiqua"/>
          <a:cs typeface="Book Antiqua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Book Antiqua"/>
          <a:ea typeface="Book Antiqua"/>
          <a:cs typeface="Book Antiqua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Book Antiqua"/>
          <a:ea typeface="Book Antiqua"/>
          <a:cs typeface="Book Antiqua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3127" orient="horz"/>
        <p:guide pos="2141"/>
        <p:guide pos="3131" orient="horz"/>
        <p:guide pos="2145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ookAntiqua-bold.fntdata"/><Relationship Id="rId22" Type="http://schemas.openxmlformats.org/officeDocument/2006/relationships/font" Target="fonts/BookAntiqua-boldItalic.fntdata"/><Relationship Id="rId21" Type="http://schemas.openxmlformats.org/officeDocument/2006/relationships/font" Target="fonts/BookAntiqua-italic.fntdata"/><Relationship Id="rId24" Type="http://schemas.openxmlformats.org/officeDocument/2006/relationships/font" Target="fonts/CenturyGothic-bold.fntdata"/><Relationship Id="rId23" Type="http://schemas.openxmlformats.org/officeDocument/2006/relationships/font" Target="fonts/CenturyGothic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CenturyGothic-boldItalic.fntdata"/><Relationship Id="rId25" Type="http://schemas.openxmlformats.org/officeDocument/2006/relationships/font" Target="fonts/CenturyGothic-italic.fntdata"/><Relationship Id="rId27" Type="http://customschemas.google.com/relationships/presentationmetadata" Target="meta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Tahoma-regular.fntdata"/><Relationship Id="rId16" Type="http://schemas.openxmlformats.org/officeDocument/2006/relationships/slide" Target="slides/slide10.xml"/><Relationship Id="rId19" Type="http://schemas.openxmlformats.org/officeDocument/2006/relationships/font" Target="fonts/BookAntiqua-regular.fntdata"/><Relationship Id="rId18" Type="http://schemas.openxmlformats.org/officeDocument/2006/relationships/font" Target="fonts/Tahoma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1"/>
            <a:ext cx="2950475" cy="4970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75" lIns="91550" spcFirstLastPara="1" rIns="91550" wrap="square" tIns="457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6738" y="1"/>
            <a:ext cx="2950475" cy="4970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75" lIns="91550" spcFirstLastPara="1" rIns="91550" wrap="square" tIns="457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75" lIns="91550" spcFirstLastPara="1" rIns="91550" wrap="square" tIns="45775">
            <a:norm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42154"/>
            <a:ext cx="2950475" cy="497046"/>
          </a:xfrm>
          <a:prstGeom prst="rect">
            <a:avLst/>
          </a:prstGeom>
          <a:noFill/>
          <a:ln>
            <a:noFill/>
          </a:ln>
        </p:spPr>
        <p:txBody>
          <a:bodyPr anchorCtr="0" anchor="b" bIns="45775" lIns="91550" spcFirstLastPara="1" rIns="91550" wrap="square" tIns="457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6738" y="9442154"/>
            <a:ext cx="2950475" cy="497046"/>
          </a:xfrm>
          <a:prstGeom prst="rect">
            <a:avLst/>
          </a:prstGeom>
          <a:noFill/>
          <a:ln>
            <a:noFill/>
          </a:ln>
        </p:spPr>
        <p:txBody>
          <a:bodyPr anchorCtr="0" anchor="b" bIns="45775" lIns="91550" spcFirstLastPara="1" rIns="91550" wrap="square" tIns="457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o-RO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0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10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2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3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4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4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5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6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7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7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8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8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9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9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/>
          <p:nvPr>
            <p:ph type="ctrTitle"/>
          </p:nvPr>
        </p:nvSpPr>
        <p:spPr>
          <a:xfrm>
            <a:off x="685800" y="609601"/>
            <a:ext cx="7772400" cy="426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0"/>
              <a:buFont typeface="Book Antiqua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" type="subTitle"/>
          </p:nvPr>
        </p:nvSpPr>
        <p:spPr>
          <a:xfrm>
            <a:off x="1371600" y="4953000"/>
            <a:ext cx="6400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lvl="1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2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sp>
        <p:nvSpPr>
          <p:cNvPr id="20" name="Google Shape;20;p12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1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21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1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1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22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2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2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/>
            </a:lvl9pPr>
          </a:lstStyle>
          <a:p/>
        </p:txBody>
      </p:sp>
      <p:sp>
        <p:nvSpPr>
          <p:cNvPr id="24" name="Google Shape;24;p13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6" name="Google Shape;26;p13"/>
          <p:cNvPicPr preferRelativeResize="0"/>
          <p:nvPr/>
        </p:nvPicPr>
        <p:blipFill rotWithShape="1">
          <a:blip r:embed="rId2">
            <a:alphaModFix amt="76000"/>
          </a:blip>
          <a:srcRect b="0" l="0" r="0" t="0"/>
          <a:stretch/>
        </p:blipFill>
        <p:spPr>
          <a:xfrm>
            <a:off x="38747" y="6565854"/>
            <a:ext cx="591423" cy="2532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" name="Google Shape;27;p13"/>
          <p:cNvCxnSpPr/>
          <p:nvPr/>
        </p:nvCxnSpPr>
        <p:spPr>
          <a:xfrm>
            <a:off x="395536" y="6565854"/>
            <a:ext cx="8568952" cy="0"/>
          </a:xfrm>
          <a:prstGeom prst="straightConnector1">
            <a:avLst/>
          </a:prstGeom>
          <a:noFill/>
          <a:ln cap="flat" cmpd="sng" w="9525">
            <a:solidFill>
              <a:srgbClr val="5A72B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8" name="Google Shape;28;p13"/>
          <p:cNvSpPr txBox="1"/>
          <p:nvPr/>
        </p:nvSpPr>
        <p:spPr>
          <a:xfrm>
            <a:off x="7996062" y="6553966"/>
            <a:ext cx="12241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o-RO" sz="1200" u="none" cap="none" strike="noStrik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MATEMATICA</a:t>
            </a:r>
            <a:endParaRPr sz="1200"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722313" y="1371600"/>
            <a:ext cx="7772400" cy="25050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Book Antiqua"/>
              <a:buNone/>
              <a:defRPr sz="4800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722313" y="4068763"/>
            <a:ext cx="7772400" cy="1131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2" name="Google Shape;32;p14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sp>
        <p:nvSpPr>
          <p:cNvPr id="35" name="Google Shape;35;p14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6" name="Google Shape;36;p14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7" name="Google Shape;37;p14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5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5"/>
          <p:cNvSpPr txBox="1"/>
          <p:nvPr>
            <p:ph idx="1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  <a:defRPr sz="2400"/>
            </a:lvl1pPr>
            <a:lvl2pPr indent="-330200" lvl="1" marL="9144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2pPr>
            <a:lvl3pPr indent="-330200" lvl="2" marL="1371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1" name="Google Shape;41;p15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sp>
        <p:nvSpPr>
          <p:cNvPr id="44" name="Google Shape;44;p15"/>
          <p:cNvSpPr txBox="1"/>
          <p:nvPr>
            <p:ph idx="2" type="body"/>
          </p:nvPr>
        </p:nvSpPr>
        <p:spPr>
          <a:xfrm>
            <a:off x="365760" y="1600200"/>
            <a:ext cx="4041648" cy="4526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" type="body"/>
          </p:nvPr>
        </p:nvSpPr>
        <p:spPr>
          <a:xfrm>
            <a:off x="457200" y="1600200"/>
            <a:ext cx="4040188" cy="60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  <a:defRPr b="0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16"/>
          <p:cNvSpPr txBox="1"/>
          <p:nvPr>
            <p:ph idx="2" type="body"/>
          </p:nvPr>
        </p:nvSpPr>
        <p:spPr>
          <a:xfrm>
            <a:off x="4648200" y="1600200"/>
            <a:ext cx="4041775" cy="60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  <a:defRPr b="0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16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6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6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sp>
        <p:nvSpPr>
          <p:cNvPr id="52" name="Google Shape;52;p16"/>
          <p:cNvSpPr txBox="1"/>
          <p:nvPr>
            <p:ph idx="3" type="body"/>
          </p:nvPr>
        </p:nvSpPr>
        <p:spPr>
          <a:xfrm>
            <a:off x="457200" y="2212848"/>
            <a:ext cx="4041648" cy="39136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6"/>
          <p:cNvSpPr txBox="1"/>
          <p:nvPr>
            <p:ph idx="4" type="body"/>
          </p:nvPr>
        </p:nvSpPr>
        <p:spPr>
          <a:xfrm>
            <a:off x="4672584" y="2212848"/>
            <a:ext cx="4041648" cy="3913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7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7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7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8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8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8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9"/>
          <p:cNvSpPr txBox="1"/>
          <p:nvPr>
            <p:ph type="title"/>
          </p:nvPr>
        </p:nvSpPr>
        <p:spPr>
          <a:xfrm>
            <a:off x="5907087" y="266700"/>
            <a:ext cx="3008313" cy="2095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ook Antiqua"/>
              <a:buNone/>
              <a:defRPr b="0"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9"/>
          <p:cNvSpPr txBox="1"/>
          <p:nvPr>
            <p:ph idx="1" type="body"/>
          </p:nvPr>
        </p:nvSpPr>
        <p:spPr>
          <a:xfrm>
            <a:off x="719137" y="273050"/>
            <a:ext cx="4995863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rgbClr val="7F7F7F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rgbClr val="7F7F7F"/>
              </a:buClr>
              <a:buSzPts val="2800"/>
              <a:buChar char="o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6" name="Google Shape;66;p19"/>
          <p:cNvSpPr txBox="1"/>
          <p:nvPr>
            <p:ph idx="2" type="body"/>
          </p:nvPr>
        </p:nvSpPr>
        <p:spPr>
          <a:xfrm>
            <a:off x="5907087" y="2438400"/>
            <a:ext cx="3008313" cy="36877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25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7" name="Google Shape;67;p19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9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9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0"/>
          <p:cNvSpPr txBox="1"/>
          <p:nvPr>
            <p:ph type="title"/>
          </p:nvPr>
        </p:nvSpPr>
        <p:spPr>
          <a:xfrm>
            <a:off x="1679576" y="228600"/>
            <a:ext cx="5711824" cy="8953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ook Antiqua"/>
              <a:buNone/>
              <a:defRPr b="0"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/>
          <p:nvPr>
            <p:ph idx="2" type="pic"/>
          </p:nvPr>
        </p:nvSpPr>
        <p:spPr>
          <a:xfrm>
            <a:off x="1508126" y="1143000"/>
            <a:ext cx="6054724" cy="4541044"/>
          </a:xfrm>
          <a:prstGeom prst="rect">
            <a:avLst/>
          </a:prstGeom>
          <a:noFill/>
          <a:ln cap="flat" cmpd="sng" w="762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88900" rotWithShape="0" algn="ctr" dir="5400000" dist="50800">
              <a:srgbClr val="000000">
                <a:alpha val="24705"/>
              </a:srgbClr>
            </a:outerShdw>
          </a:effectLst>
        </p:spPr>
      </p:sp>
      <p:sp>
        <p:nvSpPr>
          <p:cNvPr id="73" name="Google Shape;73;p20"/>
          <p:cNvSpPr txBox="1"/>
          <p:nvPr>
            <p:ph idx="1" type="body"/>
          </p:nvPr>
        </p:nvSpPr>
        <p:spPr>
          <a:xfrm>
            <a:off x="1679576" y="5810250"/>
            <a:ext cx="5711824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74" name="Google Shape;74;p20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0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0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 b="0" i="0" sz="5400" u="none" cap="none" strike="noStrik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indent="-330200" lvl="1" marL="914400" marR="0" rtl="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b="0" i="0" sz="16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indent="-3302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b="0" i="0" sz="16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b="0" i="0" sz="16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b="0" i="0" sz="16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/>
        </p:txBody>
      </p:sp>
      <p:sp>
        <p:nvSpPr>
          <p:cNvPr id="12" name="Google Shape;12;p11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3" name="Google Shape;13;p11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4" name="Google Shape;14;p11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63888" y="1507351"/>
            <a:ext cx="2185957" cy="936104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"/>
          <p:cNvSpPr/>
          <p:nvPr/>
        </p:nvSpPr>
        <p:spPr>
          <a:xfrm>
            <a:off x="467544" y="2708920"/>
            <a:ext cx="8208911" cy="32177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o-RO" sz="3600" u="none" cap="none" strike="noStrik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Consfătuirea națională a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o-RO" sz="3600" u="none" cap="none" strike="noStrik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inspectorilor școlari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o-RO" sz="3600" u="none" cap="none" strike="noStrik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Matematică -</a:t>
            </a:r>
            <a:endParaRPr b="1" i="0" sz="3600" u="none" cap="none" strike="noStrike"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o-RO" sz="3600" u="none" cap="none" strike="noStrike">
                <a:solidFill>
                  <a:srgbClr val="42558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12 -14 </a:t>
            </a:r>
            <a:r>
              <a:rPr b="1" i="0" lang="ro-RO" sz="3600" u="none" cap="none" strike="noStrik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septembrie 2022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o-RO" sz="3600" u="none" cap="none" strike="noStrik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Craiova</a:t>
            </a:r>
            <a:endParaRPr b="1" i="0" sz="3600" u="none" cap="none" strike="noStrike"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107504" y="260648"/>
            <a:ext cx="8928992" cy="7920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o-RO" sz="2400" u="none" cap="none" strike="noStrik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Ministerul Educației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o-RO" sz="2400" u="none" cap="none" strike="noStrik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Centrul Național de Politici și Evaluare în Educație</a:t>
            </a:r>
            <a:endParaRPr b="1" i="1" sz="2400" u="none" cap="none" strike="noStrike"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0"/>
          <p:cNvSpPr txBox="1"/>
          <p:nvPr>
            <p:ph type="ctrTitle"/>
          </p:nvPr>
        </p:nvSpPr>
        <p:spPr>
          <a:xfrm>
            <a:off x="2339752" y="2420888"/>
            <a:ext cx="4824536" cy="86409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4271"/>
              </a:buClr>
              <a:buSzPts val="4800"/>
              <a:buFont typeface="Book Antiqua"/>
              <a:buNone/>
            </a:pPr>
            <a:r>
              <a:rPr b="1" i="1" lang="ro-RO" sz="4800">
                <a:solidFill>
                  <a:srgbClr val="234271"/>
                </a:solidFill>
              </a:rPr>
              <a:t>Vă mulțumim!</a:t>
            </a:r>
            <a:endParaRPr b="1" i="1" sz="4800">
              <a:solidFill>
                <a:srgbClr val="234271"/>
              </a:solidFill>
            </a:endParaRPr>
          </a:p>
        </p:txBody>
      </p:sp>
    </p:spTree>
  </p:cSld>
  <p:clrMapOvr>
    <a:masterClrMapping/>
  </p:clrMapOvr>
  <p:transition spd="slow" p14:dur="1500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/>
          <p:nvPr/>
        </p:nvSpPr>
        <p:spPr>
          <a:xfrm>
            <a:off x="539552" y="2348880"/>
            <a:ext cx="8244916" cy="109984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Times New Roman"/>
              <a:buNone/>
            </a:pPr>
            <a:r>
              <a:rPr b="1" lang="ro-RO" sz="32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Pilotarea evaluării digitalizate</a:t>
            </a:r>
            <a:endParaRPr b="1" sz="32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Times New Roman"/>
              <a:buNone/>
            </a:pPr>
            <a:r>
              <a:rPr b="1" lang="ro-RO" sz="32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bacalaureat – 2022</a:t>
            </a:r>
            <a:endParaRPr/>
          </a:p>
        </p:txBody>
      </p:sp>
    </p:spTree>
  </p:cSld>
  <p:clrMapOvr>
    <a:masterClrMapping/>
  </p:clrMapOvr>
  <p:transition spd="slow" p14:dur="1500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"/>
          <p:cNvSpPr txBox="1"/>
          <p:nvPr>
            <p:ph type="title"/>
          </p:nvPr>
        </p:nvSpPr>
        <p:spPr>
          <a:xfrm>
            <a:off x="457199" y="233943"/>
            <a:ext cx="8229600" cy="47118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latin typeface="Times New Roman"/>
                <a:ea typeface="Times New Roman"/>
                <a:cs typeface="Times New Roman"/>
                <a:sym typeface="Times New Roman"/>
              </a:rPr>
              <a:t>Pilotarea evaluării digitalizate bacalaureat – 2022</a:t>
            </a:r>
            <a:endParaRPr sz="2800"/>
          </a:p>
        </p:txBody>
      </p:sp>
      <p:sp>
        <p:nvSpPr>
          <p:cNvPr id="106" name="Google Shape;106;p3"/>
          <p:cNvSpPr txBox="1"/>
          <p:nvPr>
            <p:ph idx="1" type="body"/>
          </p:nvPr>
        </p:nvSpPr>
        <p:spPr>
          <a:xfrm>
            <a:off x="457200" y="1561537"/>
            <a:ext cx="8229600" cy="10753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</a:pPr>
            <a:r>
              <a:rPr lang="ro-RO" sz="2000">
                <a:latin typeface="Times New Roman"/>
                <a:ea typeface="Times New Roman"/>
                <a:cs typeface="Times New Roman"/>
                <a:sym typeface="Times New Roman"/>
              </a:rPr>
              <a:t>Total lucrări corectate: 211</a:t>
            </a: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</a:pPr>
            <a:r>
              <a:rPr lang="ro-RO" sz="2000">
                <a:latin typeface="Times New Roman"/>
                <a:ea typeface="Times New Roman"/>
                <a:cs typeface="Times New Roman"/>
                <a:sym typeface="Times New Roman"/>
              </a:rPr>
              <a:t>Lucrări cu note peste 5 (promovare probă): 165  (78,2%)</a:t>
            </a: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</a:pPr>
            <a:r>
              <a:rPr lang="ro-RO" sz="2000">
                <a:latin typeface="Times New Roman"/>
                <a:ea typeface="Times New Roman"/>
                <a:cs typeface="Times New Roman"/>
                <a:sym typeface="Times New Roman"/>
              </a:rPr>
              <a:t>Lucrări cu note sub 5: 46  (21,8%)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200"/>
              <a:buNone/>
            </a:pPr>
            <a:r>
              <a:t/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7" name="Google Shape;107;p3"/>
          <p:cNvSpPr txBox="1"/>
          <p:nvPr/>
        </p:nvSpPr>
        <p:spPr>
          <a:xfrm>
            <a:off x="971600" y="836712"/>
            <a:ext cx="396044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o-RO" sz="2400">
                <a:solidFill>
                  <a:srgbClr val="42558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M_</a:t>
            </a:r>
            <a:r>
              <a:rPr b="1" i="1" lang="ro-RO" sz="2400">
                <a:solidFill>
                  <a:srgbClr val="42558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mate-info</a:t>
            </a:r>
            <a:endParaRPr i="1" sz="2400">
              <a:solidFill>
                <a:srgbClr val="42558C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graphicFrame>
        <p:nvGraphicFramePr>
          <p:cNvPr id="108" name="Google Shape;108;p3"/>
          <p:cNvGraphicFramePr/>
          <p:nvPr/>
        </p:nvGraphicFramePr>
        <p:xfrm>
          <a:off x="107503" y="290007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{0A5F0217-42FE-458B-95F2-C1071B82CA2A}</a:tableStyleId>
              </a:tblPr>
              <a:tblGrid>
                <a:gridCol w="7764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</a:tblGrid>
              <a:tr h="513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Subiectul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/>
                    </a:p>
                  </a:txBody>
                  <a:tcPr marT="3725" marB="0" marR="3725" marL="3725" anchor="ctr"/>
                </a:tc>
              </a:tr>
              <a:tr h="1821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Nr. item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Total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a)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b)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c)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a) 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b) 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c)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Total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a)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b)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c)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a) 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b) 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c)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Total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</a:tr>
              <a:tr h="5351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Media punctaje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4,73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3,87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3,75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3,73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3,14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3,36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22,6</a:t>
                      </a: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4,78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4,31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3,18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4,65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3,44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2,72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b="1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4,03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2,97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1,21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3,82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2,54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1,12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15,7</a:t>
                      </a: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</a:tr>
              <a:tr h="1030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Procent candidați cu punctaj total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(5p)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92,8%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72,5%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65,4%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49,3%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57,3%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56,4%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86,7%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75,8%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47,9%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89,1%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43,1%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34,5%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74,4%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40,3%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5,7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64,9%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37,9%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2,8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</a:tr>
              <a:tr h="4975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Procent elevi care au obținut punctaj 0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3,3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14,7%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15,6%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5,7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29,4%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22,3%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7,6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21,3%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3,8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13,7%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17,5%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12,3%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25,1%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51,7%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13,3%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19,4%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50,2%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4"/>
          <p:cNvSpPr txBox="1"/>
          <p:nvPr>
            <p:ph type="title"/>
          </p:nvPr>
        </p:nvSpPr>
        <p:spPr>
          <a:xfrm>
            <a:off x="457199" y="233943"/>
            <a:ext cx="8229600" cy="47118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latin typeface="Times New Roman"/>
                <a:ea typeface="Times New Roman"/>
                <a:cs typeface="Times New Roman"/>
                <a:sym typeface="Times New Roman"/>
              </a:rPr>
              <a:t>Pilotarea evaluării digitalizate bacalaureat – 2022</a:t>
            </a:r>
            <a:endParaRPr sz="2800"/>
          </a:p>
        </p:txBody>
      </p:sp>
      <p:sp>
        <p:nvSpPr>
          <p:cNvPr id="114" name="Google Shape;114;p4"/>
          <p:cNvSpPr txBox="1"/>
          <p:nvPr>
            <p:ph idx="1" type="body"/>
          </p:nvPr>
        </p:nvSpPr>
        <p:spPr>
          <a:xfrm>
            <a:off x="387371" y="1466408"/>
            <a:ext cx="8229600" cy="7153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</a:pPr>
            <a:r>
              <a:rPr lang="ro-RO" sz="1800">
                <a:latin typeface="Times New Roman"/>
                <a:ea typeface="Times New Roman"/>
                <a:cs typeface="Times New Roman"/>
                <a:sym typeface="Times New Roman"/>
              </a:rPr>
              <a:t>Itemi cu procent de rezolvare integrală peste rata de promovabilitate: 3 itemi (I.1, II.1.a, II. 2.a)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4"/>
          <p:cNvSpPr txBox="1"/>
          <p:nvPr/>
        </p:nvSpPr>
        <p:spPr>
          <a:xfrm>
            <a:off x="971600" y="836712"/>
            <a:ext cx="396044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o-RO" sz="2400">
                <a:solidFill>
                  <a:srgbClr val="42558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M_</a:t>
            </a:r>
            <a:r>
              <a:rPr b="1" i="1" lang="ro-RO" sz="2400">
                <a:solidFill>
                  <a:srgbClr val="42558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mate-info</a:t>
            </a:r>
            <a:endParaRPr i="1" sz="2400">
              <a:solidFill>
                <a:srgbClr val="42558C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graphicFrame>
        <p:nvGraphicFramePr>
          <p:cNvPr id="116" name="Google Shape;116;p4"/>
          <p:cNvGraphicFramePr/>
          <p:nvPr/>
        </p:nvGraphicFramePr>
        <p:xfrm>
          <a:off x="443852" y="246653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{0A5F0217-42FE-458B-95F2-C1071B82CA2A}</a:tableStyleId>
              </a:tblPr>
              <a:tblGrid>
                <a:gridCol w="864100"/>
                <a:gridCol w="936100"/>
                <a:gridCol w="1615475"/>
                <a:gridCol w="48139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Subiect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Item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Procent  rezolvare integrală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Competența vizată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  <a:tr h="237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92,8%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Utilizarea unor proprietăți ale operațiilor algebrice cu numere reale/complexe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  <a:tr h="215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2.a)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89,1%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Verificarea unor proprietăți ale structurilor algebrice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  <a:tr h="20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1.a)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86,7%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Aplicarea unor algoritmi de calcul a determinanților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  <a:tr h="266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1.b)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75,8%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Aplicarea unor algoritmi de calcul cu matrice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  <a:tr h="255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2.a)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74,4%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Verificarea unor proprietăți ale structurilor algebrice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</a:tbl>
          </a:graphicData>
        </a:graphic>
      </p:graphicFrame>
      <p:graphicFrame>
        <p:nvGraphicFramePr>
          <p:cNvPr id="117" name="Google Shape;117;p4"/>
          <p:cNvGraphicFramePr/>
          <p:nvPr/>
        </p:nvGraphicFramePr>
        <p:xfrm>
          <a:off x="457199" y="486916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{0A5F0217-42FE-458B-95F2-C1071B82CA2A}</a:tableStyleId>
              </a:tblPr>
              <a:tblGrid>
                <a:gridCol w="864100"/>
                <a:gridCol w="936100"/>
                <a:gridCol w="1666525"/>
                <a:gridCol w="476287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Subiect</a:t>
                      </a:r>
                      <a:endParaRPr sz="14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Item</a:t>
                      </a:r>
                      <a:endParaRPr sz="14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Procent  punctaj 0</a:t>
                      </a:r>
                      <a:endParaRPr sz="14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Competența vizată</a:t>
                      </a:r>
                      <a:endParaRPr sz="14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  <a:tr h="237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1.c)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51,7%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CS 6. Explorarea unor proprietăți cu caracter local/global ale unor funcții, utilizând continuitatea și derivabilitatea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  <a:tr h="215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2.c)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50,2%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CS 5 Utilizarea proprietăților integralelor în estimarea valorii unei integrale definite și în probleme cu conținut practic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</a:tbl>
          </a:graphicData>
        </a:graphic>
      </p:graphicFrame>
      <p:sp>
        <p:nvSpPr>
          <p:cNvPr id="118" name="Google Shape;118;p4"/>
          <p:cNvSpPr txBox="1"/>
          <p:nvPr/>
        </p:nvSpPr>
        <p:spPr>
          <a:xfrm>
            <a:off x="428194" y="4496861"/>
            <a:ext cx="821327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18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Itemii care au cel mai mic procent de rezolvare: </a:t>
            </a:r>
            <a:endParaRPr sz="18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4"/>
          <p:cNvSpPr txBox="1"/>
          <p:nvPr/>
        </p:nvSpPr>
        <p:spPr>
          <a:xfrm>
            <a:off x="403700" y="2123564"/>
            <a:ext cx="821327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18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Itemii care au cel mai mare procent de rezolvare: </a:t>
            </a:r>
            <a:endParaRPr sz="18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/>
          <p:nvPr>
            <p:ph idx="1" type="body"/>
          </p:nvPr>
        </p:nvSpPr>
        <p:spPr>
          <a:xfrm>
            <a:off x="457200" y="1600201"/>
            <a:ext cx="8229600" cy="1108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</a:pPr>
            <a:r>
              <a:rPr lang="ro-RO" sz="2000">
                <a:latin typeface="Times New Roman"/>
                <a:ea typeface="Times New Roman"/>
                <a:cs typeface="Times New Roman"/>
                <a:sym typeface="Times New Roman"/>
              </a:rPr>
              <a:t>Total lucrări corectate: 134</a:t>
            </a: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</a:pPr>
            <a:r>
              <a:rPr lang="ro-RO" sz="2000">
                <a:latin typeface="Times New Roman"/>
                <a:ea typeface="Times New Roman"/>
                <a:cs typeface="Times New Roman"/>
                <a:sym typeface="Times New Roman"/>
              </a:rPr>
              <a:t>Lucrări cu note peste 5 (promovare probă): 90 (67,16%)</a:t>
            </a: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</a:pPr>
            <a:r>
              <a:rPr lang="ro-RO" sz="2000">
                <a:latin typeface="Times New Roman"/>
                <a:ea typeface="Times New Roman"/>
                <a:cs typeface="Times New Roman"/>
                <a:sym typeface="Times New Roman"/>
              </a:rPr>
              <a:t>Lucrări cu note sub 5: 44 (32,84)</a:t>
            </a: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5" name="Google Shape;125;p5"/>
          <p:cNvSpPr txBox="1"/>
          <p:nvPr>
            <p:ph type="title"/>
          </p:nvPr>
        </p:nvSpPr>
        <p:spPr>
          <a:xfrm>
            <a:off x="971600" y="894451"/>
            <a:ext cx="1882552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558C"/>
              </a:buClr>
              <a:buSzPts val="2400"/>
              <a:buFont typeface="Times New Roman"/>
              <a:buNone/>
            </a:pPr>
            <a:r>
              <a:rPr b="1" lang="ro-RO" sz="2400">
                <a:solidFill>
                  <a:srgbClr val="42558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M_</a:t>
            </a:r>
            <a:r>
              <a:rPr b="1" i="1" lang="ro-RO" sz="2400">
                <a:solidFill>
                  <a:srgbClr val="42558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șt-nat</a:t>
            </a:r>
            <a:endParaRPr i="1" sz="2400">
              <a:solidFill>
                <a:srgbClr val="42558C"/>
              </a:solidFill>
            </a:endParaRPr>
          </a:p>
        </p:txBody>
      </p:sp>
      <p:graphicFrame>
        <p:nvGraphicFramePr>
          <p:cNvPr id="126" name="Google Shape;126;p5"/>
          <p:cNvGraphicFramePr/>
          <p:nvPr/>
        </p:nvGraphicFramePr>
        <p:xfrm>
          <a:off x="107503" y="295300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{0A5F0217-42FE-458B-95F2-C1071B82CA2A}</a:tableStyleId>
              </a:tblPr>
              <a:tblGrid>
                <a:gridCol w="7764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</a:tblGrid>
              <a:tr h="5073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Subiectul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ro-RO" sz="14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/>
                    </a:p>
                  </a:txBody>
                  <a:tcPr marT="3725" marB="0" marR="3725" marL="3725" anchor="ctr"/>
                </a:tc>
              </a:tr>
              <a:tr h="17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Nr. item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Total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a)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b)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c)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a) 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b) 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c)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Total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a)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b)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c)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a) 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b) 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c)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Total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</a:tr>
              <a:tr h="5073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Media punctaje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3,66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3,84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3,07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3,51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2,35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2,22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18,6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4,26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1,90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4,39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2,94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19,5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3,46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2,63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12,9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</a:tr>
              <a:tr h="9769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Procent candidați cu punctaj total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(5p)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66,4%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68,7%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53,7%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45,5%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41,8%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34,3%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77,6%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73,1%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9,7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84,3%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39,6%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23,1%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61,2%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40,3%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0,75%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32,1%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10,4%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</a:tr>
              <a:tr h="4717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Procent elevi care au obținut punctaj 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19,4%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12,7%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26,1%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10,4%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44,2%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33,6%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11,2%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11,2%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22,4%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10,4%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14,9%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33,6%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25,4%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32,1%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67,9%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26,1%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39,6%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59,8%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</a:tr>
            </a:tbl>
          </a:graphicData>
        </a:graphic>
      </p:graphicFrame>
      <p:sp>
        <p:nvSpPr>
          <p:cNvPr id="127" name="Google Shape;127;p5"/>
          <p:cNvSpPr txBox="1"/>
          <p:nvPr/>
        </p:nvSpPr>
        <p:spPr>
          <a:xfrm>
            <a:off x="457199" y="233943"/>
            <a:ext cx="8229600" cy="47118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Pilotarea evaluării digitalizate bacalaureat – 2022</a:t>
            </a:r>
            <a:endParaRPr sz="2800">
              <a:solidFill>
                <a:schemeClr val="dk2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6"/>
          <p:cNvSpPr txBox="1"/>
          <p:nvPr>
            <p:ph type="title"/>
          </p:nvPr>
        </p:nvSpPr>
        <p:spPr>
          <a:xfrm>
            <a:off x="457199" y="233943"/>
            <a:ext cx="8229600" cy="47118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latin typeface="Times New Roman"/>
                <a:ea typeface="Times New Roman"/>
                <a:cs typeface="Times New Roman"/>
                <a:sym typeface="Times New Roman"/>
              </a:rPr>
              <a:t>Pilotarea evaluării digitalizate bacalaureat – 2022</a:t>
            </a:r>
            <a:endParaRPr sz="2800"/>
          </a:p>
        </p:txBody>
      </p:sp>
      <p:sp>
        <p:nvSpPr>
          <p:cNvPr id="133" name="Google Shape;133;p6"/>
          <p:cNvSpPr txBox="1"/>
          <p:nvPr>
            <p:ph idx="1" type="body"/>
          </p:nvPr>
        </p:nvSpPr>
        <p:spPr>
          <a:xfrm>
            <a:off x="417561" y="1401761"/>
            <a:ext cx="8229600" cy="7153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</a:pPr>
            <a:r>
              <a:rPr lang="ro-RO" sz="1800">
                <a:latin typeface="Times New Roman"/>
                <a:ea typeface="Times New Roman"/>
                <a:cs typeface="Times New Roman"/>
                <a:sym typeface="Times New Roman"/>
              </a:rPr>
              <a:t>Itemi cu procent de rezolvare integrală peste rata de promovabilitate: 4 itemi (I.2, II.1a, II.1.b, II.2.a)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6"/>
          <p:cNvSpPr txBox="1"/>
          <p:nvPr/>
        </p:nvSpPr>
        <p:spPr>
          <a:xfrm>
            <a:off x="971600" y="836712"/>
            <a:ext cx="396044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o-RO" sz="2400">
                <a:solidFill>
                  <a:srgbClr val="42558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M_</a:t>
            </a:r>
            <a:r>
              <a:rPr b="1" i="1" lang="ro-RO" sz="2400">
                <a:solidFill>
                  <a:srgbClr val="42558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șt-nat</a:t>
            </a:r>
            <a:endParaRPr i="1" sz="2400">
              <a:solidFill>
                <a:srgbClr val="42558C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graphicFrame>
        <p:nvGraphicFramePr>
          <p:cNvPr id="135" name="Google Shape;135;p6"/>
          <p:cNvGraphicFramePr/>
          <p:nvPr/>
        </p:nvGraphicFramePr>
        <p:xfrm>
          <a:off x="457199" y="2519304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{0A5F0217-42FE-458B-95F2-C1071B82CA2A}</a:tableStyleId>
              </a:tblPr>
              <a:tblGrid>
                <a:gridCol w="864100"/>
                <a:gridCol w="936100"/>
                <a:gridCol w="1594525"/>
                <a:gridCol w="483487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Subiect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Item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Procent  rezolvare integrală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Competența vizată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  <a:tr h="237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2.a)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84,3%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Verificarea unor proprietăți ale structurilor algebrice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  <a:tr h="215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1.a)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77,6%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Aplicarea unor algoritmi de calcul a determinanților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  <a:tr h="20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1.b)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73,1%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Aplicarea unor algoritmi de calcul matriceal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  <a:tr h="266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68,7%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Operarea cu funcții reprezentate în diverse moduri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  <a:tr h="255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66,4%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Utilizarea unor modalități diferite de descriere a unor șiruri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</a:tbl>
          </a:graphicData>
        </a:graphic>
      </p:graphicFrame>
      <p:graphicFrame>
        <p:nvGraphicFramePr>
          <p:cNvPr id="136" name="Google Shape;136;p6"/>
          <p:cNvGraphicFramePr/>
          <p:nvPr/>
        </p:nvGraphicFramePr>
        <p:xfrm>
          <a:off x="467715" y="474514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{0A5F0217-42FE-458B-95F2-C1071B82CA2A}</a:tableStyleId>
              </a:tblPr>
              <a:tblGrid>
                <a:gridCol w="864100"/>
                <a:gridCol w="936100"/>
                <a:gridCol w="1603700"/>
                <a:gridCol w="48257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Subiect</a:t>
                      </a:r>
                      <a:endParaRPr sz="14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Item</a:t>
                      </a:r>
                      <a:endParaRPr sz="14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Procent  punctaj 0</a:t>
                      </a:r>
                      <a:endParaRPr sz="14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Competența vizată</a:t>
                      </a:r>
                      <a:endParaRPr sz="14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  <a:tr h="237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1.c)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67,9%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Exprimarea cu ajutorul noțiunilor de limită, continuitate, derivabilitate, monotonie, a unor proprietăți cantitative și/sau calitative ale unei funcții 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  <a:tr h="215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2.c)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59,8%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Utilizarea diferitelor metode de calcul a integralelor definite, în scopul optimizării soluției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</a:tbl>
          </a:graphicData>
        </a:graphic>
      </p:graphicFrame>
      <p:sp>
        <p:nvSpPr>
          <p:cNvPr id="137" name="Google Shape;137;p6"/>
          <p:cNvSpPr txBox="1"/>
          <p:nvPr/>
        </p:nvSpPr>
        <p:spPr>
          <a:xfrm>
            <a:off x="433890" y="4365104"/>
            <a:ext cx="821327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18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Itemii care au cel mai mic procent de rezolvare: </a:t>
            </a:r>
            <a:endParaRPr sz="18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6"/>
          <p:cNvSpPr txBox="1"/>
          <p:nvPr/>
        </p:nvSpPr>
        <p:spPr>
          <a:xfrm>
            <a:off x="433890" y="2132856"/>
            <a:ext cx="821327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18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Itemii care au cel mai mare procent de rezolvare: </a:t>
            </a:r>
            <a:endParaRPr sz="18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7"/>
          <p:cNvSpPr txBox="1"/>
          <p:nvPr>
            <p:ph idx="1" type="body"/>
          </p:nvPr>
        </p:nvSpPr>
        <p:spPr>
          <a:xfrm>
            <a:off x="457200" y="1600201"/>
            <a:ext cx="8229600" cy="11807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-342900" lvl="0" marL="34290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100000"/>
              <a:buChar char="•"/>
            </a:pPr>
            <a:r>
              <a:rPr lang="ro-RO" sz="2200">
                <a:latin typeface="Times New Roman"/>
                <a:ea typeface="Times New Roman"/>
                <a:cs typeface="Times New Roman"/>
                <a:sym typeface="Times New Roman"/>
              </a:rPr>
              <a:t>Total lucrări corectate: 316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100000"/>
              <a:buChar char="•"/>
            </a:pPr>
            <a:r>
              <a:rPr lang="ro-RO" sz="2200">
                <a:latin typeface="Times New Roman"/>
                <a:ea typeface="Times New Roman"/>
                <a:cs typeface="Times New Roman"/>
                <a:sym typeface="Times New Roman"/>
              </a:rPr>
              <a:t>Lucrări cu note peste 5 (promovare probă):  148 (46,8%)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100000"/>
              <a:buChar char="•"/>
            </a:pPr>
            <a:r>
              <a:rPr lang="ro-RO" sz="2200">
                <a:latin typeface="Times New Roman"/>
                <a:ea typeface="Times New Roman"/>
                <a:cs typeface="Times New Roman"/>
                <a:sym typeface="Times New Roman"/>
              </a:rPr>
              <a:t>Lucrări cu note sub 5:  168 (53,2)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37172" lvl="0" marL="342900" rtl="0" algn="just">
              <a:lnSpc>
                <a:spcPct val="107000"/>
              </a:lnSpc>
              <a:spcBef>
                <a:spcPts val="333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7"/>
          <p:cNvSpPr txBox="1"/>
          <p:nvPr>
            <p:ph type="title"/>
          </p:nvPr>
        </p:nvSpPr>
        <p:spPr>
          <a:xfrm>
            <a:off x="827584" y="922513"/>
            <a:ext cx="2098576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558C"/>
              </a:buClr>
              <a:buSzPts val="2400"/>
              <a:buFont typeface="Times New Roman"/>
              <a:buNone/>
            </a:pPr>
            <a:r>
              <a:rPr b="1" lang="ro-RO" sz="2400">
                <a:solidFill>
                  <a:srgbClr val="42558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M_</a:t>
            </a:r>
            <a:r>
              <a:rPr b="1" i="1" lang="ro-RO" sz="2400">
                <a:solidFill>
                  <a:srgbClr val="42558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tehnologic</a:t>
            </a:r>
            <a:endParaRPr i="1" sz="2400">
              <a:solidFill>
                <a:srgbClr val="42558C"/>
              </a:solidFill>
            </a:endParaRPr>
          </a:p>
        </p:txBody>
      </p:sp>
      <p:graphicFrame>
        <p:nvGraphicFramePr>
          <p:cNvPr id="145" name="Google Shape;145;p7"/>
          <p:cNvGraphicFramePr/>
          <p:nvPr/>
        </p:nvGraphicFramePr>
        <p:xfrm>
          <a:off x="107503" y="285293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{0A5F0217-42FE-458B-95F2-C1071B82CA2A}</a:tableStyleId>
              </a:tblPr>
              <a:tblGrid>
                <a:gridCol w="7764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  <a:gridCol w="388225"/>
              </a:tblGrid>
              <a:tr h="4796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Subiectul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 </a:t>
                      </a:r>
                      <a:endParaRPr/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/>
                    </a:p>
                  </a:txBody>
                  <a:tcPr marT="3725" marB="0" marR="3725" marL="3725" anchor="ctr"/>
                </a:tc>
              </a:tr>
              <a:tr h="163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Nr. item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Total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a)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b)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c)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a) 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b) 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c)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Total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a)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b)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c)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a) 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b) 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c)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Total 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</a:tr>
              <a:tr h="4796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Media punctaje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2,66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2,73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2,50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2,82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2,73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14,2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3,33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1,34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3,86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1,89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15,1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2,19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6,7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</a:tr>
              <a:tr h="9236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Procent candidați cu punctaj total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(5p)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45,6%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44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46,8%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47,2%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49,7%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11,7%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69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55,4%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10,1%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71,8%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23,1%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16,1%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27,2%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6,6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</a:tr>
              <a:tr h="4459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Procent elevi care au obținut punctaj 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35,4%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35,4%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37,6%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32,9%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40,8%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76,2%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15,2%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27,2%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47,4%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20,2%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39,5%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56,9%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49,7%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69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88,3%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46,8%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78,5%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3725" marB="0" marR="3725" marL="3725" anchor="ctr"/>
                </a:tc>
              </a:tr>
            </a:tbl>
          </a:graphicData>
        </a:graphic>
      </p:graphicFrame>
      <p:sp>
        <p:nvSpPr>
          <p:cNvPr id="146" name="Google Shape;146;p7"/>
          <p:cNvSpPr txBox="1"/>
          <p:nvPr/>
        </p:nvSpPr>
        <p:spPr>
          <a:xfrm>
            <a:off x="457199" y="233943"/>
            <a:ext cx="8229600" cy="47118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Pilotarea evaluării digitalizate bacalaureat – 2022</a:t>
            </a:r>
            <a:endParaRPr sz="2800">
              <a:solidFill>
                <a:schemeClr val="dk2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8"/>
          <p:cNvSpPr txBox="1"/>
          <p:nvPr>
            <p:ph type="title"/>
          </p:nvPr>
        </p:nvSpPr>
        <p:spPr>
          <a:xfrm>
            <a:off x="457199" y="233943"/>
            <a:ext cx="8229600" cy="47118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latin typeface="Times New Roman"/>
                <a:ea typeface="Times New Roman"/>
                <a:cs typeface="Times New Roman"/>
                <a:sym typeface="Times New Roman"/>
              </a:rPr>
              <a:t>Pilotarea evaluării digitalizate bacalaureat – 2022</a:t>
            </a:r>
            <a:endParaRPr sz="2800"/>
          </a:p>
        </p:txBody>
      </p:sp>
      <p:sp>
        <p:nvSpPr>
          <p:cNvPr id="152" name="Google Shape;152;p8"/>
          <p:cNvSpPr txBox="1"/>
          <p:nvPr>
            <p:ph idx="1" type="body"/>
          </p:nvPr>
        </p:nvSpPr>
        <p:spPr>
          <a:xfrm>
            <a:off x="422675" y="1429957"/>
            <a:ext cx="8229600" cy="7153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</a:pPr>
            <a:r>
              <a:rPr lang="ro-RO" sz="1800">
                <a:latin typeface="Times New Roman"/>
                <a:ea typeface="Times New Roman"/>
                <a:cs typeface="Times New Roman"/>
                <a:sym typeface="Times New Roman"/>
              </a:rPr>
              <a:t>Itemi cu procent de rezolvare integrală peste rata de promovabilitate: 6 itemi (I.3, I.4, I.5, II.1.a, II.1.b, II.2.a)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8"/>
          <p:cNvSpPr txBox="1"/>
          <p:nvPr/>
        </p:nvSpPr>
        <p:spPr>
          <a:xfrm>
            <a:off x="971600" y="836712"/>
            <a:ext cx="396044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o-RO" sz="2400">
                <a:solidFill>
                  <a:srgbClr val="42558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M_</a:t>
            </a:r>
            <a:r>
              <a:rPr b="1" i="1" lang="ro-RO" sz="2400">
                <a:solidFill>
                  <a:srgbClr val="42558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tehnologic</a:t>
            </a:r>
            <a:endParaRPr i="1" sz="2400">
              <a:solidFill>
                <a:srgbClr val="42558C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graphicFrame>
        <p:nvGraphicFramePr>
          <p:cNvPr id="154" name="Google Shape;154;p8"/>
          <p:cNvGraphicFramePr/>
          <p:nvPr/>
        </p:nvGraphicFramePr>
        <p:xfrm>
          <a:off x="444406" y="2460082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{0A5F0217-42FE-458B-95F2-C1071B82CA2A}</a:tableStyleId>
              </a:tblPr>
              <a:tblGrid>
                <a:gridCol w="864100"/>
                <a:gridCol w="936100"/>
                <a:gridCol w="1607325"/>
                <a:gridCol w="482207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Subiect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Item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Procent  rezolvare integrală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4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Competența vizată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  <a:tr h="237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2.a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71,8%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Verificarea unor proprietăți ale structurilor algebrice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</a:tr>
              <a:tr h="215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1.a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69%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Aplicarea unor algoritmi de calcul a determinanților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</a:tr>
              <a:tr h="20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1.b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55,4%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Aplicarea unor algoritmi de calcul matriceal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</a:tr>
              <a:tr h="266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5.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49,7%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Descriere și/sau exprimarea analitică a caracteristicile matematice ale unei configurații geometrice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</a:tr>
              <a:tr h="255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4.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47,2%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Utilizarea unor algoritmi pentru calculul financiar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</a:tr>
            </a:tbl>
          </a:graphicData>
        </a:graphic>
      </p:graphicFrame>
      <p:graphicFrame>
        <p:nvGraphicFramePr>
          <p:cNvPr id="155" name="Google Shape;155;p8"/>
          <p:cNvGraphicFramePr/>
          <p:nvPr/>
        </p:nvGraphicFramePr>
        <p:xfrm>
          <a:off x="450275" y="486916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{0A5F0217-42FE-458B-95F2-C1071B82CA2A}</a:tableStyleId>
              </a:tblPr>
              <a:tblGrid>
                <a:gridCol w="864100"/>
                <a:gridCol w="936100"/>
                <a:gridCol w="1647075"/>
                <a:gridCol w="47823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Subiect</a:t>
                      </a:r>
                      <a:endParaRPr sz="11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2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Item</a:t>
                      </a:r>
                      <a:endParaRPr sz="11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2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Procent  punctaj 0</a:t>
                      </a:r>
                      <a:endParaRPr sz="11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o-RO" sz="1200" u="none" cap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Competența vizată</a:t>
                      </a:r>
                      <a:endParaRPr sz="11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68575" marL="68575"/>
                </a:tc>
              </a:tr>
              <a:tr h="237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1.c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88,3%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Exprimarea cu ajutorul noțiunilor de limită, continuitate, derivabilitate, monotonie, a unor proprietăți cantitative și/sau calitative ale unei funcții 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</a:tr>
              <a:tr h="215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2.c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78,5%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cap="none" strike="noStrike">
                          <a:solidFill>
                            <a:srgbClr val="7F7F7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Utilizarea diferitelor metode de calcul a integralelor definite, în scopul optimizării soluției</a:t>
                      </a:r>
                      <a:endParaRPr sz="1400" u="none" cap="none" strike="noStrik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</a:tr>
            </a:tbl>
          </a:graphicData>
        </a:graphic>
      </p:graphicFrame>
      <p:sp>
        <p:nvSpPr>
          <p:cNvPr id="156" name="Google Shape;156;p8"/>
          <p:cNvSpPr txBox="1"/>
          <p:nvPr/>
        </p:nvSpPr>
        <p:spPr>
          <a:xfrm>
            <a:off x="444406" y="4509120"/>
            <a:ext cx="821327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18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Itemii care au cel mai mic procent de rezolvare: </a:t>
            </a:r>
            <a:endParaRPr sz="18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8"/>
          <p:cNvSpPr txBox="1"/>
          <p:nvPr/>
        </p:nvSpPr>
        <p:spPr>
          <a:xfrm>
            <a:off x="450452" y="2108112"/>
            <a:ext cx="821327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18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Itemii care au cel mai mare procent de rezolvare: </a:t>
            </a:r>
            <a:endParaRPr sz="18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9"/>
          <p:cNvSpPr txBox="1"/>
          <p:nvPr>
            <p:ph type="title"/>
          </p:nvPr>
        </p:nvSpPr>
        <p:spPr>
          <a:xfrm>
            <a:off x="457200" y="476672"/>
            <a:ext cx="8229600" cy="47118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latin typeface="Times New Roman"/>
                <a:ea typeface="Times New Roman"/>
                <a:cs typeface="Times New Roman"/>
                <a:sym typeface="Times New Roman"/>
              </a:rPr>
              <a:t>Pilotarea evaluării digitalizate bacalaureat – 2022</a:t>
            </a:r>
            <a:endParaRPr sz="2800"/>
          </a:p>
        </p:txBody>
      </p:sp>
      <p:sp>
        <p:nvSpPr>
          <p:cNvPr id="163" name="Google Shape;163;p9"/>
          <p:cNvSpPr txBox="1"/>
          <p:nvPr>
            <p:ph idx="1" type="body"/>
          </p:nvPr>
        </p:nvSpPr>
        <p:spPr>
          <a:xfrm>
            <a:off x="899592" y="2240868"/>
            <a:ext cx="6768752" cy="2376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None/>
            </a:pPr>
            <a:r>
              <a:rPr lang="ro-RO" sz="2000">
                <a:latin typeface="Times New Roman"/>
                <a:ea typeface="Times New Roman"/>
                <a:cs typeface="Times New Roman"/>
                <a:sym typeface="Times New Roman"/>
              </a:rPr>
              <a:t>Borderoul electronic de corectare și notare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</a:pPr>
            <a:r>
              <a:rPr lang="ro-RO" sz="2000">
                <a:latin typeface="Times New Roman"/>
                <a:ea typeface="Times New Roman"/>
                <a:cs typeface="Times New Roman"/>
                <a:sym typeface="Times New Roman"/>
              </a:rPr>
              <a:t>prelucrarea datelor, analiză, diagnoză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</a:pPr>
            <a:r>
              <a:rPr lang="ro-RO" sz="2000">
                <a:latin typeface="Times New Roman"/>
                <a:ea typeface="Times New Roman"/>
                <a:cs typeface="Times New Roman"/>
                <a:sym typeface="Times New Roman"/>
              </a:rPr>
              <a:t>remediere și orientarea învățării (simulări examene)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</a:pPr>
            <a:r>
              <a:rPr lang="ro-RO" sz="2000">
                <a:latin typeface="Times New Roman"/>
                <a:ea typeface="Times New Roman"/>
                <a:cs typeface="Times New Roman"/>
                <a:sym typeface="Times New Roman"/>
              </a:rPr>
              <a:t>centrare pe competențe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</a:pPr>
            <a:r>
              <a:rPr lang="ro-RO" sz="2000">
                <a:latin typeface="Times New Roman"/>
                <a:ea typeface="Times New Roman"/>
                <a:cs typeface="Times New Roman"/>
                <a:sym typeface="Times New Roman"/>
              </a:rPr>
              <a:t>prognoză</a:t>
            </a: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ă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Executive">
  <a:themeElements>
    <a:clrScheme name="Executive">
      <a:dk1>
        <a:srgbClr val="000000"/>
      </a:dk1>
      <a:lt1>
        <a:srgbClr val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2010-09-02T12:16:38Z</dcterms:created>
  <dc:creator>Admin</dc:creator>
</cp:coreProperties>
</file>