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sldIdLst>
    <p:sldId id="256" r:id="rId2"/>
    <p:sldId id="257" r:id="rId3"/>
    <p:sldId id="258" r:id="rId4"/>
    <p:sldId id="287" r:id="rId5"/>
    <p:sldId id="265" r:id="rId6"/>
    <p:sldId id="291" r:id="rId7"/>
    <p:sldId id="260" r:id="rId8"/>
    <p:sldId id="292" r:id="rId9"/>
    <p:sldId id="293" r:id="rId10"/>
    <p:sldId id="294" r:id="rId11"/>
    <p:sldId id="295" r:id="rId12"/>
    <p:sldId id="261" r:id="rId13"/>
    <p:sldId id="318" r:id="rId14"/>
    <p:sldId id="317" r:id="rId15"/>
    <p:sldId id="319" r:id="rId16"/>
    <p:sldId id="332" r:id="rId17"/>
    <p:sldId id="259" r:id="rId18"/>
    <p:sldId id="284" r:id="rId19"/>
    <p:sldId id="289" r:id="rId20"/>
    <p:sldId id="310" r:id="rId21"/>
    <p:sldId id="298" r:id="rId22"/>
    <p:sldId id="316" r:id="rId23"/>
    <p:sldId id="320" r:id="rId24"/>
    <p:sldId id="314" r:id="rId25"/>
    <p:sldId id="315" r:id="rId26"/>
    <p:sldId id="266" r:id="rId27"/>
    <p:sldId id="308" r:id="rId28"/>
    <p:sldId id="333" r:id="rId29"/>
    <p:sldId id="334" r:id="rId30"/>
    <p:sldId id="282" r:id="rId31"/>
    <p:sldId id="323" r:id="rId32"/>
    <p:sldId id="321" r:id="rId33"/>
    <p:sldId id="322" r:id="rId34"/>
    <p:sldId id="324" r:id="rId35"/>
    <p:sldId id="325" r:id="rId36"/>
    <p:sldId id="326" r:id="rId37"/>
    <p:sldId id="299" r:id="rId38"/>
    <p:sldId id="302" r:id="rId39"/>
    <p:sldId id="303" r:id="rId40"/>
    <p:sldId id="309" r:id="rId41"/>
    <p:sldId id="304" r:id="rId42"/>
    <p:sldId id="300" r:id="rId43"/>
    <p:sldId id="331" r:id="rId44"/>
    <p:sldId id="329" r:id="rId45"/>
    <p:sldId id="290" r:id="rId46"/>
    <p:sldId id="278" r:id="rId47"/>
    <p:sldId id="288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6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29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44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7591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00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10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297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2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5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3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12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3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99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9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62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0863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edu.ro/" TargetMode="External"/><Relationship Id="rId2" Type="http://schemas.openxmlformats.org/officeDocument/2006/relationships/hyperlink" Target="https://digital.educred.ro/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857" y="3019598"/>
            <a:ext cx="11346286" cy="818804"/>
          </a:xfrm>
        </p:spPr>
        <p:txBody>
          <a:bodyPr>
            <a:normAutofit fontScale="90000"/>
          </a:bodyPr>
          <a:lstStyle/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CONSF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ĂTUIRILE PROFESORILOR DE LIMBA ȘI LITERATURA ROMÂNĂ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0481" y="4419601"/>
            <a:ext cx="9111263" cy="1551709"/>
          </a:xfrm>
        </p:spPr>
        <p:txBody>
          <a:bodyPr>
            <a:noAutofit/>
          </a:bodyPr>
          <a:lstStyle/>
          <a:p>
            <a:pPr algn="ctr"/>
            <a:r>
              <a:rPr lang="ro-R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CLUJ</a:t>
            </a:r>
          </a:p>
          <a:p>
            <a:pPr algn="ctr"/>
            <a:r>
              <a:rPr lang="ro-R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SEPTEMBRIE 2022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46" y="66085"/>
            <a:ext cx="2753995" cy="108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799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5C7B7B-D0C2-4034-B825-25F0ADA7DF5C}"/>
              </a:ext>
            </a:extLst>
          </p:cNvPr>
          <p:cNvSpPr/>
          <p:nvPr/>
        </p:nvSpPr>
        <p:spPr>
          <a:xfrm>
            <a:off x="558800" y="524933"/>
            <a:ext cx="11404600" cy="5759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1.3.2. Profesori însoțitori ai loturilor olimpice:</a:t>
            </a:r>
          </a:p>
          <a:p>
            <a:endParaRPr lang="ro-RO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– gimnaziu, Târgoviște:</a:t>
            </a:r>
          </a:p>
          <a:p>
            <a:pPr marL="457200" indent="-457200" algn="just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Gavriluț Luminița, Școala Gimnazială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Nicolae Titulescu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– liceu, Slobozia:</a:t>
            </a: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Todea Ioana, Colegiul Național Pedagogic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Lazăr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pentru minorități, Brăila:</a:t>
            </a: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Ignat Rebeca, Colegiul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George Coșbuc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</a:p>
          <a:p>
            <a:pPr marL="457200" indent="-457200" algn="just">
              <a:buAutoNum type="arabicPeriod"/>
            </a:pPr>
            <a:endParaRPr lang="ro-R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Lectura ca abilitate de viață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București</a:t>
            </a: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Antal Diana, Liceul cu Program Sportiv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Cluj-Napoca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9024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51C198-90E7-4A1F-90D8-79666C32537A}"/>
              </a:ext>
            </a:extLst>
          </p:cNvPr>
          <p:cNvSpPr/>
          <p:nvPr/>
        </p:nvSpPr>
        <p:spPr>
          <a:xfrm>
            <a:off x="567267" y="287867"/>
            <a:ext cx="11396132" cy="6673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1.3.2. Profesori însoțitori ai loturilor olimpice:</a:t>
            </a:r>
          </a:p>
          <a:p>
            <a:pPr algn="just"/>
            <a:endParaRPr lang="ro-R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pentru elevii din mediul rural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Universul cunoașterii prin lectură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Georgiu Ioan, Școala Gimnazială  Chiuiești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Concursul interdisciplinar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Cultură și spiritualitate românească</a:t>
            </a:r>
            <a:endParaRPr lang="ro-RO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 Cristina, Colegiul Național </a:t>
            </a:r>
            <a:r>
              <a:rPr lang="ro-RO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Șincai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</a:p>
          <a:p>
            <a:pPr algn="just"/>
            <a:endParaRPr lang="ro-RO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latină</a:t>
            </a:r>
          </a:p>
          <a:p>
            <a:pPr marL="457200" indent="-457200" algn="just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Grindeanu Diana, Liceul Tehnologic UCECOM,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Spiru Haret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Concursul național de lectură și interpretare transcurriculară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Ionel Teodoreanu,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Iași</a:t>
            </a:r>
          </a:p>
          <a:p>
            <a:pPr marL="457200" indent="-457200" algn="just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 Simona, Colegiul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Mihai Viteazul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Turda</a:t>
            </a:r>
          </a:p>
          <a:p>
            <a:pPr marL="457200" indent="-457200" algn="just">
              <a:buAutoNum type="arabicPeriod"/>
            </a:pP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Concursul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Ovidianum,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Botoșani</a:t>
            </a:r>
          </a:p>
          <a:p>
            <a:pPr algn="just"/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Deiac Merysada, Colegiul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Șincai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2365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8971" y="130630"/>
            <a:ext cx="114433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1.3.3. Rezultatele la olimpiadele școlare</a:t>
            </a:r>
          </a:p>
          <a:p>
            <a:endParaRPr lang="ro-RO" b="1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EEC8D1-3CB2-4743-8A2D-BD763409EC68}"/>
              </a:ext>
            </a:extLst>
          </p:cNvPr>
          <p:cNvSpPr txBox="1"/>
          <p:nvPr/>
        </p:nvSpPr>
        <p:spPr>
          <a:xfrm>
            <a:off x="1311215" y="530739"/>
            <a:ext cx="11807959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română: </a:t>
            </a: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o-RO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elevi participanți la gimnaziu, </a:t>
            </a:r>
            <a:r>
              <a:rPr lang="ro-RO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elevi participanți la liceu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pentru minorități:</a:t>
            </a: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elevi participanți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Olimpiada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 : </a:t>
            </a:r>
          </a:p>
          <a:p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146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elevi participanți 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limbi clasice:   </a:t>
            </a: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elevi participanți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Olimpiada interdisciplinară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Cultură și spiritualitate românească :      </a:t>
            </a: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</a:t>
            </a:r>
            <a:r>
              <a:rPr lang="ro-RO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elevi participanți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lingvistică:</a:t>
            </a: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elevi participanți la liceu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5408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EB82C6-54CB-FDD2-3678-5BB67E52E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479124"/>
              </p:ext>
            </p:extLst>
          </p:nvPr>
        </p:nvGraphicFramePr>
        <p:xfrm>
          <a:off x="414867" y="228601"/>
          <a:ext cx="11235268" cy="6284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493">
                  <a:extLst>
                    <a:ext uri="{9D8B030D-6E8A-4147-A177-3AD203B41FA5}">
                      <a16:colId xmlns:a16="http://schemas.microsoft.com/office/drawing/2014/main" val="620904769"/>
                    </a:ext>
                  </a:extLst>
                </a:gridCol>
                <a:gridCol w="1791724">
                  <a:extLst>
                    <a:ext uri="{9D8B030D-6E8A-4147-A177-3AD203B41FA5}">
                      <a16:colId xmlns:a16="http://schemas.microsoft.com/office/drawing/2014/main" val="2742313721"/>
                    </a:ext>
                  </a:extLst>
                </a:gridCol>
                <a:gridCol w="756142">
                  <a:extLst>
                    <a:ext uri="{9D8B030D-6E8A-4147-A177-3AD203B41FA5}">
                      <a16:colId xmlns:a16="http://schemas.microsoft.com/office/drawing/2014/main" val="243587680"/>
                    </a:ext>
                  </a:extLst>
                </a:gridCol>
                <a:gridCol w="579435">
                  <a:extLst>
                    <a:ext uri="{9D8B030D-6E8A-4147-A177-3AD203B41FA5}">
                      <a16:colId xmlns:a16="http://schemas.microsoft.com/office/drawing/2014/main" val="425708751"/>
                    </a:ext>
                  </a:extLst>
                </a:gridCol>
                <a:gridCol w="3484823">
                  <a:extLst>
                    <a:ext uri="{9D8B030D-6E8A-4147-A177-3AD203B41FA5}">
                      <a16:colId xmlns:a16="http://schemas.microsoft.com/office/drawing/2014/main" val="53890833"/>
                    </a:ext>
                  </a:extLst>
                </a:gridCol>
                <a:gridCol w="1923228">
                  <a:extLst>
                    <a:ext uri="{9D8B030D-6E8A-4147-A177-3AD203B41FA5}">
                      <a16:colId xmlns:a16="http://schemas.microsoft.com/office/drawing/2014/main" val="503123558"/>
                    </a:ext>
                  </a:extLst>
                </a:gridCol>
                <a:gridCol w="2268423">
                  <a:extLst>
                    <a:ext uri="{9D8B030D-6E8A-4147-A177-3AD203B41FA5}">
                      <a16:colId xmlns:a16="http://schemas.microsoft.com/office/drawing/2014/main" val="947399297"/>
                    </a:ext>
                  </a:extLst>
                </a:gridCol>
              </a:tblGrid>
              <a:tr h="4915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 Sara Antonia 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iceul de Coregrafie  și Artă Dramatică 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Octavian Stroia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 Adnana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de limba și literatura română -gimnaziu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4979233"/>
                  </a:ext>
                </a:extLst>
              </a:tr>
              <a:tr h="6553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Beudean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Ilinca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Maria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premiu special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olegiul de Muzică 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Sigismund Toduță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Lazăr Sorina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de limba și literatura română -gimnaziu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8047910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Baboș Anca Daniela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iceul Teoretic </a:t>
                      </a:r>
                      <a:r>
                        <a:rPr lang="it-IT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Nicolae Bălcescu 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it-IT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Tomoioagă Mirela</a:t>
                      </a:r>
                      <a:endParaRPr lang="en-US" sz="1400" b="0" i="0" u="none" strike="noStrike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de limba și literatura română-liceu 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4430805"/>
                  </a:ext>
                </a:extLst>
              </a:tr>
              <a:tr h="5931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Molnar Sara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premiu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special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nivel II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 Teoretic </a:t>
                      </a:r>
                      <a:r>
                        <a:rPr lang="it-IT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Nicolae Bălcescu 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it-IT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Tomoioagă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Mirela</a:t>
                      </a:r>
                      <a:endParaRPr lang="en-US" sz="1400" b="0" i="0" u="none" strike="noStrike" dirty="0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de limba și literatura română-liceu LAV</a:t>
                      </a:r>
                      <a:endParaRPr lang="pt-BR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1650554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Meisel G. Anna Sofia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Coșbuc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Ignat Rebeca 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de limba și literatura română pentru minorități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284764"/>
                  </a:ext>
                </a:extLst>
              </a:tr>
              <a:tr h="5931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Maier Riana Maria</a:t>
                      </a:r>
                      <a:endParaRPr lang="en-US" sz="1400" b="0" i="0" u="none" strike="noStrike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Coșbuc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Sucilea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Anamaria 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română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minorități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555064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Parasca F.D. Elena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Coșbuc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Ignat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Rebeca 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română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minorități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8315672"/>
                  </a:ext>
                </a:extLst>
              </a:tr>
              <a:tr h="5931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Arieşanu C. Paula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Coșbuc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Sucilea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Anamaria </a:t>
                      </a:r>
                      <a:endParaRPr lang="en-US" sz="1400" b="0" i="0" u="none" strike="noStrike" dirty="0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română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minorități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5178686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Miron</a:t>
                      </a:r>
                      <a:r>
                        <a:rPr lang="en-US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 Gimnazială 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Nicolae Titulescu 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it-IT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Ielciu Lucica</a:t>
                      </a:r>
                      <a:endParaRPr lang="en-US" sz="1400" b="0" i="0" u="none" strike="noStrike" dirty="0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Cultură și spiritualitate românescă</a:t>
                      </a:r>
                      <a:endParaRPr lang="en-US" sz="14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4679681"/>
                  </a:ext>
                </a:extLst>
              </a:tr>
              <a:tr h="6553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Tegla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Myra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Briseise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Unitarian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Janos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Zsigmond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Fetti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Lavinia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română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minorități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5010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497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5922F5-E166-6EDC-46BE-6D6F76466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89366"/>
              </p:ext>
            </p:extLst>
          </p:nvPr>
        </p:nvGraphicFramePr>
        <p:xfrm>
          <a:off x="228600" y="414867"/>
          <a:ext cx="11540067" cy="59773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9989">
                  <a:extLst>
                    <a:ext uri="{9D8B030D-6E8A-4147-A177-3AD203B41FA5}">
                      <a16:colId xmlns:a16="http://schemas.microsoft.com/office/drawing/2014/main" val="3074669093"/>
                    </a:ext>
                  </a:extLst>
                </a:gridCol>
                <a:gridCol w="1640544">
                  <a:extLst>
                    <a:ext uri="{9D8B030D-6E8A-4147-A177-3AD203B41FA5}">
                      <a16:colId xmlns:a16="http://schemas.microsoft.com/office/drawing/2014/main" val="399556806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40072383"/>
                    </a:ext>
                  </a:extLst>
                </a:gridCol>
                <a:gridCol w="536265">
                  <a:extLst>
                    <a:ext uri="{9D8B030D-6E8A-4147-A177-3AD203B41FA5}">
                      <a16:colId xmlns:a16="http://schemas.microsoft.com/office/drawing/2014/main" val="1818358905"/>
                    </a:ext>
                  </a:extLst>
                </a:gridCol>
                <a:gridCol w="3557818">
                  <a:extLst>
                    <a:ext uri="{9D8B030D-6E8A-4147-A177-3AD203B41FA5}">
                      <a16:colId xmlns:a16="http://schemas.microsoft.com/office/drawing/2014/main" val="2517943685"/>
                    </a:ext>
                  </a:extLst>
                </a:gridCol>
                <a:gridCol w="1963512">
                  <a:extLst>
                    <a:ext uri="{9D8B030D-6E8A-4147-A177-3AD203B41FA5}">
                      <a16:colId xmlns:a16="http://schemas.microsoft.com/office/drawing/2014/main" val="3173690767"/>
                    </a:ext>
                  </a:extLst>
                </a:gridCol>
                <a:gridCol w="2315939">
                  <a:extLst>
                    <a:ext uri="{9D8B030D-6E8A-4147-A177-3AD203B41FA5}">
                      <a16:colId xmlns:a16="http://schemas.microsoft.com/office/drawing/2014/main" val="2866380567"/>
                    </a:ext>
                  </a:extLst>
                </a:gridCol>
              </a:tblGrid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Badea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Gabriela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Andreea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MEDALIE DE BRONZ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Teoretic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Pavel Dan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Câmpia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Turzii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Moldovan Carmen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2154266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Vidrean Larisa Bianca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Teoretic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Mihai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Eminescu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 Daniela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6526319"/>
                  </a:ext>
                </a:extLst>
              </a:tr>
              <a:tr h="4771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Bențea Alexia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Teoretic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Mihai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Eminescu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 Daniela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5729374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Dălălău Vlad Gabriel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MEDALIE DE BRONZ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Emil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Racoviță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Andreieș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Cristina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911664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Teodorescu Dora Gabriela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Gheorghe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Șincai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Dudău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Alexandru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5667571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Troșan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Victor 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orațiu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Gheorghe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Șincai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Dudău Alexandru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limbi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clasice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64868338"/>
                  </a:ext>
                </a:extLst>
              </a:tr>
              <a:tr h="4771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 Lavinia Ileana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Emil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Racoviță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Dudău Alexandru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 națională de limbi clasice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0910381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Peter Patricia Iuliana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"Gheorghe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Șincai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Dudău Alexandru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limbi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clasice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2885405"/>
                  </a:ext>
                </a:extLst>
              </a:tr>
              <a:tr h="71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Boca Ioana Macrina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 Național "Gheorghe Șincai" Cluj-Napoca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Dudău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Alexandru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limbi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clasice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270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237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BDF923-5E7D-77BE-60EF-751093D71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600341"/>
              </p:ext>
            </p:extLst>
          </p:nvPr>
        </p:nvGraphicFramePr>
        <p:xfrm>
          <a:off x="270933" y="177802"/>
          <a:ext cx="10972799" cy="64873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414">
                  <a:extLst>
                    <a:ext uri="{9D8B030D-6E8A-4147-A177-3AD203B41FA5}">
                      <a16:colId xmlns:a16="http://schemas.microsoft.com/office/drawing/2014/main" val="3424630836"/>
                    </a:ext>
                  </a:extLst>
                </a:gridCol>
                <a:gridCol w="1749867">
                  <a:extLst>
                    <a:ext uri="{9D8B030D-6E8A-4147-A177-3AD203B41FA5}">
                      <a16:colId xmlns:a16="http://schemas.microsoft.com/office/drawing/2014/main" val="3038844632"/>
                    </a:ext>
                  </a:extLst>
                </a:gridCol>
                <a:gridCol w="738476">
                  <a:extLst>
                    <a:ext uri="{9D8B030D-6E8A-4147-A177-3AD203B41FA5}">
                      <a16:colId xmlns:a16="http://schemas.microsoft.com/office/drawing/2014/main" val="210209088"/>
                    </a:ext>
                  </a:extLst>
                </a:gridCol>
                <a:gridCol w="565898">
                  <a:extLst>
                    <a:ext uri="{9D8B030D-6E8A-4147-A177-3AD203B41FA5}">
                      <a16:colId xmlns:a16="http://schemas.microsoft.com/office/drawing/2014/main" val="2990191865"/>
                    </a:ext>
                  </a:extLst>
                </a:gridCol>
                <a:gridCol w="3213012">
                  <a:extLst>
                    <a:ext uri="{9D8B030D-6E8A-4147-A177-3AD203B41FA5}">
                      <a16:colId xmlns:a16="http://schemas.microsoft.com/office/drawing/2014/main" val="2554658609"/>
                    </a:ext>
                  </a:extLst>
                </a:gridCol>
                <a:gridCol w="1758628">
                  <a:extLst>
                    <a:ext uri="{9D8B030D-6E8A-4147-A177-3AD203B41FA5}">
                      <a16:colId xmlns:a16="http://schemas.microsoft.com/office/drawing/2014/main" val="887490299"/>
                    </a:ext>
                  </a:extLst>
                </a:gridCol>
                <a:gridCol w="2525504">
                  <a:extLst>
                    <a:ext uri="{9D8B030D-6E8A-4147-A177-3AD203B41FA5}">
                      <a16:colId xmlns:a16="http://schemas.microsoft.com/office/drawing/2014/main" val="1339503939"/>
                    </a:ext>
                  </a:extLst>
                </a:gridCol>
              </a:tblGrid>
              <a:tr h="80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Voina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Alesia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Ioan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Bob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Sfîrlea Lenuța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Concursul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interpretare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transcurriculară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Ionel</a:t>
                      </a:r>
                      <a:r>
                        <a:rPr lang="es-E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Teodoreanu</a:t>
                      </a:r>
                      <a:endParaRPr lang="es-ES" sz="14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806389"/>
                  </a:ext>
                </a:extLst>
              </a:tr>
              <a:tr h="80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Simina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Teodora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Colegiul Național </a:t>
                      </a:r>
                      <a:r>
                        <a:rPr lang="it-IT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Mihai Viteazul 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Turda</a:t>
                      </a:r>
                      <a:endParaRPr lang="it-IT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 Simona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Concursul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interpretare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transcurriculară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Ionel</a:t>
                      </a:r>
                      <a:r>
                        <a:rPr lang="es-E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Teodoreanu</a:t>
                      </a:r>
                      <a:endParaRPr lang="es-E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8184804"/>
                  </a:ext>
                </a:extLst>
              </a:tr>
              <a:tr h="80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Simon Bîlc Cosmina Sorina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mențiune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Avram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Iancu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Dej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Cristoreanu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Angela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Concursul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interpretare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transcurriculară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Ionel</a:t>
                      </a:r>
                      <a:r>
                        <a:rPr lang="es-E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Teodoreanu</a:t>
                      </a:r>
                      <a:endParaRPr lang="es-ES" sz="14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307720"/>
                  </a:ext>
                </a:extLst>
              </a:tr>
              <a:tr h="80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Daisa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Maria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ențiune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 Teoretic </a:t>
                      </a:r>
                      <a:r>
                        <a:rPr lang="it-IT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Nicolae Bălcescu 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o-RO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Haitonic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Ioana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o-RO" sz="140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Olimpiada</a:t>
                      </a:r>
                      <a:r>
                        <a:rPr lang="ro-RO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Cultură și spiritualitate românească</a:t>
                      </a:r>
                      <a:endParaRPr lang="es-ES" sz="14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674912"/>
                  </a:ext>
                </a:extLst>
              </a:tr>
              <a:tr h="80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Miron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Clara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ențiune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Nicolae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Titulescu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lciu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Lucica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Concursul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național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interpretare </a:t>
                      </a:r>
                      <a:r>
                        <a:rPr lang="es-E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transcurriculară</a:t>
                      </a:r>
                      <a:r>
                        <a:rPr lang="es-E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Ionel</a:t>
                      </a:r>
                      <a:r>
                        <a:rPr lang="es-E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Teodoreanu</a:t>
                      </a:r>
                      <a:endParaRPr lang="es-ES" sz="14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9520156"/>
                  </a:ext>
                </a:extLst>
              </a:tr>
              <a:tr h="6054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Todoruț Natalia Denisa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Răchițele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Resteman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Ioana Alexandra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rural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9558733"/>
                  </a:ext>
                </a:extLst>
              </a:tr>
              <a:tr h="6054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Moldovan Damian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Luna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Popa Mariana Anca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rural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9788309"/>
                  </a:ext>
                </a:extLst>
              </a:tr>
              <a:tr h="6054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Culda Florina Ioana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Avram </a:t>
                      </a:r>
                      <a:r>
                        <a:rPr lang="en-US" sz="14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Iancu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Beliș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Culda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Cristina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rural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6892190"/>
                  </a:ext>
                </a:extLst>
              </a:tr>
              <a:tr h="6054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Georgiu Ianis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Chiuiești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Georgiu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Ioan</a:t>
                      </a:r>
                      <a:endParaRPr lang="ro-RO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lectură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elevii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mediul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rural</a:t>
                      </a: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3557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00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42B766-A416-9B06-97D3-419B00318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688239"/>
              </p:ext>
            </p:extLst>
          </p:nvPr>
        </p:nvGraphicFramePr>
        <p:xfrm>
          <a:off x="746619" y="981511"/>
          <a:ext cx="10284904" cy="4932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568">
                  <a:extLst>
                    <a:ext uri="{9D8B030D-6E8A-4147-A177-3AD203B41FA5}">
                      <a16:colId xmlns:a16="http://schemas.microsoft.com/office/drawing/2014/main" val="2406325037"/>
                    </a:ext>
                  </a:extLst>
                </a:gridCol>
                <a:gridCol w="2339843">
                  <a:extLst>
                    <a:ext uri="{9D8B030D-6E8A-4147-A177-3AD203B41FA5}">
                      <a16:colId xmlns:a16="http://schemas.microsoft.com/office/drawing/2014/main" val="2357445872"/>
                    </a:ext>
                  </a:extLst>
                </a:gridCol>
                <a:gridCol w="857942">
                  <a:extLst>
                    <a:ext uri="{9D8B030D-6E8A-4147-A177-3AD203B41FA5}">
                      <a16:colId xmlns:a16="http://schemas.microsoft.com/office/drawing/2014/main" val="2005839919"/>
                    </a:ext>
                  </a:extLst>
                </a:gridCol>
                <a:gridCol w="545964">
                  <a:extLst>
                    <a:ext uri="{9D8B030D-6E8A-4147-A177-3AD203B41FA5}">
                      <a16:colId xmlns:a16="http://schemas.microsoft.com/office/drawing/2014/main" val="735116181"/>
                    </a:ext>
                  </a:extLst>
                </a:gridCol>
                <a:gridCol w="2807810">
                  <a:extLst>
                    <a:ext uri="{9D8B030D-6E8A-4147-A177-3AD203B41FA5}">
                      <a16:colId xmlns:a16="http://schemas.microsoft.com/office/drawing/2014/main" val="2162694113"/>
                    </a:ext>
                  </a:extLst>
                </a:gridCol>
                <a:gridCol w="1533029">
                  <a:extLst>
                    <a:ext uri="{9D8B030D-6E8A-4147-A177-3AD203B41FA5}">
                      <a16:colId xmlns:a16="http://schemas.microsoft.com/office/drawing/2014/main" val="3078533758"/>
                    </a:ext>
                  </a:extLst>
                </a:gridCol>
                <a:gridCol w="1742748">
                  <a:extLst>
                    <a:ext uri="{9D8B030D-6E8A-4147-A177-3AD203B41FA5}">
                      <a16:colId xmlns:a16="http://schemas.microsoft.com/office/drawing/2014/main" val="1048454865"/>
                    </a:ext>
                  </a:extLst>
                </a:gridCol>
              </a:tblGrid>
              <a:tr h="53990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Nr. crt.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Numele și prenumele elevului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Premiul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Clasa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Școala, localitatea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Profesor îndrumător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Competiția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1038642"/>
                  </a:ext>
                </a:extLst>
              </a:tr>
              <a:tr h="1098206"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11.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 err="1">
                          <a:effectLst/>
                        </a:rPr>
                        <a:t>Benk</a:t>
                      </a:r>
                      <a:r>
                        <a:rPr lang="en-US" sz="1000" dirty="0">
                          <a:effectLst/>
                        </a:rPr>
                        <a:t> A. </a:t>
                      </a:r>
                      <a:r>
                        <a:rPr lang="en-US" sz="1000" dirty="0" err="1">
                          <a:effectLst/>
                        </a:rPr>
                        <a:t>Csongor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mențiune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Școala Gimnazială Ady Endre Sâncraiu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Iușan Paul Daniel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Universul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cunoașterii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lectură</a:t>
                      </a:r>
                      <a:r>
                        <a:rPr lang="ro-RO" sz="1000" dirty="0">
                          <a:effectLst/>
                        </a:rPr>
                        <a:t> pentru elevii din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mediu</a:t>
                      </a:r>
                      <a:r>
                        <a:rPr lang="en-US" sz="1000" dirty="0">
                          <a:effectLst/>
                        </a:rPr>
                        <a:t> rural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1675478"/>
                  </a:ext>
                </a:extLst>
              </a:tr>
              <a:tr h="1098206"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Benk  A.Lilla Nóra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VI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Școala Gimnazială Ady Endre Sâncraiu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Iușan Paul Daniel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Universul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cunoașterii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lectură</a:t>
                      </a:r>
                      <a:r>
                        <a:rPr lang="ro-RO" sz="1000" dirty="0">
                          <a:effectLst/>
                        </a:rPr>
                        <a:t> pentru elevii din 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mediu</a:t>
                      </a:r>
                      <a:r>
                        <a:rPr lang="ro-RO" sz="1000" dirty="0">
                          <a:effectLst/>
                        </a:rPr>
                        <a:t>l</a:t>
                      </a:r>
                      <a:r>
                        <a:rPr lang="en-US" sz="1000" dirty="0">
                          <a:effectLst/>
                        </a:rPr>
                        <a:t> rural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0639293"/>
                  </a:ext>
                </a:extLst>
              </a:tr>
              <a:tr h="1098206"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33.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Lovász Fr. Balázs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VII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Școala Gimnazială Ady Endre Sâncraiu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Iușan Paul Daniel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Universul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cunoașterii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lectură</a:t>
                      </a:r>
                      <a:r>
                        <a:rPr lang="ro-RO" sz="1000" dirty="0">
                          <a:effectLst/>
                        </a:rPr>
                        <a:t> pentru elevii din </a:t>
                      </a:r>
                      <a:r>
                        <a:rPr lang="en-US" sz="1000" dirty="0" err="1">
                          <a:effectLst/>
                        </a:rPr>
                        <a:t>mediu</a:t>
                      </a:r>
                      <a:r>
                        <a:rPr lang="ro-RO" sz="1000" dirty="0">
                          <a:effectLst/>
                        </a:rPr>
                        <a:t>l</a:t>
                      </a:r>
                      <a:r>
                        <a:rPr lang="en-US" sz="1000" dirty="0">
                          <a:effectLst/>
                        </a:rPr>
                        <a:t> rural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007634"/>
                  </a:ext>
                </a:extLst>
              </a:tr>
              <a:tr h="1098206">
                <a:tc>
                  <a:txBody>
                    <a:bodyPr/>
                    <a:lstStyle/>
                    <a:p>
                      <a:pPr marL="0" marR="0"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54.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Csete G. Andrea Krisztina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VIII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Școala Gimnazială Suatu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Lupaș Ligia Angela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Universul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cunoașterii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lectură</a:t>
                      </a:r>
                      <a:r>
                        <a:rPr lang="ro-RO" sz="1000" dirty="0">
                          <a:effectLst/>
                        </a:rPr>
                        <a:t> pentru elevii din 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mediu</a:t>
                      </a:r>
                      <a:r>
                        <a:rPr lang="ro-RO" sz="1000" dirty="0">
                          <a:effectLst/>
                        </a:rPr>
                        <a:t>l</a:t>
                      </a:r>
                      <a:r>
                        <a:rPr lang="en-US" sz="1000" dirty="0">
                          <a:effectLst/>
                        </a:rPr>
                        <a:t> rural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3838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350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943406"/>
              </p:ext>
            </p:extLst>
          </p:nvPr>
        </p:nvGraphicFramePr>
        <p:xfrm>
          <a:off x="601133" y="2807375"/>
          <a:ext cx="10125366" cy="3459240"/>
        </p:xfrm>
        <a:graphic>
          <a:graphicData uri="http://schemas.openxmlformats.org/drawingml/2006/table">
            <a:tbl>
              <a:tblPr firstRow="1" firstCol="1" bandRow="1"/>
              <a:tblGrid>
                <a:gridCol w="3431710">
                  <a:extLst>
                    <a:ext uri="{9D8B030D-6E8A-4147-A177-3AD203B41FA5}">
                      <a16:colId xmlns:a16="http://schemas.microsoft.com/office/drawing/2014/main" val="1126993521"/>
                    </a:ext>
                  </a:extLst>
                </a:gridCol>
                <a:gridCol w="3765181">
                  <a:extLst>
                    <a:ext uri="{9D8B030D-6E8A-4147-A177-3AD203B41FA5}">
                      <a16:colId xmlns:a16="http://schemas.microsoft.com/office/drawing/2014/main" val="221583281"/>
                    </a:ext>
                  </a:extLst>
                </a:gridCol>
                <a:gridCol w="2928475">
                  <a:extLst>
                    <a:ext uri="{9D8B030D-6E8A-4147-A177-3AD203B41FA5}">
                      <a16:colId xmlns:a16="http://schemas.microsoft.com/office/drawing/2014/main" val="4276604993"/>
                    </a:ext>
                  </a:extLst>
                </a:gridCol>
              </a:tblGrid>
              <a:tr h="5271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Candidați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înscriși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68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942035"/>
                  </a:ext>
                </a:extLst>
              </a:tr>
              <a:tr h="97423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Candidați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pre</a:t>
                      </a:r>
                      <a:r>
                        <a:rPr lang="ro-RO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ze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nți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68</a:t>
                      </a:r>
                      <a:endParaRPr lang="ro-RO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RO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409279"/>
                  </a:ext>
                </a:extLst>
              </a:tr>
              <a:tr h="458408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903715"/>
                  </a:ext>
                </a:extLst>
              </a:tr>
              <a:tr h="445086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816947"/>
                  </a:ext>
                </a:extLst>
              </a:tr>
              <a:tr h="527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Note: 1-5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Note: 5-7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Note: 7-10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6237"/>
                  </a:ext>
                </a:extLst>
              </a:tr>
              <a:tr h="527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(1 not</a:t>
                      </a:r>
                      <a:r>
                        <a:rPr lang="ro-RO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 de 10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41711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71055" y="591383"/>
            <a:ext cx="11222181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0"/>
              </a:spcBef>
            </a:pPr>
            <a:r>
              <a:rPr lang="ro-RO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Diagnoza procesului educațional la disciplina limba și literatura română</a:t>
            </a:r>
            <a:r>
              <a:rPr lang="ro-RO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o-RO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o-RO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o-RO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o-RO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Rezultatele la examenul de titularizare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666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1686" y="305581"/>
            <a:ext cx="1164031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Diagnoza procesului educațional la disciplina limba și literatura română</a:t>
            </a:r>
            <a:r>
              <a:rPr lang="ro-RO" sz="3200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3200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alt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o-RO" alt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 Rezultatele la examenul de definitivat</a:t>
            </a:r>
          </a:p>
          <a:p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sz="2000" dirty="0"/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772389"/>
              </p:ext>
            </p:extLst>
          </p:nvPr>
        </p:nvGraphicFramePr>
        <p:xfrm>
          <a:off x="1092200" y="2797848"/>
          <a:ext cx="9008533" cy="3230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36848">
                <a:tc>
                  <a:txBody>
                    <a:bodyPr/>
                    <a:lstStyle/>
                    <a:p>
                      <a:pPr algn="ctr"/>
                      <a:endParaRPr lang="ro-RO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</a:t>
                      </a:r>
                      <a:r>
                        <a:rPr lang="ro-RO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andida</a:t>
                      </a:r>
                      <a:r>
                        <a:rPr lang="ro-RO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ți </a:t>
                      </a:r>
                    </a:p>
                    <a:p>
                      <a:pPr algn="ctr"/>
                      <a:r>
                        <a:rPr lang="ro-RO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înscriși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</a:t>
                      </a:r>
                      <a:r>
                        <a:rPr lang="ro-RO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sub 8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24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</a:t>
                      </a:r>
                      <a:r>
                        <a:rPr lang="ro-RO" sz="24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peste 8</a:t>
                      </a:r>
                      <a:endParaRPr lang="en-US" sz="24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571">
                <a:tc>
                  <a:txBody>
                    <a:bodyPr/>
                    <a:lstStyle/>
                    <a:p>
                      <a:pPr algn="ctr"/>
                      <a:endParaRPr lang="ro-RO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932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527" y="1309037"/>
            <a:ext cx="11736948" cy="4338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1.6. Inspecția școlară</a:t>
            </a:r>
          </a:p>
          <a:p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Inspecți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tematic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specialitate: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ro-RO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Monitorizarea modului de valorificare a rezultatelor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simulăril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examenelor naționale la nivelul unităților de învățământ;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Monitorizarea activității cadrelor didactice de limba și literatura română;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Implementarea noii programe școlare la clasele gimnaziale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218" y="231819"/>
            <a:ext cx="11243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o-RO" sz="32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Diagnoza procesului educațional la disciplina limba și literatura română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20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B96BE25-DFB1-4F05-8A72-C37FDBCD24A3}"/>
              </a:ext>
            </a:extLst>
          </p:cNvPr>
          <p:cNvSpPr/>
          <p:nvPr/>
        </p:nvSpPr>
        <p:spPr>
          <a:xfrm>
            <a:off x="332509" y="124691"/>
            <a:ext cx="1165167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Ordinea de zi:</a:t>
            </a:r>
          </a:p>
          <a:p>
            <a:pPr algn="just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Diagnoza procesului educațional la disciplina limba și literatura română;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Cadrul normativ pentru organizarea și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 activităților în anul școlar 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2022-20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3;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proiective;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Perspective;</a:t>
            </a:r>
          </a:p>
          <a:p>
            <a:pPr algn="just"/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Concluzii.</a:t>
            </a:r>
            <a:endParaRPr 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95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5067" y="304800"/>
            <a:ext cx="10761133" cy="668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 fost inspectate următoarele unități de învățământ: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Inspecții școlare generale:</a:t>
            </a:r>
          </a:p>
          <a:p>
            <a:pPr lvl="0"/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Liceul Tehnologic Nr. 1 Cluj-Napoca</a:t>
            </a:r>
          </a:p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Școala Gimnazială Tureni</a:t>
            </a:r>
          </a:p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Liceul Teologic Baptist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Emanuel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Cluj-Napoca</a:t>
            </a:r>
          </a:p>
          <a:p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Recomandări:</a:t>
            </a:r>
          </a:p>
          <a:p>
            <a:pPr lvl="0" algn="just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Organizarea simulării examenelor naționale la nivelul școlii pentru a observa comportamentul elevilor în condiții de examen și nivelul cunoștințelor la momentul dat, raportat la cerințele/competențele programelor școlare de examene; </a:t>
            </a:r>
          </a:p>
          <a:p>
            <a:pPr lvl="0" algn="just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Planificarea unor activități de remediere, pentru îmbunătățirea rezultatelor elevilor; </a:t>
            </a:r>
          </a:p>
          <a:p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82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AB494-C1DC-4480-A81F-1701EC05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925" y="219961"/>
            <a:ext cx="9276515" cy="1112450"/>
          </a:xfrm>
        </p:spPr>
        <p:txBody>
          <a:bodyPr/>
          <a:lstStyle/>
          <a:p>
            <a:r>
              <a:rPr lang="ro-RO" sz="32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Diagnoza procesului educațional la disciplina limba și literatura </a:t>
            </a:r>
            <a:r>
              <a:rPr lang="ro-RO" sz="3200" b="1" dirty="0" smtClean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română</a:t>
            </a:r>
            <a:r>
              <a:rPr lang="ro-RO" sz="44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44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 smtClean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1.7. </a:t>
            </a: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Proiecte-realizări</a:t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A. De la idee la succes</a:t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(ISJ Cluj, CCD Cluj, UBB Cluj, Liceul Teoretic </a:t>
            </a:r>
            <a:r>
              <a:rPr lang="ro-RO" sz="2800" b="1" i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Onisifor Ghibu </a:t>
            </a: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Cluj-Napoca)</a:t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B. Site-ul profesorilor de limba și literatura română</a:t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u="sng" dirty="0" smtClean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profesorideromanaclujeni.ro, </a:t>
            </a:r>
            <a:r>
              <a:rPr lang="ro-RO" sz="2800" b="1" dirty="0" smtClean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inițiat și sponsorizat de doamna profesoară Mihaela Popa, Liceul Teoretic Onisifor Ghibu Cluj-Napoca</a:t>
            </a: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ro-RO" sz="2800" b="1" dirty="0" err="1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TeleȘcoală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800" dirty="0"/>
          </a:p>
        </p:txBody>
      </p:sp>
      <p:sp>
        <p:nvSpPr>
          <p:cNvPr id="3" name="Rectangle 2"/>
          <p:cNvSpPr/>
          <p:nvPr/>
        </p:nvSpPr>
        <p:spPr>
          <a:xfrm>
            <a:off x="1230283" y="2274838"/>
            <a:ext cx="102135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171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000" y="194733"/>
            <a:ext cx="11286067" cy="7572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Limba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și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literatura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română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clasa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a IX-a,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plinuri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și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goluri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curriculare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cu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participarea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inspectorului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școlar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Horia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Corcheș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care 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prezentat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Reperele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metodologice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clasa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 IX-a, al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cărui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coautor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septembrie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2021;</a:t>
            </a: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Tx/>
              <a:buChar char="-"/>
            </a:pP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Lecția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română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actualitate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contradicții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teoretice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neconcordanțe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curriculare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soluții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metodologice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având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invitați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profesori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de la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Universitatea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București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conf.univ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habil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Adina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Dragomirescu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 conf.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univ.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habil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Alexandru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Nicolae, lector univ. dr. Raluca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Brăescu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Facultatea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Litere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de la UBB Cluj,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Facultatea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Litere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conf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univ. dr.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habil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Adrian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Chircu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7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decembrie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2021.</a:t>
            </a: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Sesiunea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metodică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județeană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Examenul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Evaluare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Națională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2022,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14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martie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2022, cu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participarea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doamnei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consilier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Ștefania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Ciobanu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din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cadrul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CNPEE;</a:t>
            </a:r>
            <a:endParaRPr lang="ro-R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endParaRPr lang="ro-RO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endParaRPr lang="ro-RO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endParaRPr lang="ro-RO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965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DC7E9E3-D838-F62F-5F54-C0269C385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00754"/>
              </p:ext>
            </p:extLst>
          </p:nvPr>
        </p:nvGraphicFramePr>
        <p:xfrm>
          <a:off x="643467" y="1761067"/>
          <a:ext cx="10473267" cy="4444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74433">
                  <a:extLst>
                    <a:ext uri="{9D8B030D-6E8A-4147-A177-3AD203B41FA5}">
                      <a16:colId xmlns:a16="http://schemas.microsoft.com/office/drawing/2014/main" val="1750198546"/>
                    </a:ext>
                  </a:extLst>
                </a:gridCol>
                <a:gridCol w="6498834">
                  <a:extLst>
                    <a:ext uri="{9D8B030D-6E8A-4147-A177-3AD203B41FA5}">
                      <a16:colId xmlns:a16="http://schemas.microsoft.com/office/drawing/2014/main" val="2128038981"/>
                    </a:ext>
                  </a:extLst>
                </a:gridCol>
              </a:tblGrid>
              <a:tr h="7405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Isac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Claudia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Teoretic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Bathory Istvan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4424914"/>
                  </a:ext>
                </a:extLst>
              </a:tr>
              <a:tr h="7405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Iușan Paul</a:t>
                      </a:r>
                      <a:endParaRPr lang="en-US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Gimnazială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8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Ady</a:t>
                      </a:r>
                      <a:r>
                        <a:rPr lang="ro-RO" sz="1800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Endre </a:t>
                      </a:r>
                      <a:r>
                        <a:rPr lang="ro-RO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Sîncraiu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7150155"/>
                  </a:ext>
                </a:extLst>
              </a:tr>
              <a:tr h="741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Antal Diana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Liceul cu Program Sportiv Cluj-Napoca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894742"/>
                  </a:ext>
                </a:extLst>
              </a:tr>
              <a:tr h="741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Caia Loredana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 Gimnazială </a:t>
                      </a:r>
                      <a:r>
                        <a:rPr lang="ro-RO" sz="1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Octavian Goga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5277492"/>
                  </a:ext>
                </a:extLst>
              </a:tr>
              <a:tr h="741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Crișan-Oltean </a:t>
                      </a:r>
                      <a:r>
                        <a:rPr lang="ro-RO" sz="18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Anamaria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Mădăraș Ramona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 Gimnazială Luna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577535"/>
                  </a:ext>
                </a:extLst>
              </a:tr>
              <a:tr h="7405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Iacob Ionela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Școala Gimnazială </a:t>
                      </a:r>
                      <a:r>
                        <a:rPr lang="ro-RO" sz="1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Octavian Goga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Cluj-Napoca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82300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03F93F5-8791-D160-8385-31938118F0FA}"/>
              </a:ext>
            </a:extLst>
          </p:cNvPr>
          <p:cNvSpPr txBox="1"/>
          <p:nvPr/>
        </p:nvSpPr>
        <p:spPr>
          <a:xfrm>
            <a:off x="762000" y="406400"/>
            <a:ext cx="10473267" cy="1043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ro-RO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Profesorii care au conceput/au susținut lecții în cadrul proiectului TeleȘcoală: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310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3067" y="177800"/>
            <a:ext cx="9615230" cy="6364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CERCURILE METODICE:</a:t>
            </a: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CAMIL PETRESCU (licee teoretice)</a:t>
            </a:r>
          </a:p>
          <a:p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Emilia Borza, prof. Cristina </a:t>
            </a:r>
            <a:r>
              <a:rPr lang="ro-RO" dirty="0" err="1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Popescum</a:t>
            </a:r>
            <a:r>
              <a:rPr lang="ro-RO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prof. Iulia Pop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LIVIU REBREANU (unități de învățământ cu predare în limba maghiară)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Claudia Isac, prof.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Fetti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Lavinia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LUCIAN BLAGA (licee vocaționale)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Stănuța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Popa, prof. Cristian Coța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ION BARBU (licee tehnologice)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Adriana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Diertic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Nadia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Torge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MIHAI EMINESCU (gimnaziu)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Lenuța Sfîrlea, prof. Mihaela Popa</a:t>
            </a: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ION CREANGĂ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(gimnaziu rural I)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RESPONSABIL: prof. Cristina Pop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MIHAIL SADOVEANU (gimnaziu-rural II)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Monica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Scripeț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Elena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Boștenaru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6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5933" y="423333"/>
            <a:ext cx="9701107" cy="638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cap="all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NICHITA STĂNESCU </a:t>
            </a: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(gimnaziu/liceu)</a:t>
            </a:r>
          </a:p>
          <a:p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it-IT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RESPONSABILI: prof. Simona Pop, prof. Laura Miron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CÂMPIA TURZII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MARIN SORESCU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RESPONSABILI: prof. Loredana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Corchiș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Raluca Petran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DEJ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Cercul metodic TUDOR ARGHEZI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RESPONSABILI: prof. Simona Bumbu, prof. Ramona Marchiș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GHERLA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GEORGE BACOVIA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RESPONSABILI: prof. Adriana Rus, prof. Emilia Câmpean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HUEDIN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MARIN PREDA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RESPONSABILI: prof.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Serviana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Daniela Stănică, prof. Dinu Bălan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it-IT" b="0" i="0" dirty="0">
              <a:solidFill>
                <a:schemeClr val="tx1">
                  <a:lumMod val="95000"/>
                </a:schemeClr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2749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274320"/>
            <a:ext cx="1188209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1400" b="1" dirty="0"/>
          </a:p>
          <a:p>
            <a:endParaRPr lang="ro-RO" sz="1400" b="1" dirty="0"/>
          </a:p>
          <a:p>
            <a:pPr algn="just"/>
            <a:endParaRPr lang="ro-RO" sz="1400" b="1" dirty="0"/>
          </a:p>
          <a:p>
            <a:pPr algn="just"/>
            <a:endParaRPr lang="ro-RO" sz="1400" b="1" dirty="0"/>
          </a:p>
          <a:p>
            <a:pPr algn="just"/>
            <a:endParaRPr lang="ro-RO" sz="1400" b="1" dirty="0"/>
          </a:p>
          <a:p>
            <a:pPr algn="just"/>
            <a:endParaRPr lang="ro-RO" sz="1400" b="1" dirty="0"/>
          </a:p>
          <a:p>
            <a:pPr algn="just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Programe în vigoare – disciplina limba și literatura română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Clasele a V-a, a VI-a, VII-a și a VIII-a: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de limba și literatura română, aprobată prin O.M.E.N. nr. 3393/28.02.2017</a:t>
            </a:r>
            <a:r>
              <a:rPr lang="ro-R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o-RO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ATENȚIE!</a:t>
            </a:r>
          </a:p>
          <a:p>
            <a:pPr algn="just"/>
            <a:r>
              <a:rPr lang="ro-RO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Programe distincte la disciplina limba și literatura română pentru clasele cu predare în limba maghiară</a:t>
            </a:r>
            <a:endParaRPr lang="ro-RO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Clasele a IX-a și a X-a :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de limba și literatura română, aprobată prin O.M.E.C.I. nr. 3252/13.02.2006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Clasa a XII-a </a:t>
            </a:r>
            <a:r>
              <a:rPr lang="ro-RO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de limba și literatura română, aprobată prin O.M.E.C.I. nr. 3410/7.03.2006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Anexa nr. 1 la O.M.E.N nr. 4437/29.08.2014 referitoare la aplicarea programelor școlare pentru cultura generală în învățământul profesional de stat cu durata de 3 ani și în învățământul profesional special;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Reperele metodologice pentru clasa a IX-a și pentru clasa a X-a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Programele pentru clasele liceale din unitățile de învățământ cu predare în limba</a:t>
            </a: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maghiară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9011" y="274320"/>
            <a:ext cx="11571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Cadrul normativ pentru organizarea și desfășurarea activităților în anul școlar 2022-2023</a:t>
            </a:r>
          </a:p>
        </p:txBody>
      </p:sp>
    </p:spTree>
    <p:extLst>
      <p:ext uri="{BB962C8B-B14F-4D97-AF65-F5344CB8AC3E}">
        <p14:creationId xmlns:p14="http://schemas.microsoft.com/office/powerpoint/2010/main" val="33104962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7A34AE-6CFC-413B-BA11-8AB2A8BEC164}"/>
              </a:ext>
            </a:extLst>
          </p:cNvPr>
          <p:cNvSpPr/>
          <p:nvPr/>
        </p:nvSpPr>
        <p:spPr>
          <a:xfrm>
            <a:off x="457199" y="180109"/>
            <a:ext cx="116378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Cadrul normativ pentru organizarea și desfășurarea activităților în anul școlar 2022-2023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3501E4-1A00-4270-A759-81AA2FDF0F46}"/>
              </a:ext>
            </a:extLst>
          </p:cNvPr>
          <p:cNvSpPr/>
          <p:nvPr/>
        </p:nvSpPr>
        <p:spPr>
          <a:xfrm>
            <a:off x="235527" y="1039091"/>
            <a:ext cx="1185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F9CC0-EFE7-43A1-A868-AA807340769C}"/>
              </a:ext>
            </a:extLst>
          </p:cNvPr>
          <p:cNvSpPr txBox="1"/>
          <p:nvPr/>
        </p:nvSpPr>
        <p:spPr>
          <a:xfrm>
            <a:off x="457199" y="2196398"/>
            <a:ext cx="110320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O.M.E. 4183/4 iulie 2022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aprobarea Regulamentului-cadru de organizare și funcționare a unităților de învățământ preuniversitar</a:t>
            </a:r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O.M.E 4730 din 18 august 2022, privind aprobarea programelor pentru susținerea evaluării naționale pentru absolvenții clasei a VIII-a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Anexe la O.M.E. 4730 din 18 august 2022 privind programele școlare ale disciplinelor de examen</a:t>
            </a:r>
          </a:p>
        </p:txBody>
      </p:sp>
    </p:spTree>
    <p:extLst>
      <p:ext uri="{BB962C8B-B14F-4D97-AF65-F5344CB8AC3E}">
        <p14:creationId xmlns:p14="http://schemas.microsoft.com/office/powerpoint/2010/main" val="866845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8936" y="636127"/>
            <a:ext cx="1000614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>
                <a:latin typeface="Lato"/>
              </a:rPr>
              <a:t>Calendar Bacalaureat 2023, sesiunea iunie-iulie</a:t>
            </a:r>
          </a:p>
          <a:p>
            <a:pPr algn="just"/>
            <a:r>
              <a:rPr lang="ro-RO" dirty="0">
                <a:latin typeface="Lato"/>
              </a:rPr>
              <a:t> </a:t>
            </a:r>
          </a:p>
          <a:p>
            <a:pPr algn="just"/>
            <a:r>
              <a:rPr lang="ro-RO" dirty="0">
                <a:latin typeface="Lato"/>
              </a:rPr>
              <a:t>29 mai—2 iunie 2023 </a:t>
            </a:r>
            <a:r>
              <a:rPr lang="ro-RO" dirty="0" err="1">
                <a:latin typeface="Lato"/>
              </a:rPr>
              <a:t>Inscrierea</a:t>
            </a:r>
            <a:r>
              <a:rPr lang="ro-RO" dirty="0">
                <a:latin typeface="Lato"/>
              </a:rPr>
              <a:t> </a:t>
            </a:r>
            <a:r>
              <a:rPr lang="ro-RO" dirty="0" err="1">
                <a:latin typeface="Lato"/>
              </a:rPr>
              <a:t>candidatilor</a:t>
            </a:r>
            <a:r>
              <a:rPr lang="ro-RO" dirty="0">
                <a:latin typeface="Lato"/>
              </a:rPr>
              <a:t> la prima sesiune de examen</a:t>
            </a:r>
          </a:p>
          <a:p>
            <a:pPr algn="just"/>
            <a:r>
              <a:rPr lang="ro-RO" dirty="0">
                <a:latin typeface="Lato"/>
              </a:rPr>
              <a:t>2 iunie 2023 </a:t>
            </a:r>
            <a:r>
              <a:rPr lang="ro-RO" dirty="0" err="1">
                <a:latin typeface="Lato"/>
              </a:rPr>
              <a:t>Incheierea</a:t>
            </a:r>
            <a:r>
              <a:rPr lang="ro-RO" dirty="0">
                <a:latin typeface="Lato"/>
              </a:rPr>
              <a:t> cursurilor pentru clasa a XII-a/a XIII-a</a:t>
            </a:r>
          </a:p>
          <a:p>
            <a:pPr algn="just"/>
            <a:r>
              <a:rPr lang="ro-RO" dirty="0">
                <a:latin typeface="Lato"/>
              </a:rPr>
              <a:t>12—14 iunie 2023 Evaluarea competentelor lingvistice de comunicare orala in limba romana — proba A</a:t>
            </a:r>
          </a:p>
          <a:p>
            <a:pPr algn="just"/>
            <a:r>
              <a:rPr lang="ro-RO" dirty="0">
                <a:latin typeface="Lato"/>
              </a:rPr>
              <a:t>14—15 iunie 2023 Evaluarea competentelor lingvistice de comunicare orala in limba materna — proba B</a:t>
            </a:r>
          </a:p>
          <a:p>
            <a:pPr algn="just"/>
            <a:r>
              <a:rPr lang="ro-RO" dirty="0">
                <a:latin typeface="Lato"/>
              </a:rPr>
              <a:t>14—16 iunie 2023 Evaluarea competentelor digitale — proba D</a:t>
            </a:r>
          </a:p>
          <a:p>
            <a:pPr algn="just"/>
            <a:r>
              <a:rPr lang="ro-RO" dirty="0">
                <a:latin typeface="Lato"/>
              </a:rPr>
              <a:t>19—21 iunie 2023 Evaluarea competentelor lingvistice </a:t>
            </a:r>
            <a:r>
              <a:rPr lang="ro-RO" dirty="0" err="1">
                <a:latin typeface="Lato"/>
              </a:rPr>
              <a:t>intr-o</a:t>
            </a:r>
            <a:r>
              <a:rPr lang="ro-RO" dirty="0">
                <a:latin typeface="Lato"/>
              </a:rPr>
              <a:t> limba de </a:t>
            </a:r>
            <a:r>
              <a:rPr lang="ro-RO" dirty="0" err="1">
                <a:latin typeface="Lato"/>
              </a:rPr>
              <a:t>circulatie</a:t>
            </a:r>
            <a:r>
              <a:rPr lang="ro-RO" dirty="0">
                <a:latin typeface="Lato"/>
              </a:rPr>
              <a:t> </a:t>
            </a:r>
            <a:r>
              <a:rPr lang="ro-RO" dirty="0" err="1">
                <a:latin typeface="Lato"/>
              </a:rPr>
              <a:t>internationala</a:t>
            </a:r>
            <a:r>
              <a:rPr lang="ro-RO" dirty="0">
                <a:latin typeface="Lato"/>
              </a:rPr>
              <a:t> — proba C</a:t>
            </a:r>
          </a:p>
          <a:p>
            <a:pPr algn="just"/>
            <a:r>
              <a:rPr lang="ro-RO" dirty="0">
                <a:latin typeface="Lato"/>
              </a:rPr>
              <a:t>26 iunie 2023 Limba si literatura romana — proba </a:t>
            </a:r>
            <a:r>
              <a:rPr lang="ro-RO" dirty="0" err="1">
                <a:latin typeface="Lato"/>
              </a:rPr>
              <a:t>E.a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27 iunie 2023 Proba obligatorie a profilului — proba </a:t>
            </a:r>
            <a:r>
              <a:rPr lang="ro-RO" dirty="0" err="1">
                <a:latin typeface="Lato"/>
              </a:rPr>
              <a:t>E.c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28 iunie 2023 Proba la alegere a profilului si </a:t>
            </a:r>
            <a:r>
              <a:rPr lang="ro-RO" dirty="0" err="1">
                <a:latin typeface="Lato"/>
              </a:rPr>
              <a:t>specializarii</a:t>
            </a:r>
            <a:r>
              <a:rPr lang="ro-RO" dirty="0">
                <a:latin typeface="Lato"/>
              </a:rPr>
              <a:t> — proba </a:t>
            </a:r>
            <a:r>
              <a:rPr lang="ro-RO" dirty="0" err="1">
                <a:latin typeface="Lato"/>
              </a:rPr>
              <a:t>E.d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29 iunie 2023 Limba si literatura materna — proba </a:t>
            </a:r>
            <a:r>
              <a:rPr lang="ro-RO" dirty="0" err="1">
                <a:latin typeface="Lato"/>
              </a:rPr>
              <a:t>E.b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3 iulie 2023 </a:t>
            </a:r>
            <a:r>
              <a:rPr lang="ro-RO" dirty="0" err="1">
                <a:latin typeface="Lato"/>
              </a:rPr>
              <a:t>Afisarea</a:t>
            </a:r>
            <a:r>
              <a:rPr lang="ro-RO" dirty="0">
                <a:latin typeface="Lato"/>
              </a:rPr>
              <a:t> rezultatelor la probele scrise pana la ora 12.00 si depunerea </a:t>
            </a:r>
            <a:r>
              <a:rPr lang="ro-RO" dirty="0" err="1">
                <a:latin typeface="Lato"/>
              </a:rPr>
              <a:t>contestatiilor</a:t>
            </a:r>
            <a:endParaRPr lang="ro-RO" dirty="0">
              <a:latin typeface="Lato"/>
            </a:endParaRPr>
          </a:p>
          <a:p>
            <a:pPr algn="just"/>
            <a:r>
              <a:rPr lang="ro-RO" dirty="0">
                <a:latin typeface="Lato"/>
              </a:rPr>
              <a:t>in intervalul orar 12.00—18.00</a:t>
            </a:r>
          </a:p>
          <a:p>
            <a:pPr algn="just"/>
            <a:r>
              <a:rPr lang="ro-RO" dirty="0">
                <a:latin typeface="Lato"/>
              </a:rPr>
              <a:t>4—6 iulie 2023 Rezolvarea </a:t>
            </a:r>
            <a:r>
              <a:rPr lang="ro-RO" dirty="0" err="1">
                <a:latin typeface="Lato"/>
              </a:rPr>
              <a:t>contestatiilor</a:t>
            </a:r>
            <a:endParaRPr lang="ro-RO" dirty="0">
              <a:latin typeface="Lato"/>
            </a:endParaRPr>
          </a:p>
          <a:p>
            <a:pPr algn="just"/>
            <a:r>
              <a:rPr lang="ro-RO" dirty="0">
                <a:latin typeface="Lato"/>
              </a:rPr>
              <a:t>7 iulie 2023 </a:t>
            </a:r>
            <a:r>
              <a:rPr lang="ro-RO" dirty="0" err="1">
                <a:latin typeface="Lato"/>
              </a:rPr>
              <a:t>Afisarea</a:t>
            </a:r>
            <a:r>
              <a:rPr lang="ro-RO" dirty="0">
                <a:latin typeface="Lato"/>
              </a:rPr>
              <a:t> rezultatelor finale</a:t>
            </a:r>
            <a:endParaRPr lang="ro-RO" b="0" i="0" u="none" strike="noStrike" dirty="0">
              <a:effectLst/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935143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857" y="495951"/>
            <a:ext cx="94139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>
                <a:latin typeface="Lato"/>
              </a:rPr>
              <a:t>Calendar Bacalaureat 2023, sesiunea de toamna </a:t>
            </a:r>
          </a:p>
          <a:p>
            <a:pPr algn="just"/>
            <a:r>
              <a:rPr lang="ro-RO" dirty="0">
                <a:latin typeface="Lato"/>
              </a:rPr>
              <a:t> </a:t>
            </a:r>
          </a:p>
          <a:p>
            <a:pPr algn="just"/>
            <a:r>
              <a:rPr lang="ro-RO" dirty="0">
                <a:latin typeface="Lato"/>
              </a:rPr>
              <a:t>17—24 iulie 2023 </a:t>
            </a:r>
            <a:r>
              <a:rPr lang="ro-RO" dirty="0" err="1">
                <a:latin typeface="Lato"/>
              </a:rPr>
              <a:t>Inscrierea</a:t>
            </a:r>
            <a:r>
              <a:rPr lang="ro-RO" dirty="0">
                <a:latin typeface="Lato"/>
              </a:rPr>
              <a:t> </a:t>
            </a:r>
            <a:r>
              <a:rPr lang="ro-RO" dirty="0" err="1">
                <a:latin typeface="Lato"/>
              </a:rPr>
              <a:t>candidatilor</a:t>
            </a:r>
            <a:r>
              <a:rPr lang="ro-RO" dirty="0">
                <a:latin typeface="Lato"/>
              </a:rPr>
              <a:t> la a doua sesiune de examen, inclusiv a </a:t>
            </a:r>
            <a:r>
              <a:rPr lang="ro-RO" dirty="0" err="1">
                <a:latin typeface="Lato"/>
              </a:rPr>
              <a:t>candidatilor</a:t>
            </a:r>
            <a:r>
              <a:rPr lang="ro-RO" dirty="0">
                <a:latin typeface="Lato"/>
              </a:rPr>
              <a:t> care</a:t>
            </a:r>
          </a:p>
          <a:p>
            <a:pPr algn="just"/>
            <a:r>
              <a:rPr lang="ro-RO" dirty="0">
                <a:latin typeface="Lato"/>
              </a:rPr>
              <a:t>au promovat examenele de corigente</a:t>
            </a:r>
          </a:p>
          <a:p>
            <a:pPr algn="just"/>
            <a:r>
              <a:rPr lang="ro-RO" dirty="0">
                <a:latin typeface="Lato"/>
              </a:rPr>
              <a:t>7—8 august 2023 Evaluarea competentelor lingvistice de comunicare orala in limba romana — proba A</a:t>
            </a:r>
          </a:p>
          <a:p>
            <a:pPr algn="just"/>
            <a:r>
              <a:rPr lang="ro-RO" dirty="0">
                <a:latin typeface="Lato"/>
              </a:rPr>
              <a:t>8 august 2023 Evaluarea competentelor lingvistice de comunicare orala in limba materna — proba B</a:t>
            </a:r>
          </a:p>
          <a:p>
            <a:pPr algn="just"/>
            <a:r>
              <a:rPr lang="ro-RO" dirty="0">
                <a:latin typeface="Lato"/>
              </a:rPr>
              <a:t>9 august 2023 Evaluarea competentelor digitale — proba D</a:t>
            </a:r>
          </a:p>
          <a:p>
            <a:pPr algn="just"/>
            <a:r>
              <a:rPr lang="ro-RO" dirty="0">
                <a:latin typeface="Lato"/>
              </a:rPr>
              <a:t>10—11 august 2023 Evaluarea competentelor lingvistice </a:t>
            </a:r>
            <a:r>
              <a:rPr lang="ro-RO" dirty="0" err="1">
                <a:latin typeface="Lato"/>
              </a:rPr>
              <a:t>intr-o</a:t>
            </a:r>
            <a:r>
              <a:rPr lang="ro-RO" dirty="0">
                <a:latin typeface="Lato"/>
              </a:rPr>
              <a:t> limba de </a:t>
            </a:r>
            <a:r>
              <a:rPr lang="ro-RO" dirty="0" err="1">
                <a:latin typeface="Lato"/>
              </a:rPr>
              <a:t>circulatie</a:t>
            </a:r>
            <a:r>
              <a:rPr lang="ro-RO" dirty="0">
                <a:latin typeface="Lato"/>
              </a:rPr>
              <a:t> </a:t>
            </a:r>
            <a:r>
              <a:rPr lang="ro-RO" dirty="0" err="1">
                <a:latin typeface="Lato"/>
              </a:rPr>
              <a:t>internationala</a:t>
            </a:r>
            <a:r>
              <a:rPr lang="ro-RO" dirty="0">
                <a:latin typeface="Lato"/>
              </a:rPr>
              <a:t> — proba C</a:t>
            </a:r>
          </a:p>
          <a:p>
            <a:pPr algn="just"/>
            <a:r>
              <a:rPr lang="ro-RO" dirty="0">
                <a:latin typeface="Lato"/>
              </a:rPr>
              <a:t>16 august 2023 Limba si literatura romana — proba </a:t>
            </a:r>
            <a:r>
              <a:rPr lang="ro-RO" dirty="0" err="1">
                <a:latin typeface="Lato"/>
              </a:rPr>
              <a:t>E.a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17 august 2023 Proba obligatorie a profilului — proba </a:t>
            </a:r>
            <a:r>
              <a:rPr lang="ro-RO" dirty="0" err="1">
                <a:latin typeface="Lato"/>
              </a:rPr>
              <a:t>E.c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18 august 2023 Proba la alegere a profilului si </a:t>
            </a:r>
            <a:r>
              <a:rPr lang="ro-RO" dirty="0" err="1">
                <a:latin typeface="Lato"/>
              </a:rPr>
              <a:t>specializarii</a:t>
            </a:r>
            <a:r>
              <a:rPr lang="ro-RO" dirty="0">
                <a:latin typeface="Lato"/>
              </a:rPr>
              <a:t> — proba </a:t>
            </a:r>
            <a:r>
              <a:rPr lang="ro-RO" dirty="0" err="1">
                <a:latin typeface="Lato"/>
              </a:rPr>
              <a:t>E.d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21 august 2023 Limba si literatura materna — proba </a:t>
            </a:r>
            <a:r>
              <a:rPr lang="ro-RO" dirty="0" err="1">
                <a:latin typeface="Lato"/>
              </a:rPr>
              <a:t>E.b</a:t>
            </a:r>
            <a:r>
              <a:rPr lang="ro-RO" dirty="0">
                <a:latin typeface="Lato"/>
              </a:rPr>
              <a:t>) — proba scrisa</a:t>
            </a:r>
          </a:p>
          <a:p>
            <a:pPr algn="just"/>
            <a:r>
              <a:rPr lang="ro-RO" dirty="0">
                <a:latin typeface="Lato"/>
              </a:rPr>
              <a:t>25 august 2023 </a:t>
            </a:r>
            <a:r>
              <a:rPr lang="ro-RO" dirty="0" err="1">
                <a:latin typeface="Lato"/>
              </a:rPr>
              <a:t>Afisarea</a:t>
            </a:r>
            <a:r>
              <a:rPr lang="ro-RO" dirty="0">
                <a:latin typeface="Lato"/>
              </a:rPr>
              <a:t> rezultatelor la probele scrise pana la ora 12.00 si depunerea </a:t>
            </a:r>
            <a:r>
              <a:rPr lang="ro-RO" dirty="0" err="1">
                <a:latin typeface="Lato"/>
              </a:rPr>
              <a:t>contestatiilor</a:t>
            </a:r>
            <a:endParaRPr lang="ro-RO" dirty="0">
              <a:latin typeface="Lato"/>
            </a:endParaRPr>
          </a:p>
          <a:p>
            <a:pPr algn="just"/>
            <a:r>
              <a:rPr lang="ro-RO" dirty="0">
                <a:latin typeface="Lato"/>
              </a:rPr>
              <a:t>(orele 12.00—18.00)</a:t>
            </a:r>
          </a:p>
          <a:p>
            <a:pPr algn="just"/>
            <a:r>
              <a:rPr lang="ro-RO" dirty="0">
                <a:latin typeface="Lato"/>
              </a:rPr>
              <a:t>26—28 august 2023 Rezolvarea </a:t>
            </a:r>
            <a:r>
              <a:rPr lang="ro-RO" dirty="0" err="1">
                <a:latin typeface="Lato"/>
              </a:rPr>
              <a:t>contestatiilor</a:t>
            </a:r>
            <a:endParaRPr lang="ro-RO" dirty="0">
              <a:latin typeface="Lato"/>
            </a:endParaRPr>
          </a:p>
          <a:p>
            <a:pPr algn="just"/>
            <a:r>
              <a:rPr lang="ro-RO" dirty="0">
                <a:latin typeface="Lato"/>
              </a:rPr>
              <a:t>29 august 2023 </a:t>
            </a:r>
            <a:r>
              <a:rPr lang="ro-RO" dirty="0" err="1">
                <a:latin typeface="Lato"/>
              </a:rPr>
              <a:t>Afisarea</a:t>
            </a:r>
            <a:r>
              <a:rPr lang="ro-RO" dirty="0">
                <a:latin typeface="Lato"/>
              </a:rPr>
              <a:t> rezultatelor finale</a:t>
            </a:r>
            <a:endParaRPr lang="ro-RO" b="0" i="0" u="none" strike="noStrike" dirty="0">
              <a:effectLst/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29186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7585" y="398151"/>
            <a:ext cx="1116641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o-RO" sz="40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Diagnoza procesului educațional la disciplina limba și literatura română</a:t>
            </a:r>
          </a:p>
          <a:p>
            <a:pPr algn="ctr"/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Rezultatele la examenul de Evaluare Națională 2022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contestații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36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4A502CF-F3BC-474A-9901-3496010FD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548" y="2742843"/>
            <a:ext cx="14491104" cy="755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9DF4D18-0E4A-405A-9E2E-2C485B34A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28432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85403"/>
              </p:ext>
            </p:extLst>
          </p:nvPr>
        </p:nvGraphicFramePr>
        <p:xfrm>
          <a:off x="163902" y="2631057"/>
          <a:ext cx="11766424" cy="38262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879">
                  <a:extLst>
                    <a:ext uri="{9D8B030D-6E8A-4147-A177-3AD203B41FA5}">
                      <a16:colId xmlns:a16="http://schemas.microsoft.com/office/drawing/2014/main" val="2206463057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3979790664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4131339739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507415716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1503673575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1755694739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2000877479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3964576599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687127854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2482727113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1846216614"/>
                    </a:ext>
                  </a:extLst>
                </a:gridCol>
                <a:gridCol w="888879">
                  <a:extLst>
                    <a:ext uri="{9D8B030D-6E8A-4147-A177-3AD203B41FA5}">
                      <a16:colId xmlns:a16="http://schemas.microsoft.com/office/drawing/2014/main" val="76084001"/>
                    </a:ext>
                  </a:extLst>
                </a:gridCol>
                <a:gridCol w="1099876">
                  <a:extLst>
                    <a:ext uri="{9D8B030D-6E8A-4147-A177-3AD203B41FA5}">
                      <a16:colId xmlns:a16="http://schemas.microsoft.com/office/drawing/2014/main" val="3051063599"/>
                    </a:ext>
                  </a:extLst>
                </a:gridCol>
              </a:tblGrid>
              <a:tr h="853553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după contestații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>
                          <a:effectLst/>
                        </a:rPr>
                        <a:t> </a:t>
                      </a:r>
                      <a:endParaRPr lang="ro-R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21848086"/>
                  </a:ext>
                </a:extLst>
              </a:tr>
              <a:tr h="634067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>
                          <a:effectLst/>
                        </a:rPr>
                        <a:t> </a:t>
                      </a:r>
                      <a:endParaRPr lang="ro-R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0025167"/>
                  </a:ext>
                </a:extLst>
              </a:tr>
              <a:tr h="58271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</a:rPr>
                        <a:t> 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Evaluați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1-1,99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2-2,99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3-3,99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4-4,99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5-5,99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6-6,99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7-7,99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8-8,99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9-9,99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>
                          <a:effectLst/>
                        </a:rPr>
                        <a:t> </a:t>
                      </a:r>
                      <a:endParaRPr lang="ro-R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9182907"/>
                  </a:ext>
                </a:extLst>
              </a:tr>
              <a:tr h="585293"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4646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473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620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1138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1301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>
                          <a:effectLst/>
                        </a:rPr>
                        <a:t> </a:t>
                      </a:r>
                      <a:endParaRPr lang="ro-R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78073556"/>
                  </a:ext>
                </a:extLst>
              </a:tr>
              <a:tr h="585293"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0,86%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2,11%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2,22%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10,18%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13,34%</a:t>
                      </a:r>
                      <a:endParaRPr lang="ro-RO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17,63%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24,49%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28,00%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>
                          <a:effectLst/>
                        </a:rPr>
                        <a:t> </a:t>
                      </a:r>
                      <a:endParaRPr lang="ro-R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139696"/>
                  </a:ext>
                </a:extLst>
              </a:tr>
              <a:tr h="585293"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5,34%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94,66%</a:t>
                      </a:r>
                      <a:endParaRPr lang="ro-RO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u="none" strike="noStrike" dirty="0">
                          <a:effectLst/>
                        </a:rPr>
                        <a:t> </a:t>
                      </a:r>
                      <a:endParaRPr lang="ro-R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97857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0355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8933" y="956733"/>
            <a:ext cx="111984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Documente proiective</a:t>
            </a:r>
          </a:p>
          <a:p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Proiectarea unităților de învățare;</a:t>
            </a:r>
          </a:p>
          <a:p>
            <a:pPr algn="just"/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Rapoarte statistice și descriptive (SWOT, cu greșeli tipice constatate, cu ținte spre proiectarea și aplicarea planurilor remediale);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Proiecte de lecții ;</a:t>
            </a:r>
          </a:p>
          <a:p>
            <a:pPr algn="just"/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Portofoliu pentru cursurile opționale.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497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6353" y="2551836"/>
            <a:ext cx="9527177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800" b="1" dirty="0"/>
              <a:t>REPERE METODOLOGICE</a:t>
            </a:r>
            <a:br>
              <a:rPr lang="ro-RO" sz="2800" b="1" dirty="0"/>
            </a:br>
            <a:r>
              <a:rPr lang="ro-RO" sz="2800" b="1" dirty="0"/>
              <a:t>PENTRU APLICAREA CURRICULUMULUI</a:t>
            </a:r>
            <a:br>
              <a:rPr lang="ro-RO" sz="2800" b="1" dirty="0"/>
            </a:br>
            <a:r>
              <a:rPr lang="ro-RO" sz="2800" b="1" dirty="0"/>
              <a:t>LA CLASA A X-A</a:t>
            </a:r>
            <a:br>
              <a:rPr lang="ro-RO" sz="2800" b="1" dirty="0"/>
            </a:br>
            <a:r>
              <a:rPr lang="ro-RO" sz="2800" b="1" dirty="0"/>
              <a:t/>
            </a:r>
            <a:br>
              <a:rPr lang="ro-RO" sz="2800" b="1" dirty="0"/>
            </a:br>
            <a:r>
              <a:rPr lang="ro-RO" sz="2800" b="1" dirty="0"/>
              <a:t> ÎN ANUL ȘCOLAR 2022 - 2023</a:t>
            </a:r>
            <a:r>
              <a:rPr lang="ro-RO" b="1" dirty="0"/>
              <a:t/>
            </a:r>
            <a:br>
              <a:rPr lang="ro-RO" b="1" dirty="0"/>
            </a:b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283633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3107" y="598604"/>
            <a:ext cx="9448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Secțiunea I: </a:t>
            </a:r>
            <a:br>
              <a:rPr lang="ro-RO" dirty="0"/>
            </a:br>
            <a:r>
              <a:rPr lang="ro-RO" dirty="0"/>
              <a:t>Premise pentru aplicarea curriculumului la clasa a X-a</a:t>
            </a:r>
          </a:p>
        </p:txBody>
      </p:sp>
      <p:sp>
        <p:nvSpPr>
          <p:cNvPr id="3" name="Rectangle 2"/>
          <p:cNvSpPr/>
          <p:nvPr/>
        </p:nvSpPr>
        <p:spPr>
          <a:xfrm>
            <a:off x="923106" y="1828799"/>
            <a:ext cx="107637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o-RO" dirty="0"/>
              <a:t>Rolul reperelor metodologice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RO" i="1" dirty="0"/>
              <a:t>PROFILUL DE FORMARE ALE ABSOLVENTULUI DE LICEU (COMPETENȚE CHEIE)</a:t>
            </a:r>
          </a:p>
          <a:p>
            <a:endParaRPr lang="ro-RO" i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literaţie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multilingvism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matematică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inginerie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înveți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civică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antreprenorială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sensibilizare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580705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96389"/>
            <a:ext cx="11512730" cy="4996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" lvl="0" indent="-182880" algn="just" defTabSz="914400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6F6F74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ro-RO" b="1" spc="10" dirty="0">
                <a:latin typeface="Century Schoolbook" panose="02040604050505020304"/>
              </a:rPr>
              <a:t>EVALUAREA INIȚIALĂ</a:t>
            </a:r>
            <a:r>
              <a:rPr lang="ro-RO" spc="10" dirty="0">
                <a:latin typeface="Century Schoolbook" panose="02040604050505020304"/>
              </a:rPr>
              <a:t>.... De ce?! .... </a:t>
            </a:r>
          </a:p>
          <a:p>
            <a:pPr marL="2011680" lvl="4" indent="-182880" algn="just" defTabSz="914400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6F6F74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ro-RO" spc="10" dirty="0">
                <a:latin typeface="Century Schoolbook" panose="02040604050505020304"/>
              </a:rPr>
              <a:t>Diagnoza </a:t>
            </a:r>
          </a:p>
          <a:p>
            <a:pPr marL="2011680" lvl="4" indent="-182880" algn="just" defTabSz="914400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6F6F74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ro-RO" spc="10" dirty="0">
                <a:latin typeface="Century Schoolbook" panose="02040604050505020304"/>
              </a:rPr>
              <a:t>Experiență de învățare</a:t>
            </a:r>
          </a:p>
          <a:p>
            <a:pPr lvl="4" algn="just" defTabSz="914400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6F6F74"/>
              </a:buClr>
              <a:buSzPct val="80000"/>
              <a:defRPr/>
            </a:pPr>
            <a:endParaRPr lang="ro-RO" b="1" u="sng" spc="10" dirty="0">
              <a:latin typeface="Century Schoolbook" panose="02040604050505020304"/>
            </a:endParaRPr>
          </a:p>
          <a:p>
            <a:pPr lvl="4" algn="just" defTabSz="914400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6F6F74"/>
              </a:buClr>
              <a:buSzPct val="80000"/>
              <a:defRPr/>
            </a:pPr>
            <a:r>
              <a:rPr lang="ro-RO" b="1" u="sng" spc="10" dirty="0">
                <a:latin typeface="Century Schoolbook" panose="02040604050505020304"/>
              </a:rPr>
              <a:t>Instrumente și metode de evaluare</a:t>
            </a:r>
            <a:endParaRPr lang="ro-RO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i="1" dirty="0" err="1"/>
              <a:t>testul</a:t>
            </a:r>
            <a:r>
              <a:rPr lang="en-US" i="1" dirty="0"/>
              <a:t>; 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i="1" dirty="0" err="1"/>
              <a:t>proba</a:t>
            </a:r>
            <a:r>
              <a:rPr lang="en-US" i="1" dirty="0"/>
              <a:t> de </a:t>
            </a:r>
            <a:r>
              <a:rPr lang="en-US" i="1" dirty="0" err="1"/>
              <a:t>evaluare</a:t>
            </a:r>
            <a:r>
              <a:rPr lang="en-US" i="1" dirty="0"/>
              <a:t> </a:t>
            </a:r>
            <a:r>
              <a:rPr lang="en-US" i="1" dirty="0" err="1"/>
              <a:t>practică</a:t>
            </a:r>
            <a:r>
              <a:rPr lang="en-US" i="1" dirty="0"/>
              <a:t>;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 err="1"/>
              <a:t>proiectul</a:t>
            </a:r>
            <a:r>
              <a:rPr lang="en-US" i="1" dirty="0"/>
              <a:t>; 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/>
              <a:t> </a:t>
            </a:r>
            <a:r>
              <a:rPr lang="en-US" i="1" dirty="0" err="1"/>
              <a:t>evaluarea</a:t>
            </a:r>
            <a:r>
              <a:rPr lang="en-US" i="1" dirty="0"/>
              <a:t> </a:t>
            </a:r>
            <a:r>
              <a:rPr lang="en-US" i="1" dirty="0" err="1"/>
              <a:t>dialogată</a:t>
            </a:r>
            <a:r>
              <a:rPr lang="en-US" i="1" dirty="0"/>
              <a:t>;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 err="1"/>
              <a:t>grile</a:t>
            </a:r>
            <a:r>
              <a:rPr lang="en-US" i="1" dirty="0"/>
              <a:t> de </a:t>
            </a:r>
            <a:r>
              <a:rPr lang="en-US" i="1" dirty="0" err="1"/>
              <a:t>reflecție</a:t>
            </a:r>
            <a:r>
              <a:rPr lang="en-US" i="1" dirty="0"/>
              <a:t>; 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/>
              <a:t> </a:t>
            </a:r>
            <a:r>
              <a:rPr lang="en-US" i="1" dirty="0" err="1"/>
              <a:t>autoevaluarea</a:t>
            </a:r>
            <a:r>
              <a:rPr lang="en-US" i="1" dirty="0"/>
              <a:t> </a:t>
            </a:r>
            <a:r>
              <a:rPr lang="en-US" i="1" dirty="0" err="1"/>
              <a:t>prin</a:t>
            </a:r>
            <a:r>
              <a:rPr lang="en-US" i="1" dirty="0"/>
              <a:t> </a:t>
            </a:r>
            <a:r>
              <a:rPr lang="en-US" i="1" dirty="0" err="1"/>
              <a:t>completarea</a:t>
            </a:r>
            <a:r>
              <a:rPr lang="en-US" i="1" dirty="0"/>
              <a:t> de quiz-</a:t>
            </a:r>
            <a:r>
              <a:rPr lang="en-US" i="1" dirty="0" err="1"/>
              <a:t>uri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fișe</a:t>
            </a:r>
            <a:r>
              <a:rPr lang="en-US" i="1" dirty="0"/>
              <a:t> de </a:t>
            </a:r>
            <a:r>
              <a:rPr lang="en-US" i="1" dirty="0" err="1"/>
              <a:t>evaluare</a:t>
            </a:r>
            <a:r>
              <a:rPr lang="en-US" i="1" dirty="0"/>
              <a:t>, </a:t>
            </a:r>
            <a:r>
              <a:rPr lang="en-US" i="1" dirty="0" err="1"/>
              <a:t>inclusiv</a:t>
            </a:r>
            <a:r>
              <a:rPr lang="en-US" i="1" dirty="0"/>
              <a:t> </a:t>
            </a:r>
            <a:r>
              <a:rPr lang="en-US" i="1" dirty="0" err="1"/>
              <a:t>pe</a:t>
            </a:r>
            <a:r>
              <a:rPr lang="en-US" i="1" dirty="0"/>
              <a:t> </a:t>
            </a:r>
            <a:r>
              <a:rPr lang="en-US" i="1" dirty="0" err="1"/>
              <a:t>platforme</a:t>
            </a:r>
            <a:r>
              <a:rPr lang="en-US" i="1" dirty="0"/>
              <a:t> online;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 err="1"/>
              <a:t>chestionar</a:t>
            </a:r>
            <a:r>
              <a:rPr lang="en-US" i="1" dirty="0"/>
              <a:t> care </a:t>
            </a:r>
            <a:r>
              <a:rPr lang="en-US" i="1" dirty="0" err="1"/>
              <a:t>urmărește</a:t>
            </a:r>
            <a:r>
              <a:rPr lang="en-US" i="1" dirty="0"/>
              <a:t> </a:t>
            </a:r>
            <a:r>
              <a:rPr lang="en-US" i="1" dirty="0" err="1"/>
              <a:t>identificarea</a:t>
            </a:r>
            <a:r>
              <a:rPr lang="en-US" i="1" dirty="0"/>
              <a:t> </a:t>
            </a:r>
            <a:r>
              <a:rPr lang="en-US" i="1" dirty="0" err="1"/>
              <a:t>calităților</a:t>
            </a:r>
            <a:r>
              <a:rPr lang="en-US" i="1" dirty="0"/>
              <a:t> </a:t>
            </a:r>
            <a:r>
              <a:rPr lang="en-US" i="1" dirty="0" err="1"/>
              <a:t>și</a:t>
            </a:r>
            <a:r>
              <a:rPr lang="en-US" i="1" dirty="0"/>
              <a:t> </a:t>
            </a:r>
            <a:r>
              <a:rPr lang="en-US" i="1" dirty="0" err="1"/>
              <a:t>resurselor</a:t>
            </a:r>
            <a:r>
              <a:rPr lang="en-US" i="1" dirty="0"/>
              <a:t> </a:t>
            </a:r>
            <a:r>
              <a:rPr lang="en-US" i="1" dirty="0" err="1"/>
              <a:t>personale</a:t>
            </a:r>
            <a:r>
              <a:rPr lang="en-US" i="1" dirty="0"/>
              <a:t> / </a:t>
            </a:r>
            <a:r>
              <a:rPr lang="en-US" i="1" dirty="0" err="1"/>
              <a:t>domeniilor</a:t>
            </a:r>
            <a:r>
              <a:rPr lang="en-US" i="1" dirty="0"/>
              <a:t> de </a:t>
            </a:r>
            <a:r>
              <a:rPr lang="en-US" i="1" dirty="0" err="1"/>
              <a:t>interes</a:t>
            </a:r>
            <a:r>
              <a:rPr lang="en-US" i="1" dirty="0"/>
              <a:t> / </a:t>
            </a:r>
            <a:r>
              <a:rPr lang="en-US" i="1" dirty="0" err="1"/>
              <a:t>nevoilor</a:t>
            </a:r>
            <a:r>
              <a:rPr lang="en-US" i="1" dirty="0"/>
              <a:t> </a:t>
            </a:r>
            <a:r>
              <a:rPr lang="en-US" i="1" dirty="0" err="1"/>
              <a:t>elevilor</a:t>
            </a:r>
            <a:r>
              <a:rPr lang="en-US" i="1" dirty="0"/>
              <a:t> de </a:t>
            </a:r>
            <a:r>
              <a:rPr lang="en-US" i="1" dirty="0" err="1"/>
              <a:t>sprijin</a:t>
            </a:r>
            <a:r>
              <a:rPr lang="en-US" i="1" dirty="0"/>
              <a:t> individual; </a:t>
            </a:r>
            <a:endParaRPr lang="ro-RO" i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i="1" dirty="0" err="1"/>
              <a:t>hărți</a:t>
            </a:r>
            <a:r>
              <a:rPr lang="en-US" i="1" dirty="0"/>
              <a:t> </a:t>
            </a:r>
            <a:r>
              <a:rPr lang="en-US" i="1" dirty="0" err="1"/>
              <a:t>conceptuale</a:t>
            </a:r>
            <a:r>
              <a:rPr lang="en-US" i="1" dirty="0"/>
              <a:t> </a:t>
            </a:r>
            <a:r>
              <a:rPr lang="en-US" i="1" dirty="0" err="1"/>
              <a:t>specifice</a:t>
            </a:r>
            <a:r>
              <a:rPr lang="en-US" i="1" dirty="0"/>
              <a:t> </a:t>
            </a:r>
            <a:r>
              <a:rPr lang="en-US" i="1" dirty="0" err="1"/>
              <a:t>domeniului</a:t>
            </a:r>
            <a:r>
              <a:rPr lang="en-US" i="1" dirty="0"/>
              <a:t> de </a:t>
            </a:r>
            <a:r>
              <a:rPr lang="en-US" i="1" dirty="0" err="1"/>
              <a:t>studiu</a:t>
            </a:r>
            <a:r>
              <a:rPr lang="en-US" i="1" dirty="0"/>
              <a:t> </a:t>
            </a:r>
            <a:r>
              <a:rPr lang="en-US" i="1" dirty="0" err="1"/>
              <a:t>etc</a:t>
            </a:r>
            <a:endParaRPr lang="ro-RO" i="1" dirty="0"/>
          </a:p>
        </p:txBody>
      </p:sp>
    </p:spTree>
    <p:extLst>
      <p:ext uri="{BB962C8B-B14F-4D97-AF65-F5344CB8AC3E}">
        <p14:creationId xmlns:p14="http://schemas.microsoft.com/office/powerpoint/2010/main" val="41085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513" y="600891"/>
            <a:ext cx="10929257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dirty="0"/>
              <a:t>PLANIFICAREA CALENDARISTICĂ- document proiectiv</a:t>
            </a:r>
          </a:p>
          <a:p>
            <a:endParaRPr lang="ro-RO" dirty="0"/>
          </a:p>
          <a:p>
            <a:endParaRPr lang="ro-RO" dirty="0"/>
          </a:p>
          <a:p>
            <a:r>
              <a:rPr lang="ro-RO" sz="2400" dirty="0"/>
              <a:t>ETAPE:</a:t>
            </a:r>
          </a:p>
          <a:p>
            <a:endParaRPr lang="ro-R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lectura integrală(structura și logica internă) și personalizată (specificul elevilor și contextul școlar) a programei școlare,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elaborarea documentului;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asocierea/corespondența dintre competențele specifice  și conținutul programei;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stabilirea unităților de învățare și a succesiunii de parcurgere a acestora;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structura parcursului – raportarea corectă la structura modulară a anului școlar.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sz="2400" dirty="0"/>
          </a:p>
          <a:p>
            <a:endParaRPr lang="ro-RO" sz="2400" dirty="0"/>
          </a:p>
          <a:p>
            <a:endParaRPr lang="ro-RO" dirty="0"/>
          </a:p>
          <a:p>
            <a:endParaRPr lang="ro-RO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9" y="5811196"/>
            <a:ext cx="9967824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506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3440" y="574991"/>
            <a:ext cx="96055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UNITATE DE ÎNVĂȚARE </a:t>
            </a:r>
          </a:p>
          <a:p>
            <a:endParaRPr lang="ro-RO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903" y="2119084"/>
            <a:ext cx="10242168" cy="429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93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6544F-497E-DBE0-3243-CC9937777788}"/>
              </a:ext>
            </a:extLst>
          </p:cNvPr>
          <p:cNvSpPr txBox="1">
            <a:spLocks/>
          </p:cNvSpPr>
          <p:nvPr/>
        </p:nvSpPr>
        <p:spPr>
          <a:xfrm>
            <a:off x="279918" y="223936"/>
            <a:ext cx="10879494" cy="61395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None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ACTIVITĂȚI DE ÎNVĂȚARE  ȘI INSTRUMENTE DE EVALUARE ĂN DEZVOLTAREA COMPETENȚELOR SPECIFICE</a:t>
            </a: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activitățile de învățare însoțesc competențele specifice;</a:t>
            </a: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pentru fiecare competență specifică, programele școlare oferă cel puțin exemple de activități de învățare;</a:t>
            </a: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în vederea identificării și proiectării activităților de învățare, se recomandă: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ro-RO" sz="1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sugestiile metodologice din programele școlare,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ro-RO" sz="1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valorificarea activităților propuse în manualele școlare,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ro-RO" sz="1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utilizarea exemplelor oferite de alte lucrări de referință: </a:t>
            </a:r>
            <a:r>
              <a:rPr kumimoji="0" lang="ro-RO" sz="19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Reperele metodologice pentru aplicarea curriculumului la clasa a IX-a,</a:t>
            </a:r>
            <a:r>
              <a:rPr kumimoji="0" lang="ro-RO" sz="2200" b="0" i="1" u="none" strike="noStrike" kern="1200" cap="none" spc="1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 Reperele metodologice pentru aplicarea curriculumului la clasa a X-a,</a:t>
            </a:r>
          </a:p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None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UTILIZAREA TEHNOLOGIILOR ȘI A RESURSELOR DIGITALE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ro-RO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Proces educațional permite o mai bună centrare pe elev:</a:t>
            </a:r>
          </a:p>
          <a:p>
            <a:pPr marL="731520" marR="0" lvl="2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vi-VN" sz="17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implică elevul în activități de învățare diversificate;</a:t>
            </a:r>
          </a:p>
          <a:p>
            <a:pPr marL="731520" marR="0" lvl="2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vi-VN" sz="17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facilitează accesul la o varietate de resurse informaționale;</a:t>
            </a:r>
          </a:p>
          <a:p>
            <a:pPr marL="731520" marR="0" lvl="2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vi-VN" sz="17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permit abordarea unor sarcini de învățare care se bazează pe comunicarea între elevi și lucrul pe grupe;</a:t>
            </a:r>
          </a:p>
          <a:p>
            <a:pPr marL="731520" marR="0" lvl="2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vi-VN" sz="17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cresc implicarea și autonomia elevului în propria învățare;</a:t>
            </a:r>
          </a:p>
          <a:p>
            <a:pPr marL="731520" marR="0" lvl="2" indent="-18288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549E39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vi-VN" sz="17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asigură premise pentru transferul achizițiilor de învățare în noi contexte.</a:t>
            </a: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t>Resurse digitale deschise</a:t>
            </a:r>
            <a:endParaRPr kumimoji="0" lang="ro-RO" sz="1800" b="0" i="0" u="none" strike="noStrike" kern="1200" cap="none" spc="1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o-RO" sz="1800" b="1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hlinkClick r:id="rId2"/>
              </a:rPr>
              <a:t>https://digital.educred.ro/</a:t>
            </a:r>
            <a:r>
              <a:rPr kumimoji="0" lang="ro-RO" sz="1800" b="1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hlinkClick r:id="rId3"/>
              </a:rPr>
              <a:t>https://digitaledu.ro</a:t>
            </a:r>
            <a:r>
              <a:rPr kumimoji="0" lang="ro-RO" sz="1800" b="1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  <a:r>
              <a:rPr kumimoji="0" lang="ro-RO" sz="1800" b="0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endParaRPr lang="ro-RO" dirty="0">
              <a:solidFill>
                <a:srgbClr val="000000"/>
              </a:solidFill>
              <a:latin typeface="Times New Roman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ro-RO" sz="1800" b="0" i="0" u="none" strike="noStrike" kern="1200" cap="none" spc="1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ro-RO" sz="1800" b="0" i="0" u="none" strike="noStrike" kern="1200" cap="none" spc="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None/>
              <a:tabLst/>
              <a:defRPr/>
            </a:pPr>
            <a:endParaRPr kumimoji="0" lang="ro-RO" sz="1800" b="0" i="0" u="none" strike="noStrike" kern="1200" cap="none" spc="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rgbClr val="549E39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56134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830CB7A-1F90-402A-9A3F-98A30EE341E3}"/>
              </a:ext>
            </a:extLst>
          </p:cNvPr>
          <p:cNvSpPr/>
          <p:nvPr/>
        </p:nvSpPr>
        <p:spPr>
          <a:xfrm>
            <a:off x="-1" y="292404"/>
            <a:ext cx="11707091" cy="1318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lvl="0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109537" lvl="0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Portofoliul profesorului metodist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78FB0F-2DF2-4346-A729-AE91E14F5619}"/>
              </a:ext>
            </a:extLst>
          </p:cNvPr>
          <p:cNvSpPr/>
          <p:nvPr/>
        </p:nvSpPr>
        <p:spPr>
          <a:xfrm>
            <a:off x="457199" y="1859339"/>
            <a:ext cx="105987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cizia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numire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/Delegație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Curriculum Vitae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(Euro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Graficul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evidenţă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inspecţiilor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efectuate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Graficul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inspecţiilor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specialitate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tematice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Diagnoza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procesului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specialitate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sectorul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/zona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arondat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(ă), la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finele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fiecăru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an școlar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Copie a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rapoartelor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inspecţie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documente de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învăţământului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gimnazial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ordine, 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H.G-uri, 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ale M.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Guvernului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formularelor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inspecţiilor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6887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90E675-35F1-43BC-9DB0-A7806D6C1121}"/>
              </a:ext>
            </a:extLst>
          </p:cNvPr>
          <p:cNvSpPr/>
          <p:nvPr/>
        </p:nvSpPr>
        <p:spPr>
          <a:xfrm>
            <a:off x="540327" y="609600"/>
            <a:ext cx="11374582" cy="1647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Portofoliul responsabilului de cerc pedagogic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fr-FR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00F332-0DCD-4761-AF7D-520111DD7F05}"/>
              </a:ext>
            </a:extLst>
          </p:cNvPr>
          <p:cNvSpPr/>
          <p:nvPr/>
        </p:nvSpPr>
        <p:spPr>
          <a:xfrm>
            <a:off x="397933" y="1905000"/>
            <a:ext cx="108103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Lista şcolilor arondate cercului pedagogic;</a:t>
            </a: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Lista nominală a cadrelor didactice din cadrul cercului, cu datele lor personale (şcoala de provenienţă, telefon, adresa de e-mail, specialitatea,  gradul didactic, vechimea în învăţământ, modul de încadrare: suplinitor calificat/necalificat, titular, pensionar, detaşat);</a:t>
            </a: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Planul de activități al şefului cercului pedagogic;</a:t>
            </a: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Tematica şedinţelor de cerc, data şi locul desfăşurării;</a:t>
            </a: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Procesele-verbale încheiate la activităţile de cerc;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Materialele ştiinţifice şi metodice prezentate în cadrul activităţilor de cerc;</a:t>
            </a:r>
          </a:p>
          <a:p>
            <a:pPr marL="365125" indent="-255588" algn="just">
              <a:buFont typeface="Wingdings 3" panose="05040102010807070707" pitchFamily="18" charset="2"/>
              <a:buChar char="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Calendarul examenelor naţionale (Evaluarea Națională – clasa a VI-a, Evaluarea Națională – clasa a VIII-a, Bacalaureat), al olimpiadelor şi al concursurilor şcolare din anul şcolar în curs. </a:t>
            </a:r>
          </a:p>
        </p:txBody>
      </p:sp>
    </p:spTree>
    <p:extLst>
      <p:ext uri="{BB962C8B-B14F-4D97-AF65-F5344CB8AC3E}">
        <p14:creationId xmlns:p14="http://schemas.microsoft.com/office/powerpoint/2010/main" val="1313355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9E9AD5-3997-4A8A-9C56-126A4B7F4557}"/>
              </a:ext>
            </a:extLst>
          </p:cNvPr>
          <p:cNvSpPr/>
          <p:nvPr/>
        </p:nvSpPr>
        <p:spPr>
          <a:xfrm>
            <a:off x="249382" y="318656"/>
            <a:ext cx="8894618" cy="1397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ortofoliul profesorului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fr-FR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16AEF6-FD4E-45D6-B156-CC64655BDE3E}"/>
              </a:ext>
            </a:extLst>
          </p:cNvPr>
          <p:cNvSpPr/>
          <p:nvPr/>
        </p:nvSpPr>
        <p:spPr>
          <a:xfrm>
            <a:off x="374074" y="1537855"/>
            <a:ext cx="118179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I</a:t>
            </a: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CV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(cu documente justificative)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 anului școlar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încadrarea (clase, nr. de ore)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rarul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postului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calendarul activităților pe anul în curs.</a:t>
            </a:r>
          </a:p>
        </p:txBody>
      </p:sp>
    </p:spTree>
    <p:extLst>
      <p:ext uri="{BB962C8B-B14F-4D97-AF65-F5344CB8AC3E}">
        <p14:creationId xmlns:p14="http://schemas.microsoft.com/office/powerpoint/2010/main" val="227405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54744" y="249442"/>
            <a:ext cx="9492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Analiză comparativă </a:t>
            </a:r>
          </a:p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ezultatele de la </a:t>
            </a:r>
            <a:r>
              <a:rPr lang="ro-RO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similarea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și  rezultatele din anul școlar 2020-2021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08313"/>
              </p:ext>
            </p:extLst>
          </p:nvPr>
        </p:nvGraphicFramePr>
        <p:xfrm>
          <a:off x="347133" y="1090383"/>
          <a:ext cx="11557485" cy="2524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095">
                  <a:extLst>
                    <a:ext uri="{9D8B030D-6E8A-4147-A177-3AD203B41FA5}">
                      <a16:colId xmlns:a16="http://schemas.microsoft.com/office/drawing/2014/main" val="3525661430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2284165418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2430119978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1884217099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3264610424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3607650008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1354844564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2429698000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1242779697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390032712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2140210722"/>
                    </a:ext>
                  </a:extLst>
                </a:gridCol>
                <a:gridCol w="873095">
                  <a:extLst>
                    <a:ext uri="{9D8B030D-6E8A-4147-A177-3AD203B41FA5}">
                      <a16:colId xmlns:a16="http://schemas.microsoft.com/office/drawing/2014/main" val="2544192313"/>
                    </a:ext>
                  </a:extLst>
                </a:gridCol>
                <a:gridCol w="1080345">
                  <a:extLst>
                    <a:ext uri="{9D8B030D-6E8A-4147-A177-3AD203B41FA5}">
                      <a16:colId xmlns:a16="http://schemas.microsoft.com/office/drawing/2014/main" val="1132966446"/>
                    </a:ext>
                  </a:extLst>
                </a:gridCol>
              </a:tblGrid>
              <a:tr h="562873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simulare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0419673"/>
                  </a:ext>
                </a:extLst>
              </a:tr>
              <a:tr h="418135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8236917"/>
                  </a:ext>
                </a:extLst>
              </a:tr>
              <a:tr h="38596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Evaluați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4-4,99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5-5,99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6-6,99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7-7,99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8-8,99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9-9,99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4522059"/>
                  </a:ext>
                </a:extLst>
              </a:tr>
              <a:tr h="38596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5017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851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986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991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421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6656330"/>
                  </a:ext>
                </a:extLst>
              </a:tr>
              <a:tr h="38596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4,19%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6,28%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8,95%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14,79%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16,96%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19,65%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19,75%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8,39%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59446243"/>
                  </a:ext>
                </a:extLst>
              </a:tr>
              <a:tr h="385969"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20,45%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79,55%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1129495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11403"/>
              </p:ext>
            </p:extLst>
          </p:nvPr>
        </p:nvGraphicFramePr>
        <p:xfrm>
          <a:off x="347133" y="3994543"/>
          <a:ext cx="11557488" cy="24323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3124">
                  <a:extLst>
                    <a:ext uri="{9D8B030D-6E8A-4147-A177-3AD203B41FA5}">
                      <a16:colId xmlns:a16="http://schemas.microsoft.com/office/drawing/2014/main" val="2160675345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1084795032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3336953608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1078538516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505808648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646182361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153116333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1413215163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750488865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316661981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1131000011"/>
                    </a:ext>
                  </a:extLst>
                </a:gridCol>
                <a:gridCol w="963124">
                  <a:extLst>
                    <a:ext uri="{9D8B030D-6E8A-4147-A177-3AD203B41FA5}">
                      <a16:colId xmlns:a16="http://schemas.microsoft.com/office/drawing/2014/main" val="4032657836"/>
                    </a:ext>
                  </a:extLst>
                </a:gridCol>
              </a:tblGrid>
              <a:tr h="542250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după contestații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60110"/>
                  </a:ext>
                </a:extLst>
              </a:tr>
              <a:tr h="402815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96710"/>
                  </a:ext>
                </a:extLst>
              </a:tr>
              <a:tr h="37182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Evaluați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4-4,99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5-5,99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6-6,99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7-7,99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8-8,99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9-9,99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7252089"/>
                  </a:ext>
                </a:extLst>
              </a:tr>
              <a:tr h="37182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3836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738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1028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777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418930"/>
                  </a:ext>
                </a:extLst>
              </a:tr>
              <a:tr h="37182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0,29%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2,55%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15,38%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19,24%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26,80%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20,26%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96957397"/>
                  </a:ext>
                </a:extLst>
              </a:tr>
              <a:tr h="371829"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7,92%</a:t>
                      </a:r>
                      <a:endParaRPr lang="ro-RO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92,08%</a:t>
                      </a:r>
                      <a:endParaRPr lang="ro-RO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1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8648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DE9094-D621-4BD6-B42D-224311B4046A}"/>
              </a:ext>
            </a:extLst>
          </p:cNvPr>
          <p:cNvSpPr/>
          <p:nvPr/>
        </p:nvSpPr>
        <p:spPr>
          <a:xfrm>
            <a:off x="296333" y="1443405"/>
            <a:ext cx="120065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II-a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programele școlare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programele opționalelor în derulare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 anuală și pe unități de învățare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proiecte didactice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 de evaluare inițială, curentă și sumativă, </a:t>
            </a:r>
            <a:r>
              <a:rPr lang="ro-RO" alt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însoţite de bareme</a:t>
            </a:r>
            <a:r>
              <a:rPr lang="en-US" alt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ro-RO" alt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de notare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interpretarea rezultatelor, măsuri ameliorative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modalități alternative de evaluare (proiecte, referate, portofolii întocmite de elevi)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fișe de lucru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caietul-catalog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inventarul materialului didactic din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fișe cu asistențe la ore (pentru profesorii debutanți) şi de interasistenţe.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7F60A4-4B63-421B-9397-E1D8574ABFFC}"/>
              </a:ext>
            </a:extLst>
          </p:cNvPr>
          <p:cNvSpPr/>
          <p:nvPr/>
        </p:nvSpPr>
        <p:spPr>
          <a:xfrm>
            <a:off x="734291" y="374073"/>
            <a:ext cx="8409709" cy="10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ortofoliul profesorului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3821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8355FA-709C-4812-A047-605A1C75859A}"/>
              </a:ext>
            </a:extLst>
          </p:cNvPr>
          <p:cNvSpPr/>
          <p:nvPr/>
        </p:nvSpPr>
        <p:spPr>
          <a:xfrm>
            <a:off x="318656" y="1662545"/>
            <a:ext cx="1090352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III-a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regulamentele specifice olimpiadelor naționale și internaționale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precizările și programele pentru olimpiadele naționale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subiecte și bareme de evaluare și de notare de olimpiadă propuse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lista elevilor selectați pentru olimpiade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rezultatele obținute la diferite competiții/activități specifice disciplinei.</a:t>
            </a:r>
            <a:endParaRPr lang="ro-RO" alt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ro-RO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IV-a 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roiecte personale sau proiecte/programe în care este angajat pentru implementare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V-a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perfecționare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disciplinei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VI-a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materiale didactice,  produse proprii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o-RO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Partea a VII-a</a:t>
            </a:r>
            <a:r>
              <a:rPr lang="ro-R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publicaţii în specialitate.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599020-DF11-4C79-B4DA-112D715946D9}"/>
              </a:ext>
            </a:extLst>
          </p:cNvPr>
          <p:cNvSpPr/>
          <p:nvPr/>
        </p:nvSpPr>
        <p:spPr>
          <a:xfrm>
            <a:off x="678873" y="221673"/>
            <a:ext cx="8465127" cy="1401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Documente proiective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endParaRPr lang="ro-RO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ro-R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ortofoliul profesorului</a:t>
            </a:r>
          </a:p>
          <a:p>
            <a:pPr marL="109537" algn="just" fontAlgn="base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prstClr val="white"/>
              </a:buClr>
              <a:buSzPct val="80000"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919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64A1-7A55-4600-B33E-871DF96D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Perspective</a:t>
            </a:r>
            <a:b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6BEAC-9981-4B3C-97D8-5A9DB2323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3" y="1427018"/>
            <a:ext cx="10945091" cy="4277096"/>
          </a:xfrm>
        </p:spPr>
        <p:txBody>
          <a:bodyPr>
            <a:normAutofit/>
          </a:bodyPr>
          <a:lstStyle/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 Consiliul consultativ al </a:t>
            </a:r>
            <a:r>
              <a:rPr lang="ro-RO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disciplinei </a:t>
            </a:r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 Metodiști ISJ Cluj 2022-2023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o-RO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69413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3067" y="177800"/>
            <a:ext cx="9615230" cy="6364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CERCURILE METODICE- AN ȘCOLAR 2022-2023</a:t>
            </a: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CAMIL PETRESCU (licee teoretice)</a:t>
            </a:r>
          </a:p>
          <a:p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Emilia Borza, prof. Cristina </a:t>
            </a:r>
            <a:r>
              <a:rPr lang="ro-RO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Popescu, prof. Iulia Pop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LIVIU REBREANU (unități de învățământ cu predare în limba maghiară)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Claudia Isac, prof.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Fetti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Lavinia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LUCIAN BLAGA (licee vocaționale)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RESPONSABILI: prof. Simina Moldovan, prof. Diana Antal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ION BARBU (licee tehnologice)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Adriana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Diertic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Nadia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Torge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MIHAI EMINESCU (gimnaziu)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Lenuța Sfîrlea, prof. Mihaela Popa</a:t>
            </a: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ION CREANGĂ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(gimnaziu rural I)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RESPONSABIL: prof. Cristina Pop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MIHAIL SADOVEANU (gimnaziu-rural II)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RESPONSABILI: prof. Monica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Scripeț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Elena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Boștenaru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126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071740-4067-DF1C-4495-7B1D5859CCA0}"/>
              </a:ext>
            </a:extLst>
          </p:cNvPr>
          <p:cNvSpPr/>
          <p:nvPr/>
        </p:nvSpPr>
        <p:spPr>
          <a:xfrm>
            <a:off x="905933" y="423333"/>
            <a:ext cx="970110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cap="all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NICHITA STĂNESCU </a:t>
            </a: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(gimnaziu/liceu)</a:t>
            </a:r>
          </a:p>
          <a:p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it-IT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RESPONSABILI: prof. </a:t>
            </a:r>
            <a:r>
              <a:rPr lang="ro-RO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Stanca Minea, </a:t>
            </a:r>
            <a:r>
              <a:rPr lang="it-IT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Simona Pop</a:t>
            </a:r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CÂMPIA TURZII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MARIN SORESCU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RESPONSABILI: prof. Loredana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Corchiș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prof. Raluca Petran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DEJ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Cercul metodic TUDOR ARGHEZI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RESPONSABILI: prof. Simona Bumbu, prof. Ramona Marchiș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GHERLA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GEORGE BACOVIA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RESPONSABILI: prof. Adriana Rus, prof. Emilia Câmpean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HUEDIN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Cercul metodic MARIN PREDA (gimnaziu/liceu)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RESPONSABILI: prof.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Serviana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Daniela Stănică, prof. Dinu Bălan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it-IT" b="0" i="0" dirty="0">
              <a:solidFill>
                <a:schemeClr val="tx1">
                  <a:lumMod val="95000"/>
                </a:schemeClr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3531822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067" y="347131"/>
            <a:ext cx="1099880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/>
              <a:t>		</a:t>
            </a:r>
          </a:p>
          <a:p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Perspective </a:t>
            </a:r>
          </a:p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4.1. Selecția pentru orele de la Excelență</a:t>
            </a:r>
          </a:p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4.2. Olimpiadele școlare </a:t>
            </a:r>
          </a:p>
          <a:p>
            <a:endParaRPr lang="ro-RO" sz="2400" b="1" dirty="0"/>
          </a:p>
        </p:txBody>
      </p:sp>
    </p:spTree>
    <p:extLst>
      <p:ext uri="{BB962C8B-B14F-4D97-AF65-F5344CB8AC3E}">
        <p14:creationId xmlns:p14="http://schemas.microsoft.com/office/powerpoint/2010/main" val="930548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583" y="532015"/>
            <a:ext cx="11307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5. CONCLUZII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      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275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217025"/>
            <a:ext cx="8866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 ÎN NOUL AN ȘCOLAR!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2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1" y="429490"/>
            <a:ext cx="104648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o-RO" sz="4000" b="1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o-RO" sz="4000" b="1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o-RO" sz="4000" b="1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40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Diagnoza procesului educațional la disciplina limba și literatura română</a:t>
            </a:r>
          </a:p>
          <a:p>
            <a:pPr lvl="0"/>
            <a:r>
              <a:rPr lang="ro-RO" sz="2400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</a:p>
          <a:p>
            <a:pPr lvl="0" algn="ctr"/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Rezultatele la examenul de Bacalaureat</a:t>
            </a:r>
          </a:p>
          <a:p>
            <a:pPr lvl="0"/>
            <a:endParaRPr lang="ro-RO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79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9C14882-C51D-4E64-86BD-DE03038EC5B0}"/>
              </a:ext>
            </a:extLst>
          </p:cNvPr>
          <p:cNvSpPr/>
          <p:nvPr/>
        </p:nvSpPr>
        <p:spPr>
          <a:xfrm>
            <a:off x="2311400" y="378823"/>
            <a:ext cx="7691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Rezulatatele la examenul de Bacalaureat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078922"/>
              </p:ext>
            </p:extLst>
          </p:nvPr>
        </p:nvGraphicFramePr>
        <p:xfrm>
          <a:off x="261255" y="3291840"/>
          <a:ext cx="11669492" cy="3187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782">
                  <a:extLst>
                    <a:ext uri="{9D8B030D-6E8A-4147-A177-3AD203B41FA5}">
                      <a16:colId xmlns:a16="http://schemas.microsoft.com/office/drawing/2014/main" val="1322568273"/>
                    </a:ext>
                  </a:extLst>
                </a:gridCol>
                <a:gridCol w="543162">
                  <a:extLst>
                    <a:ext uri="{9D8B030D-6E8A-4147-A177-3AD203B41FA5}">
                      <a16:colId xmlns:a16="http://schemas.microsoft.com/office/drawing/2014/main" val="383712153"/>
                    </a:ext>
                  </a:extLst>
                </a:gridCol>
                <a:gridCol w="532321">
                  <a:extLst>
                    <a:ext uri="{9D8B030D-6E8A-4147-A177-3AD203B41FA5}">
                      <a16:colId xmlns:a16="http://schemas.microsoft.com/office/drawing/2014/main" val="1212135844"/>
                    </a:ext>
                  </a:extLst>
                </a:gridCol>
                <a:gridCol w="1172768">
                  <a:extLst>
                    <a:ext uri="{9D8B030D-6E8A-4147-A177-3AD203B41FA5}">
                      <a16:colId xmlns:a16="http://schemas.microsoft.com/office/drawing/2014/main" val="320558443"/>
                    </a:ext>
                  </a:extLst>
                </a:gridCol>
                <a:gridCol w="816312">
                  <a:extLst>
                    <a:ext uri="{9D8B030D-6E8A-4147-A177-3AD203B41FA5}">
                      <a16:colId xmlns:a16="http://schemas.microsoft.com/office/drawing/2014/main" val="1060416868"/>
                    </a:ext>
                  </a:extLst>
                </a:gridCol>
                <a:gridCol w="572714">
                  <a:extLst>
                    <a:ext uri="{9D8B030D-6E8A-4147-A177-3AD203B41FA5}">
                      <a16:colId xmlns:a16="http://schemas.microsoft.com/office/drawing/2014/main" val="3700649596"/>
                    </a:ext>
                  </a:extLst>
                </a:gridCol>
                <a:gridCol w="640245">
                  <a:extLst>
                    <a:ext uri="{9D8B030D-6E8A-4147-A177-3AD203B41FA5}">
                      <a16:colId xmlns:a16="http://schemas.microsoft.com/office/drawing/2014/main" val="3359206539"/>
                    </a:ext>
                  </a:extLst>
                </a:gridCol>
                <a:gridCol w="690561">
                  <a:extLst>
                    <a:ext uri="{9D8B030D-6E8A-4147-A177-3AD203B41FA5}">
                      <a16:colId xmlns:a16="http://schemas.microsoft.com/office/drawing/2014/main" val="1871785838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101314457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2137930431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3772773474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663237970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2899729263"/>
                    </a:ext>
                  </a:extLst>
                </a:gridCol>
                <a:gridCol w="535265">
                  <a:extLst>
                    <a:ext uri="{9D8B030D-6E8A-4147-A177-3AD203B41FA5}">
                      <a16:colId xmlns:a16="http://schemas.microsoft.com/office/drawing/2014/main" val="2783933094"/>
                    </a:ext>
                  </a:extLst>
                </a:gridCol>
                <a:gridCol w="795541">
                  <a:extLst>
                    <a:ext uri="{9D8B030D-6E8A-4147-A177-3AD203B41FA5}">
                      <a16:colId xmlns:a16="http://schemas.microsoft.com/office/drawing/2014/main" val="2860199434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315271331"/>
                    </a:ext>
                  </a:extLst>
                </a:gridCol>
                <a:gridCol w="665403">
                  <a:extLst>
                    <a:ext uri="{9D8B030D-6E8A-4147-A177-3AD203B41FA5}">
                      <a16:colId xmlns:a16="http://schemas.microsoft.com/office/drawing/2014/main" val="2906577087"/>
                    </a:ext>
                  </a:extLst>
                </a:gridCol>
              </a:tblGrid>
              <a:tr h="547361">
                <a:tc rowSpan="4">
                  <a:txBody>
                    <a:bodyPr/>
                    <a:lstStyle/>
                    <a:p>
                      <a:pPr algn="ctr" fontAlgn="ctr"/>
                      <a:endParaRPr lang="ro-RO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vert="vert270" anchor="ctr"/>
                </a:tc>
                <a:tc gridSpan="4">
                  <a:txBody>
                    <a:bodyPr/>
                    <a:lstStyle/>
                    <a:p>
                      <a:endParaRPr lang="ro-RO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3675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3659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1109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1134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1039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extLst>
                  <a:ext uri="{0D108BD9-81ED-4DB2-BD59-A6C34878D82A}">
                    <a16:rowId xmlns:a16="http://schemas.microsoft.com/office/drawing/2014/main" val="1643593341"/>
                  </a:ext>
                </a:extLst>
              </a:tr>
              <a:tr h="794481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Obligatorie</a:t>
                      </a: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E)a)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95,91%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3473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559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761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extLst>
                  <a:ext uri="{0D108BD9-81ED-4DB2-BD59-A6C34878D82A}">
                    <a16:rowId xmlns:a16="http://schemas.microsoft.com/office/drawing/2014/main" val="1113272426"/>
                  </a:ext>
                </a:extLst>
              </a:tr>
              <a:tr h="794481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Obligatorie</a:t>
                      </a:r>
                    </a:p>
                    <a:p>
                      <a:pPr algn="ctr" fontAlgn="b"/>
                      <a:endParaRPr lang="ro-RO" sz="6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E)a)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seral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81,82%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extLst>
                  <a:ext uri="{0D108BD9-81ED-4DB2-BD59-A6C34878D82A}">
                    <a16:rowId xmlns:a16="http://schemas.microsoft.com/office/drawing/2014/main" val="821487442"/>
                  </a:ext>
                </a:extLst>
              </a:tr>
              <a:tr h="1051014">
                <a:tc vMerge="1"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Obligatorie</a:t>
                      </a: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E)a)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Limba română</a:t>
                      </a: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frecvență redusă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86,96%</a:t>
                      </a: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o-RO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b"/>
                </a:tc>
                <a:extLst>
                  <a:ext uri="{0D108BD9-81ED-4DB2-BD59-A6C34878D82A}">
                    <a16:rowId xmlns:a16="http://schemas.microsoft.com/office/drawing/2014/main" val="73872198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802515"/>
              </p:ext>
            </p:extLst>
          </p:nvPr>
        </p:nvGraphicFramePr>
        <p:xfrm>
          <a:off x="261255" y="1024467"/>
          <a:ext cx="11669488" cy="22673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9714">
                  <a:extLst>
                    <a:ext uri="{9D8B030D-6E8A-4147-A177-3AD203B41FA5}">
                      <a16:colId xmlns:a16="http://schemas.microsoft.com/office/drawing/2014/main" val="3486587597"/>
                    </a:ext>
                  </a:extLst>
                </a:gridCol>
                <a:gridCol w="531467">
                  <a:extLst>
                    <a:ext uri="{9D8B030D-6E8A-4147-A177-3AD203B41FA5}">
                      <a16:colId xmlns:a16="http://schemas.microsoft.com/office/drawing/2014/main" val="3425353228"/>
                    </a:ext>
                  </a:extLst>
                </a:gridCol>
                <a:gridCol w="522609">
                  <a:extLst>
                    <a:ext uri="{9D8B030D-6E8A-4147-A177-3AD203B41FA5}">
                      <a16:colId xmlns:a16="http://schemas.microsoft.com/office/drawing/2014/main" val="2319727014"/>
                    </a:ext>
                  </a:extLst>
                </a:gridCol>
                <a:gridCol w="1178084">
                  <a:extLst>
                    <a:ext uri="{9D8B030D-6E8A-4147-A177-3AD203B41FA5}">
                      <a16:colId xmlns:a16="http://schemas.microsoft.com/office/drawing/2014/main" val="1824505383"/>
                    </a:ext>
                  </a:extLst>
                </a:gridCol>
                <a:gridCol w="673191">
                  <a:extLst>
                    <a:ext uri="{9D8B030D-6E8A-4147-A177-3AD203B41FA5}">
                      <a16:colId xmlns:a16="http://schemas.microsoft.com/office/drawing/2014/main" val="1955648196"/>
                    </a:ext>
                  </a:extLst>
                </a:gridCol>
                <a:gridCol w="682049">
                  <a:extLst>
                    <a:ext uri="{9D8B030D-6E8A-4147-A177-3AD203B41FA5}">
                      <a16:colId xmlns:a16="http://schemas.microsoft.com/office/drawing/2014/main" val="2105548903"/>
                    </a:ext>
                  </a:extLst>
                </a:gridCol>
                <a:gridCol w="699763">
                  <a:extLst>
                    <a:ext uri="{9D8B030D-6E8A-4147-A177-3AD203B41FA5}">
                      <a16:colId xmlns:a16="http://schemas.microsoft.com/office/drawing/2014/main" val="84839853"/>
                    </a:ext>
                  </a:extLst>
                </a:gridCol>
                <a:gridCol w="504601">
                  <a:extLst>
                    <a:ext uri="{9D8B030D-6E8A-4147-A177-3AD203B41FA5}">
                      <a16:colId xmlns:a16="http://schemas.microsoft.com/office/drawing/2014/main" val="2192087332"/>
                    </a:ext>
                  </a:extLst>
                </a:gridCol>
                <a:gridCol w="806351">
                  <a:extLst>
                    <a:ext uri="{9D8B030D-6E8A-4147-A177-3AD203B41FA5}">
                      <a16:colId xmlns:a16="http://schemas.microsoft.com/office/drawing/2014/main" val="1936322238"/>
                    </a:ext>
                  </a:extLst>
                </a:gridCol>
                <a:gridCol w="474446">
                  <a:extLst>
                    <a:ext uri="{9D8B030D-6E8A-4147-A177-3AD203B41FA5}">
                      <a16:colId xmlns:a16="http://schemas.microsoft.com/office/drawing/2014/main" val="1733776746"/>
                    </a:ext>
                  </a:extLst>
                </a:gridCol>
                <a:gridCol w="604008">
                  <a:extLst>
                    <a:ext uri="{9D8B030D-6E8A-4147-A177-3AD203B41FA5}">
                      <a16:colId xmlns:a16="http://schemas.microsoft.com/office/drawing/2014/main" val="3751860178"/>
                    </a:ext>
                  </a:extLst>
                </a:gridCol>
                <a:gridCol w="914545">
                  <a:extLst>
                    <a:ext uri="{9D8B030D-6E8A-4147-A177-3AD203B41FA5}">
                      <a16:colId xmlns:a16="http://schemas.microsoft.com/office/drawing/2014/main" val="1000572843"/>
                    </a:ext>
                  </a:extLst>
                </a:gridCol>
                <a:gridCol w="664333">
                  <a:extLst>
                    <a:ext uri="{9D8B030D-6E8A-4147-A177-3AD203B41FA5}">
                      <a16:colId xmlns:a16="http://schemas.microsoft.com/office/drawing/2014/main" val="3309446293"/>
                    </a:ext>
                  </a:extLst>
                </a:gridCol>
                <a:gridCol w="515651">
                  <a:extLst>
                    <a:ext uri="{9D8B030D-6E8A-4147-A177-3AD203B41FA5}">
                      <a16:colId xmlns:a16="http://schemas.microsoft.com/office/drawing/2014/main" val="2793583479"/>
                    </a:ext>
                  </a:extLst>
                </a:gridCol>
                <a:gridCol w="795866">
                  <a:extLst>
                    <a:ext uri="{9D8B030D-6E8A-4147-A177-3AD203B41FA5}">
                      <a16:colId xmlns:a16="http://schemas.microsoft.com/office/drawing/2014/main" val="1709238464"/>
                    </a:ext>
                  </a:extLst>
                </a:gridCol>
                <a:gridCol w="601134">
                  <a:extLst>
                    <a:ext uri="{9D8B030D-6E8A-4147-A177-3AD203B41FA5}">
                      <a16:colId xmlns:a16="http://schemas.microsoft.com/office/drawing/2014/main" val="3036287879"/>
                    </a:ext>
                  </a:extLst>
                </a:gridCol>
                <a:gridCol w="771676">
                  <a:extLst>
                    <a:ext uri="{9D8B030D-6E8A-4147-A177-3AD203B41FA5}">
                      <a16:colId xmlns:a16="http://schemas.microsoft.com/office/drawing/2014/main" val="990941369"/>
                    </a:ext>
                  </a:extLst>
                </a:gridCol>
              </a:tblGrid>
              <a:tr h="5668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de învățământ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Tipul probei (obligatori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pt-B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sau la alegere)</a:t>
                      </a:r>
                      <a:endParaRPr lang="pt-BR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Inițiala probei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Disciplina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Fel examinare  (scris, competențe)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Candidați înscriși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Procent reușiți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Candidați reușiți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vert="vert27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 cu note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Număr  candidati respinși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Număr candi</a:t>
                      </a:r>
                    </a:p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dați nepre</a:t>
                      </a:r>
                    </a:p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zentați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Număr candi</a:t>
                      </a:r>
                    </a:p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dați eliminai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extLst>
                  <a:ext uri="{0D108BD9-81ED-4DB2-BD59-A6C34878D82A}">
                    <a16:rowId xmlns:a16="http://schemas.microsoft.com/office/drawing/2014/main" val="415199043"/>
                  </a:ext>
                </a:extLst>
              </a:tr>
              <a:tr h="1700528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5 - 5.99 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Începător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Calif.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6 - 6.99 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7 - 7.99 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Avansat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8 - 8.99 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</a:t>
                      </a: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9 - 9.99</a:t>
                      </a:r>
                      <a:b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o-RO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2" marR="5912" marT="5912" marB="0" anchor="ctr"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207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429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8036" y="360218"/>
            <a:ext cx="113607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40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Diagnoza procesului educațional la disciplina limba și literatura română</a:t>
            </a:r>
          </a:p>
          <a:p>
            <a:pPr algn="just"/>
            <a:endParaRPr lang="ro-RO" sz="4000" b="1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sz="40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 Olimpiadele școlare</a:t>
            </a:r>
            <a:endParaRPr lang="en-US" sz="4000" b="1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o-RO" sz="2000" b="1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sz="36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1.3.1. Profesori clujeni paricipanți în comisiile centrale ale olimpiadelor naționale</a:t>
            </a:r>
          </a:p>
          <a:p>
            <a:pPr lvl="0" algn="just"/>
            <a:r>
              <a:rPr lang="ro-RO" sz="36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1.3.2. Profesori însoțitori ai loturilor olimpice naționale</a:t>
            </a:r>
          </a:p>
          <a:p>
            <a:pPr lvl="0" algn="just"/>
            <a:r>
              <a:rPr lang="ro-RO" sz="36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1.3.3. Rezultate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ro-RO" sz="3600" b="1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 olimpiadele școlare</a:t>
            </a:r>
          </a:p>
        </p:txBody>
      </p:sp>
    </p:spTree>
    <p:extLst>
      <p:ext uri="{BB962C8B-B14F-4D97-AF65-F5344CB8AC3E}">
        <p14:creationId xmlns:p14="http://schemas.microsoft.com/office/powerpoint/2010/main" val="152432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C82644-4D1A-4FEC-95EF-583CBD1EB778}"/>
              </a:ext>
            </a:extLst>
          </p:cNvPr>
          <p:cNvSpPr/>
          <p:nvPr/>
        </p:nvSpPr>
        <p:spPr>
          <a:xfrm>
            <a:off x="524933" y="372533"/>
            <a:ext cx="11535448" cy="65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1.3.1. Profesori evaluatori în comisiile centrale ale olimpiadelor de limba și literatura română/limbi clasice</a:t>
            </a:r>
          </a:p>
          <a:p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română, liceu, Slobozia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Câmpean Emilia, Liceul Teoretic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Petru Maior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Gherla</a:t>
            </a:r>
          </a:p>
          <a:p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Dumitrescu Daniela, Colegiul Național Pedagogic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Lazăr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română, gimnaziu, Târgoviște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Pop Cristina, Colegiul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Șincai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</a:p>
          <a:p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 Lectura ca abilitate de viață, București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 Corcheș Horia, I.S.J. Cluj</a:t>
            </a:r>
          </a:p>
          <a:p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pentru minorități, Brăila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Bărbos Cecilia Liana, Liceul Teoretic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Bathory Istvan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pPr marL="457200" indent="-457200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Fetti Lavinia, Liceul Unitarian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Janos Zsigmond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Cluj-Napoca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995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ACD654-F30C-4A55-BF1E-7C163D301043}"/>
              </a:ext>
            </a:extLst>
          </p:cNvPr>
          <p:cNvSpPr/>
          <p:nvPr/>
        </p:nvSpPr>
        <p:spPr>
          <a:xfrm>
            <a:off x="677333" y="-152400"/>
            <a:ext cx="11286067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o-RO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o-R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1.3.1. Profesori evaluatori în comisiile centrale ale olimpiadelor de limba și literatura română/limba latină</a:t>
            </a:r>
          </a:p>
          <a:p>
            <a:pPr algn="just"/>
            <a:endParaRPr lang="ro-R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limba și literatura română pentru elevii din mediul rural,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Universul cunoașterii prin lectură, Focșani 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 Cristina, Colegiul Național </a:t>
            </a:r>
            <a:r>
              <a:rPr lang="ro-RO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Șincai 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națională interdisciplinară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Cultură și spiritualitate românească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Baia Mare:</a:t>
            </a:r>
          </a:p>
          <a:p>
            <a:pPr marL="457200" indent="-457200" algn="just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Ielciu Lucica, Școala Gimnazială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Nicolae Titulescu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</a:p>
          <a:p>
            <a:pPr algn="just"/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Olimpiada de limbi clasice, Târgu-Jiu:</a:t>
            </a:r>
          </a:p>
          <a:p>
            <a:endParaRPr lang="ro-R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Dudău Alexandru, Colegiul Național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Gheorghe Șincai 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Cluj-Napoca</a:t>
            </a:r>
          </a:p>
          <a:p>
            <a:pPr marL="457200" indent="-457200">
              <a:buAutoNum type="arabicPeriod"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Ghiță Daniela, Liceul Teoretic </a:t>
            </a:r>
            <a:r>
              <a:rPr lang="ro-RO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Mihai Eminescu</a:t>
            </a: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Cluj-Napoca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0144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9637</TotalTime>
  <Words>3576</Words>
  <Application>Microsoft Office PowerPoint</Application>
  <PresentationFormat>Widescreen</PresentationFormat>
  <Paragraphs>907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60" baseType="lpstr">
      <vt:lpstr>Arial</vt:lpstr>
      <vt:lpstr>Calibri</vt:lpstr>
      <vt:lpstr>Cambria</vt:lpstr>
      <vt:lpstr>Century Gothic</vt:lpstr>
      <vt:lpstr>Century Schoolbook</vt:lpstr>
      <vt:lpstr>Lato</vt:lpstr>
      <vt:lpstr>Roboto</vt:lpstr>
      <vt:lpstr>Symbol</vt:lpstr>
      <vt:lpstr>Times New Roman</vt:lpstr>
      <vt:lpstr>Wingdings</vt:lpstr>
      <vt:lpstr>Wingdings 2</vt:lpstr>
      <vt:lpstr>Wingdings 3</vt:lpstr>
      <vt:lpstr>Ion</vt:lpstr>
      <vt:lpstr>        CONSFĂTUIRILE PROFESORILOR DE LIMBA ȘI LITERATURA ROMÂNĂ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Diagnoza procesului educațional la disciplina limba și literatura română  1.4. Rezultatele la examenul de titularizare </vt:lpstr>
      <vt:lpstr>PowerPoint Presentation</vt:lpstr>
      <vt:lpstr>PowerPoint Presentation</vt:lpstr>
      <vt:lpstr>PowerPoint Presentation</vt:lpstr>
      <vt:lpstr>1. Diagnoza procesului educațional la disciplina limba și literatura română 1.7. Proiecte-realizări   A. De la idee la succes (ISJ Cluj, CCD Cluj, UBB Cluj, Liceul Teoretic Onisifor Ghibu Cluj-Napoca)   B. Site-ul profesorilor de limba și literatura română profesorideromanaclujeni.ro, inițiat și sponsorizat de doamna profesoară Mihaela Popa, Liceul Teoretic Onisifor Ghibu Cluj-Napoca  C. TeleȘcoală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Perspective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CONSFĂTUIRI 2018-2019</dc:title>
  <dc:creator>Smaranda</dc:creator>
  <cp:lastModifiedBy>Admin</cp:lastModifiedBy>
  <cp:revision>654</cp:revision>
  <dcterms:created xsi:type="dcterms:W3CDTF">2018-09-22T11:02:05Z</dcterms:created>
  <dcterms:modified xsi:type="dcterms:W3CDTF">2022-09-30T02:53:29Z</dcterms:modified>
</cp:coreProperties>
</file>