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  <p:sldMasterId id="2147483673" r:id="rId2"/>
  </p:sldMasterIdLst>
  <p:notesMasterIdLst>
    <p:notesMasterId r:id="rId25"/>
  </p:notesMasterIdLst>
  <p:sldIdLst>
    <p:sldId id="256" r:id="rId3"/>
    <p:sldId id="257" r:id="rId4"/>
    <p:sldId id="258" r:id="rId5"/>
    <p:sldId id="259" r:id="rId6"/>
    <p:sldId id="260" r:id="rId7"/>
    <p:sldId id="262" r:id="rId8"/>
    <p:sldId id="263" r:id="rId9"/>
    <p:sldId id="265" r:id="rId10"/>
    <p:sldId id="267" r:id="rId11"/>
    <p:sldId id="268" r:id="rId12"/>
    <p:sldId id="270" r:id="rId13"/>
    <p:sldId id="274" r:id="rId14"/>
    <p:sldId id="275" r:id="rId15"/>
    <p:sldId id="277" r:id="rId16"/>
    <p:sldId id="278" r:id="rId17"/>
    <p:sldId id="280" r:id="rId18"/>
    <p:sldId id="282" r:id="rId19"/>
    <p:sldId id="283" r:id="rId20"/>
    <p:sldId id="284" r:id="rId21"/>
    <p:sldId id="285" r:id="rId22"/>
    <p:sldId id="286" r:id="rId23"/>
    <p:sldId id="288" r:id="rId2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9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a45849832f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g1a45849832f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7" name="Google Shape;14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4157640" cy="34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2"/>
          </p:nvPr>
        </p:nvSpPr>
        <p:spPr>
          <a:xfrm>
            <a:off x="4677840" y="1152360"/>
            <a:ext cx="4157640" cy="34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>
            <a:spLocks noGrp="1"/>
          </p:cNvSpPr>
          <p:nvPr>
            <p:ph type="subTitle" idx="1"/>
          </p:nvPr>
        </p:nvSpPr>
        <p:spPr>
          <a:xfrm>
            <a:off x="311760" y="444960"/>
            <a:ext cx="8520120" cy="2654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8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body" idx="2"/>
          </p:nvPr>
        </p:nvSpPr>
        <p:spPr>
          <a:xfrm>
            <a:off x="4677840" y="1152360"/>
            <a:ext cx="4157640" cy="34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8"/>
          <p:cNvSpPr txBox="1">
            <a:spLocks noGrp="1"/>
          </p:cNvSpPr>
          <p:nvPr>
            <p:ph type="body" idx="3"/>
          </p:nvPr>
        </p:nvSpPr>
        <p:spPr>
          <a:xfrm>
            <a:off x="311760" y="293688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4157640" cy="34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2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body" idx="3"/>
          </p:nvPr>
        </p:nvSpPr>
        <p:spPr>
          <a:xfrm>
            <a:off x="4677840" y="293688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body" idx="2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body" idx="3"/>
          </p:nvPr>
        </p:nvSpPr>
        <p:spPr>
          <a:xfrm>
            <a:off x="311760" y="2936880"/>
            <a:ext cx="852012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852012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2"/>
          </p:nvPr>
        </p:nvSpPr>
        <p:spPr>
          <a:xfrm>
            <a:off x="311760" y="2936880"/>
            <a:ext cx="852012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2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body" idx="2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3"/>
          </p:nvPr>
        </p:nvSpPr>
        <p:spPr>
          <a:xfrm>
            <a:off x="311760" y="293688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body" idx="4"/>
          </p:nvPr>
        </p:nvSpPr>
        <p:spPr>
          <a:xfrm>
            <a:off x="4677840" y="293688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274320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2"/>
          </p:nvPr>
        </p:nvSpPr>
        <p:spPr>
          <a:xfrm>
            <a:off x="3192480" y="1152360"/>
            <a:ext cx="274320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3"/>
          </p:nvPr>
        </p:nvSpPr>
        <p:spPr>
          <a:xfrm>
            <a:off x="6073200" y="1152360"/>
            <a:ext cx="274320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4"/>
          </p:nvPr>
        </p:nvSpPr>
        <p:spPr>
          <a:xfrm>
            <a:off x="311760" y="2936880"/>
            <a:ext cx="274320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5"/>
          </p:nvPr>
        </p:nvSpPr>
        <p:spPr>
          <a:xfrm>
            <a:off x="3192480" y="2936880"/>
            <a:ext cx="274320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6"/>
          </p:nvPr>
        </p:nvSpPr>
        <p:spPr>
          <a:xfrm>
            <a:off x="6073200" y="2936880"/>
            <a:ext cx="274320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subTitle" idx="1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8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4157640" cy="34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2"/>
          </p:nvPr>
        </p:nvSpPr>
        <p:spPr>
          <a:xfrm>
            <a:off x="4677840" y="1152360"/>
            <a:ext cx="4157640" cy="34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ubTitle" idx="1"/>
          </p:nvPr>
        </p:nvSpPr>
        <p:spPr>
          <a:xfrm>
            <a:off x="311760" y="444960"/>
            <a:ext cx="8520120" cy="2654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body" idx="2"/>
          </p:nvPr>
        </p:nvSpPr>
        <p:spPr>
          <a:xfrm>
            <a:off x="4677840" y="1152360"/>
            <a:ext cx="4157640" cy="34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1"/>
          <p:cNvSpPr txBox="1">
            <a:spLocks noGrp="1"/>
          </p:cNvSpPr>
          <p:nvPr>
            <p:ph type="body" idx="3"/>
          </p:nvPr>
        </p:nvSpPr>
        <p:spPr>
          <a:xfrm>
            <a:off x="311760" y="293688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4157640" cy="34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2"/>
          <p:cNvSpPr txBox="1">
            <a:spLocks noGrp="1"/>
          </p:cNvSpPr>
          <p:nvPr>
            <p:ph type="body" idx="2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3"/>
          </p:nvPr>
        </p:nvSpPr>
        <p:spPr>
          <a:xfrm>
            <a:off x="4677840" y="293688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3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3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3"/>
          <p:cNvSpPr txBox="1">
            <a:spLocks noGrp="1"/>
          </p:cNvSpPr>
          <p:nvPr>
            <p:ph type="body" idx="2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3"/>
          <p:cNvSpPr txBox="1">
            <a:spLocks noGrp="1"/>
          </p:cNvSpPr>
          <p:nvPr>
            <p:ph type="body" idx="3"/>
          </p:nvPr>
        </p:nvSpPr>
        <p:spPr>
          <a:xfrm>
            <a:off x="311760" y="2936880"/>
            <a:ext cx="852012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4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4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852012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4"/>
          <p:cNvSpPr txBox="1">
            <a:spLocks noGrp="1"/>
          </p:cNvSpPr>
          <p:nvPr>
            <p:ph type="body" idx="2"/>
          </p:nvPr>
        </p:nvSpPr>
        <p:spPr>
          <a:xfrm>
            <a:off x="311760" y="2936880"/>
            <a:ext cx="852012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5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body" idx="2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5"/>
          <p:cNvSpPr txBox="1">
            <a:spLocks noGrp="1"/>
          </p:cNvSpPr>
          <p:nvPr>
            <p:ph type="body" idx="3"/>
          </p:nvPr>
        </p:nvSpPr>
        <p:spPr>
          <a:xfrm>
            <a:off x="311760" y="293688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body" idx="4"/>
          </p:nvPr>
        </p:nvSpPr>
        <p:spPr>
          <a:xfrm>
            <a:off x="4677840" y="293688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6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6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274320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6"/>
          <p:cNvSpPr txBox="1">
            <a:spLocks noGrp="1"/>
          </p:cNvSpPr>
          <p:nvPr>
            <p:ph type="body" idx="2"/>
          </p:nvPr>
        </p:nvSpPr>
        <p:spPr>
          <a:xfrm>
            <a:off x="3192480" y="1152360"/>
            <a:ext cx="274320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6"/>
          <p:cNvSpPr txBox="1">
            <a:spLocks noGrp="1"/>
          </p:cNvSpPr>
          <p:nvPr>
            <p:ph type="body" idx="3"/>
          </p:nvPr>
        </p:nvSpPr>
        <p:spPr>
          <a:xfrm>
            <a:off x="6073200" y="1152360"/>
            <a:ext cx="274320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6"/>
          <p:cNvSpPr txBox="1">
            <a:spLocks noGrp="1"/>
          </p:cNvSpPr>
          <p:nvPr>
            <p:ph type="body" idx="4"/>
          </p:nvPr>
        </p:nvSpPr>
        <p:spPr>
          <a:xfrm>
            <a:off x="311760" y="2936880"/>
            <a:ext cx="274320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6"/>
          <p:cNvSpPr txBox="1">
            <a:spLocks noGrp="1"/>
          </p:cNvSpPr>
          <p:nvPr>
            <p:ph type="body" idx="5"/>
          </p:nvPr>
        </p:nvSpPr>
        <p:spPr>
          <a:xfrm>
            <a:off x="3192480" y="2936880"/>
            <a:ext cx="274320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6"/>
          <p:cNvSpPr txBox="1">
            <a:spLocks noGrp="1"/>
          </p:cNvSpPr>
          <p:nvPr>
            <p:ph type="body" idx="6"/>
          </p:nvPr>
        </p:nvSpPr>
        <p:spPr>
          <a:xfrm>
            <a:off x="6073200" y="2936880"/>
            <a:ext cx="274320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sldNum" idx="12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slow" p14:dur="4800">
        <p:push dir="r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mc:AlternateContent xmlns:mc="http://schemas.openxmlformats.org/markup-compatibility/2006" xmlns:p14="http://schemas.microsoft.com/office/powerpoint/2010/main">
    <mc:Choice Requires="p14">
      <p:transition spd="slow" p14:dur="4800">
        <p:push dir="r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slide" Target="slide4.xml"/><Relationship Id="rId7" Type="http://schemas.openxmlformats.org/officeDocument/2006/relationships/slide" Target="slide12.xml"/><Relationship Id="rId12" Type="http://schemas.openxmlformats.org/officeDocument/2006/relationships/slide" Target="slide1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slide" Target="slide9.xml"/><Relationship Id="rId11" Type="http://schemas.openxmlformats.org/officeDocument/2006/relationships/slide" Target="slide18.xml"/><Relationship Id="rId5" Type="http://schemas.openxmlformats.org/officeDocument/2006/relationships/slide" Target="slide11.xml"/><Relationship Id="rId10" Type="http://schemas.openxmlformats.org/officeDocument/2006/relationships/slide" Target="slide16.xml"/><Relationship Id="rId4" Type="http://schemas.openxmlformats.org/officeDocument/2006/relationships/slide" Target="slide8.xml"/><Relationship Id="rId9" Type="http://schemas.openxmlformats.org/officeDocument/2006/relationships/slide" Target="slide1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2.png"/><Relationship Id="rId7" Type="http://schemas.openxmlformats.org/officeDocument/2006/relationships/hyperlink" Target="https://encrypted-tbn1.gstatic.com/images?q=tbn:ANd9GcSWtGydwtODD7FBD_XLR_oOMK-AoTrBtvmhCzvRGS_VrBYnfEoz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encrypted-tbn2.gstatic.com/images?q=tbn:ANd9GcTY0jObhFVkM_gyib5uzpUqbDb4lXXzZbVF9HxQEJ0QHnW7stnz" TargetMode="External"/><Relationship Id="rId5" Type="http://schemas.openxmlformats.org/officeDocument/2006/relationships/hyperlink" Target="https://www.tileandgroutcleaningprosavondale.com/uploads/1/3/3/6/133687421/tile-and-grout-cleaning-avondale-rug-cleaning-1-orig_orig.jpg" TargetMode="Externa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s://encrypted-tbn0.gstatic.com/images?q=tbn:ANd9GcSGQlkBDXlx-mQauerDSxHBXOs2QnCQiUVTEd52ypOob_d2rudM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hyperlink" Target="https://encrypted-tbn2.gstatic.com/images?q=tbn:ANd9GcRbQjwn1dKG5FLK8SR69e5fd0rGmNAaYelcj7yQB95qPRdQ2i8X" TargetMode="External"/><Relationship Id="rId4" Type="http://schemas.openxmlformats.org/officeDocument/2006/relationships/hyperlink" Target="https://encrypted-tbn2.gstatic.com/images?q=tbn:ANd9GcTvHdDBwFpNOiUUom-qB_8YSyrNxQRAKuEUyEPNxAwb4E7_xIuR" TargetMode="External"/><Relationship Id="rId9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encrypted-tbn3.gstatic.com/images?q=tbn:ANd9GcS0l2VPQVjJl14UKl2wZ86km1FTN_62XMizCJnmpK01f_cXB2TA" TargetMode="External"/><Relationship Id="rId3" Type="http://schemas.openxmlformats.org/officeDocument/2006/relationships/image" Target="../media/image8.png"/><Relationship Id="rId7" Type="http://schemas.openxmlformats.org/officeDocument/2006/relationships/hyperlink" Target="https://encrypted-tbn0.gstatic.com/images?q=tbn:ANd9GcSkysiEf9J0LE3m5gjg3_Tikk5lCUbVSnD1lNB4N0Udysgbc9C7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encrypted-tbn2.gstatic.com/images?q=tbn:ANd9GcTuQ9Zyaz0oMcL1jo2DF5IGcwRgU4PntvnIxY10Yej8N3vSNZmd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slide" Target="slide3.xml"/><Relationship Id="rId5" Type="http://schemas.openxmlformats.org/officeDocument/2006/relationships/hyperlink" Target="https://adelaparvu.com/2013/07/03/o-viata-avem-colorata-sa-fie-in-nuante-de-portocaliu/" TargetMode="Externa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encrypted-tbn1.gstatic.com/images?q=tbn:ANd9GcSJyx0wbTbm8puiL5Q8i7pAIGMIJv9INcCla6zTnnhfpOpWOM4J" TargetMode="External"/><Relationship Id="rId3" Type="http://schemas.openxmlformats.org/officeDocument/2006/relationships/image" Target="../media/image13.png"/><Relationship Id="rId7" Type="http://schemas.openxmlformats.org/officeDocument/2006/relationships/hyperlink" Target="https://encrypted-tbn0.gstatic.com/images?q=tbn:ANd9GcSooCx9_DJHOHlup5qHKJRCKMfxrWATJFIdvpoZrP6puSiPkjsb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encrypted-tbn0.gstatic.com/images?q=tbn:ANd9GcScPXcGu4EZtCBY2szUaW7EJuSmEjkWnfzE929RFOfUCQ1hNGfD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ncrypted-tbn2.gstatic.com/images?q=tbn:ANd9GcRe6h2UqRd5SO7FE6_k-ftrvRwWSHVC4vbUmIXkJDRhT97L2tc6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slide" Target="slide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jpeg"/><Relationship Id="rId5" Type="http://schemas.openxmlformats.org/officeDocument/2006/relationships/hyperlink" Target="https://images.pexels.com/photos/1172064/pexels-photo-1172064.jpeg?auto=compress&amp;cs=tinysrgb&amp;w=600" TargetMode="External"/><Relationship Id="rId4" Type="http://schemas.openxmlformats.org/officeDocument/2006/relationships/hyperlink" Target="https://encrypted-tbn0.gstatic.com/images?q=tbn:ANd9GcRdofv1SM0O9zy5VaqX-rSkhzkulJ_zcWS_MU0UhKfHNSrQV9uk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9.png"/><Relationship Id="rId7" Type="http://schemas.openxmlformats.org/officeDocument/2006/relationships/hyperlink" Target="https://encrypted-tbn0.gstatic.com/images?q=tbn:ANd9GcTFDh32uyVPOOu2VUeNh5rHj72CZC8h5Hvafr1GdQZSjzSNCrI1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encrypted-tbn3.gstatic.com/images?q=tbn:ANd9GcSlUTQZfJiGlYaHp3Xc_j9MhPeolOX6MBm_gwa5ICG6q9pYwA3U" TargetMode="External"/><Relationship Id="rId5" Type="http://schemas.openxmlformats.org/officeDocument/2006/relationships/hyperlink" Target="https://encrypted-tbn3.gstatic.com/images?q=tbn:ANd9GcTcH6omu8PTc6tJXftaX_EggTewdd4_BF0KPKbAnW1sJY-C4OzO" TargetMode="External"/><Relationship Id="rId4" Type="http://schemas.openxmlformats.org/officeDocument/2006/relationships/image" Target="../media/image20.png"/><Relationship Id="rId9" Type="http://schemas.openxmlformats.org/officeDocument/2006/relationships/slide" Target="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encrypted-tbn1.gstatic.com/images?q=tbn:ANd9GcQhZ55BptdOgMsUrZYmgHyDGIlMzRxQw3IHb7mnibgsxS1bzYIA" TargetMode="External"/><Relationship Id="rId5" Type="http://schemas.openxmlformats.org/officeDocument/2006/relationships/hyperlink" Target="https://encrypted-tbn1.gstatic.com/images?q=tbn:ANd9GcRRLbEPU8On66S_Avo-aE69jzh2FlMhyP9nyi9jJFSLwHe3Kq4k" TargetMode="Externa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hyperlink" Target="https://encrypted-tbn1.gstatic.com/images?q=tbn:ANd9GcRnShuARKnfUbiFRq8rcLr-DPAYjBhPo7_Gb7euiZBYXAfqGayg" TargetMode="External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jpeg"/><Relationship Id="rId5" Type="http://schemas.openxmlformats.org/officeDocument/2006/relationships/hyperlink" Target="https://encrypted-tbn2.gstatic.com/images?q=tbn:ANd9GcTenUZYiMVY3Qf2OOwwRyt9AN00pUxtcaWT3hNg-AmS4BC7Jxna" TargetMode="External"/><Relationship Id="rId4" Type="http://schemas.openxmlformats.org/officeDocument/2006/relationships/hyperlink" Target="https://matex.ro/wp-content/uploads/2020/09/vopsire4-300x225.jpg" TargetMode="External"/><Relationship Id="rId9" Type="http://schemas.openxmlformats.org/officeDocument/2006/relationships/slide" Target="slid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ncrypted-tbn2.gstatic.com/images?q=tbn:ANd9GcQkpLgXLsiYQ5dxgiVfRvC49apuMfuPYAWBV6fcK7cChH01Pdas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hyperlink" Target="https://encrypted-tbn1.gstatic.com/images?q=tbn:ANd9GcSD1ekEwD9sNwcF9j5GxBz_-squbtKD-xp33pXp3ffl6o911Hg9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slide" Target="slide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jpeg"/><Relationship Id="rId5" Type="http://schemas.openxmlformats.org/officeDocument/2006/relationships/hyperlink" Target="https://adelaparvu.com/wp-content/uploads/2014/03/adelaparvu.com-despre-livinguri-cu-canapele-maro-living-cu-pereti-rosii-idei-amenajare-living-Foto-Westlake-Development-Group.jpg" TargetMode="External"/><Relationship Id="rId4" Type="http://schemas.openxmlformats.org/officeDocument/2006/relationships/hyperlink" Target="https://encrypted-tbn1.gstatic.com/images?q=tbn:ANd9GcRDdVLwCF5t8z-dHhEALzT8cMr9NAtYn3pIDNPXUN27ZBL4y2jK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jpeg"/><Relationship Id="rId5" Type="http://schemas.openxmlformats.org/officeDocument/2006/relationships/hyperlink" Target="https://encrypted-tbn0.gstatic.com/images?q=tbn:ANd9GcSxcrW8L_C9Aj7D2fU76AcadNRZGLfdxHnw2OgBnRmdi6L0ni_djgWbT21badkPDXJ-jSg&amp;usqp=CAU" TargetMode="External"/><Relationship Id="rId4" Type="http://schemas.openxmlformats.org/officeDocument/2006/relationships/hyperlink" Target="https://encrypted-tbn3.gstatic.com/images?q=tbn:ANd9GcQRJBXsPtelqjeSPQ-oO8-n0W39XG62VQJ7-jwn-u7L2noHgfZ1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slide" Target="slide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jpeg"/><Relationship Id="rId5" Type="http://schemas.openxmlformats.org/officeDocument/2006/relationships/hyperlink" Target="https://www.renovat.ro/poze/culori-canapele-pentru-living/Living-alb-cu-canapea-din-piele-alba.jpg" TargetMode="External"/><Relationship Id="rId4" Type="http://schemas.openxmlformats.org/officeDocument/2006/relationships/hyperlink" Target="https://encrypted-tbn3.gstatic.com/images?q=tbn:ANd9GcQV7Ef2fJXj56Np3hyC1nJOS7jrr5qSpmRX8PWwgWCADEO81hDn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3.xml"/><Relationship Id="rId4" Type="http://schemas.openxmlformats.org/officeDocument/2006/relationships/hyperlink" Target="https://encrypted-tbn1.gstatic.com/images?q=tbn:ANd9GcQpX3Xci09cPfVrhjd-pzkfs_c4UXcVxA9-epucxc-T0JiWwEHj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encrypted-tbn1.gstatic.com/images?q=tbn:ANd9GcQLQamcBIaUvMX4BVdtq5C1ft0JaSaU644LB3zjwkZQHRM2HhnI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jpeg"/><Relationship Id="rId5" Type="http://schemas.openxmlformats.org/officeDocument/2006/relationships/hyperlink" Target="https://www.shibumistyle.com/cdn/shop/products/shibumi-womens-cashmere-silk-copper-rose-ikat-long-nehru-jacket_1800x1800.jpg?v=1668695475" TargetMode="External"/><Relationship Id="rId4" Type="http://schemas.openxmlformats.org/officeDocument/2006/relationships/hyperlink" Target="https://encrypted-tbn3.gstatic.com/images?q=tbn:ANd9GcQiWQCV2FKiLuTcvwfHetWndaIkfi_Qx-cWkEKx94DnbklcEMf_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slide" Target="slide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jpeg"/><Relationship Id="rId5" Type="http://schemas.openxmlformats.org/officeDocument/2006/relationships/hyperlink" Target="https://glamnews.ro/wp-content/uploads/2021/01/pantone2021-760x510.jpg" TargetMode="External"/><Relationship Id="rId4" Type="http://schemas.openxmlformats.org/officeDocument/2006/relationships/hyperlink" Target="https://encrypted-tbn0.gstatic.com/images?q=tbn:ANd9GcQzo2qwdzFDaZmW6rMKPzyohCfypKHeUCHj3fvEhdMGWPZOERvq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cdn.pixabay.com/photo/2024/03/16/08/06/happy-holi-hai-8636532_1280.jpg" TargetMode="External"/><Relationship Id="rId2" Type="http://schemas.openxmlformats.org/officeDocument/2006/relationships/hyperlink" Target="https://adelaparvu.com/2013/07/03/o-viata-avem-colorata-sa-fie-in-nuante-de-portocaliu/" TargetMode="Externa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7"/>
          <p:cNvSpPr txBox="1"/>
          <p:nvPr/>
        </p:nvSpPr>
        <p:spPr>
          <a:xfrm>
            <a:off x="312000" y="551363"/>
            <a:ext cx="8520000" cy="86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Expresivitatea</a:t>
            </a:r>
            <a:r>
              <a:rPr lang="en-US" sz="4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dirty="0" err="1"/>
              <a:t>și</a:t>
            </a:r>
            <a:r>
              <a:rPr lang="en-US" sz="4400" dirty="0"/>
              <a:t> </a:t>
            </a:r>
            <a:r>
              <a:rPr lang="en-US" sz="4400" dirty="0" err="1"/>
              <a:t>emoția</a:t>
            </a:r>
            <a:r>
              <a:rPr lang="en-US" sz="4400" dirty="0"/>
              <a:t> </a:t>
            </a:r>
            <a:r>
              <a:rPr lang="en-US" sz="4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culorilor</a:t>
            </a:r>
            <a:endParaRPr sz="4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674E1E-A9F7-F3AD-EA80-13728627C408}"/>
              </a:ext>
            </a:extLst>
          </p:cNvPr>
          <p:cNvSpPr txBox="1"/>
          <p:nvPr/>
        </p:nvSpPr>
        <p:spPr>
          <a:xfrm>
            <a:off x="6916091" y="4326830"/>
            <a:ext cx="19159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Profesor Rusu Mirela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8" name="Picture 4" descr="Happy Holi Hai, Vacanta Fericit 2023">
            <a:extLst>
              <a:ext uri="{FF2B5EF4-FFF2-40B4-BE49-F238E27FC236}">
                <a16:creationId xmlns:a16="http://schemas.microsoft.com/office/drawing/2014/main" id="{EC370216-1E53-0272-5FB3-9A90203E2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1" y="1529447"/>
            <a:ext cx="3062690" cy="3062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:push dir="r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8"/>
          <p:cNvSpPr txBox="1"/>
          <p:nvPr/>
        </p:nvSpPr>
        <p:spPr>
          <a:xfrm>
            <a:off x="311760" y="26869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Culoarea</a:t>
            </a: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8"/>
          <p:cNvSpPr txBox="1"/>
          <p:nvPr/>
        </p:nvSpPr>
        <p:spPr>
          <a:xfrm>
            <a:off x="311760" y="55489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Culoarea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alături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muzică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joacă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un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rol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esențial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în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exprimarea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emoțiilor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și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trăirilor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interioare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ale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oamenilor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având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capacitatea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a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influența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starea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spirit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și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percepția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Prin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variatele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sale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nuanțe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și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intensități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culoarea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comunică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mesaje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subtile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și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poate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evoca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gamă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largă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sentimente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de la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bucurie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la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melancolie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devenind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astfel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un instrument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puternic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în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arta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și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comunicare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Atractivitatea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derivă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din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legătura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profundă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dintre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percepția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vizuală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și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trăirile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afective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umane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făcând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din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culoare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un element fundamental al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experienței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umane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lang="ro-RO" sz="1600" b="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Culoarea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ca element de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limbaj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plastic,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joacă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un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rol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esențial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în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comunicarea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vizuală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având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capacitatea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a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transmite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mesaje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semantice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estetice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și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afective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Aceasta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nu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doar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că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semnalizează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obiecte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specifice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prin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semnificațiile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sale,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dar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servește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și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ca un instrument de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exprimare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artistică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capabil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să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evoce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emoții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și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să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stimuleze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imaginația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creatoare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 lang="ro-RO" sz="1600" b="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Astfel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culoarea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devine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un mediator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între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experiența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artistică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și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percepția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spectatorului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influențând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profund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modul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în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care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este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receptată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arta</a:t>
            </a:r>
            <a:r>
              <a:rPr lang="en-US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lang="en-US" sz="1600" b="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9"/>
          <p:cNvSpPr txBox="1"/>
          <p:nvPr/>
        </p:nvSpPr>
        <p:spPr>
          <a:xfrm>
            <a:off x="223687" y="107813"/>
            <a:ext cx="85200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De-a </a:t>
            </a:r>
            <a:r>
              <a:rPr lang="en-US" sz="1700" b="1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lungul</a:t>
            </a:r>
            <a:r>
              <a:rPr lang="en-US" sz="17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700" b="1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timpului</a:t>
            </a:r>
            <a:r>
              <a:rPr lang="en-US" sz="17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s-au </a:t>
            </a:r>
            <a:r>
              <a:rPr lang="en-US" sz="1700" b="1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remarcat</a:t>
            </a:r>
            <a:r>
              <a:rPr lang="en-US" sz="17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700" b="1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anumite</a:t>
            </a:r>
            <a:r>
              <a:rPr lang="en-US" sz="17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700" b="1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emoții</a:t>
            </a:r>
            <a:r>
              <a:rPr lang="en-US" sz="17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700" b="1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și</a:t>
            </a:r>
            <a:r>
              <a:rPr lang="en-US" sz="17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700" b="1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senzații</a:t>
            </a:r>
            <a:r>
              <a:rPr lang="en-US" sz="17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date de </a:t>
            </a:r>
            <a:r>
              <a:rPr lang="en-US" sz="1700" b="1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culori</a:t>
            </a:r>
            <a:r>
              <a:rPr lang="en-US" sz="17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700" b="1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și</a:t>
            </a:r>
            <a:r>
              <a:rPr lang="en-US" sz="17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700" b="1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nonculor</a:t>
            </a:r>
            <a:r>
              <a:rPr lang="en-US" sz="1700" b="1" dirty="0" err="1"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-US" sz="1700" b="1" dirty="0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7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Dă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click pe </a:t>
            </a: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culoarea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preferată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, din </a:t>
            </a: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cele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mai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jos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și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observă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mai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multe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detalii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despre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acea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culoare</a:t>
            </a:r>
            <a:r>
              <a:rPr lang="en-US" sz="1600" dirty="0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29"/>
          <p:cNvSpPr txBox="1"/>
          <p:nvPr/>
        </p:nvSpPr>
        <p:spPr>
          <a:xfrm>
            <a:off x="311835" y="1250525"/>
            <a:ext cx="8520000" cy="36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29">
            <a:hlinkClick r:id="rId3" action="ppaction://hlinksldjump"/>
          </p:cNvPr>
          <p:cNvSpPr/>
          <p:nvPr/>
        </p:nvSpPr>
        <p:spPr>
          <a:xfrm>
            <a:off x="823675" y="1133625"/>
            <a:ext cx="1801200" cy="6186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chemeClr val="dk1"/>
                </a:solidFill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ROȘU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28" name="Google Shape;128;p29"/>
          <p:cNvSpPr/>
          <p:nvPr/>
        </p:nvSpPr>
        <p:spPr>
          <a:xfrm>
            <a:off x="3671400" y="1133625"/>
            <a:ext cx="1801200" cy="618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chemeClr val="dk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GALBEN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29" name="Google Shape;129;p29"/>
          <p:cNvSpPr/>
          <p:nvPr/>
        </p:nvSpPr>
        <p:spPr>
          <a:xfrm>
            <a:off x="6326225" y="1133625"/>
            <a:ext cx="1801200" cy="618600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dk1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ALBASTRU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30" name="Google Shape;130;p29"/>
          <p:cNvSpPr/>
          <p:nvPr/>
        </p:nvSpPr>
        <p:spPr>
          <a:xfrm>
            <a:off x="823675" y="2033850"/>
            <a:ext cx="1801200" cy="618600"/>
          </a:xfrm>
          <a:prstGeom prst="roundRect">
            <a:avLst>
              <a:gd name="adj" fmla="val 16667"/>
            </a:avLst>
          </a:prstGeom>
          <a:solidFill>
            <a:srgbClr val="38761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dk1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VERDE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31" name="Google Shape;131;p29"/>
          <p:cNvSpPr/>
          <p:nvPr/>
        </p:nvSpPr>
        <p:spPr>
          <a:xfrm>
            <a:off x="3671400" y="2033850"/>
            <a:ext cx="1801200" cy="618600"/>
          </a:xfrm>
          <a:prstGeom prst="roundRect">
            <a:avLst>
              <a:gd name="adj" fmla="val 16667"/>
            </a:avLst>
          </a:prstGeom>
          <a:solidFill>
            <a:srgbClr val="674EA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dk1"/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VIOLET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32" name="Google Shape;132;p29"/>
          <p:cNvSpPr/>
          <p:nvPr/>
        </p:nvSpPr>
        <p:spPr>
          <a:xfrm>
            <a:off x="6373850" y="2077725"/>
            <a:ext cx="1801200" cy="6186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dk1"/>
                </a:solidFill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ORANJ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33" name="Google Shape;133;p29"/>
          <p:cNvSpPr/>
          <p:nvPr/>
        </p:nvSpPr>
        <p:spPr>
          <a:xfrm>
            <a:off x="823675" y="2934075"/>
            <a:ext cx="1801200" cy="618600"/>
          </a:xfrm>
          <a:prstGeom prst="roundRect">
            <a:avLst>
              <a:gd name="adj" fmla="val 16667"/>
            </a:avLst>
          </a:prstGeom>
          <a:solidFill>
            <a:srgbClr val="783F0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dk1"/>
                </a:solidFill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MARO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34" name="Google Shape;134;p29"/>
          <p:cNvSpPr/>
          <p:nvPr/>
        </p:nvSpPr>
        <p:spPr>
          <a:xfrm>
            <a:off x="3671388" y="2934075"/>
            <a:ext cx="1801200" cy="618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dk1"/>
                </a:solidFill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ALB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35" name="Google Shape;135;p29"/>
          <p:cNvSpPr/>
          <p:nvPr/>
        </p:nvSpPr>
        <p:spPr>
          <a:xfrm>
            <a:off x="3671225" y="3887100"/>
            <a:ext cx="1801200" cy="6186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chemeClr val="lt1"/>
                </a:solidFill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NEGRU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136" name="Google Shape;136;p29"/>
          <p:cNvSpPr/>
          <p:nvPr/>
        </p:nvSpPr>
        <p:spPr>
          <a:xfrm>
            <a:off x="6373838" y="2934075"/>
            <a:ext cx="1801200" cy="618600"/>
          </a:xfrm>
          <a:prstGeom prst="roundRect">
            <a:avLst>
              <a:gd name="adj" fmla="val 16667"/>
            </a:avLst>
          </a:prstGeom>
          <a:solidFill>
            <a:srgbClr val="9999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dk1"/>
                </a:solidFill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GRI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0"/>
          <p:cNvSpPr txBox="1"/>
          <p:nvPr/>
        </p:nvSpPr>
        <p:spPr>
          <a:xfrm>
            <a:off x="282995" y="432956"/>
            <a:ext cx="8520000" cy="1924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17159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-"/>
            </a:pPr>
            <a:r>
              <a:rPr lang="en-US" sz="1400" b="1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Roşu</a:t>
            </a:r>
            <a:r>
              <a:rPr lang="en-US" sz="1400" b="0" i="0" u="none" strike="noStrike" cap="non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este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cea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mai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temperamentală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culoare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și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poate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reprezenta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focul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4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pasiunea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4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iubirea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4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lupta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4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puterea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4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dinamica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4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revolta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4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agresivitatea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4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furia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4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exaltarea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4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încordarea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4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agitaţia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etc.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Are o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vizibilitate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foarte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ridicată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şi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de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aceea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semnele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circulaţie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stopurile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automobilelor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semnul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pentru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fumat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interzis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echipamentul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pentru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stingerea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incendiilor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vopsesc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în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roşu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0" algn="just">
              <a:lnSpc>
                <a:spcPct val="114000"/>
              </a:lnSpc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În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arta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modernă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și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în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publicitate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adesea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utilizat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pentru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scoate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în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evidență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anumite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detalii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informații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efecte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etc</a:t>
            </a:r>
            <a:endParaRPr sz="1400" b="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1001" y="2120941"/>
            <a:ext cx="2826000" cy="176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67001" y="2120942"/>
            <a:ext cx="2797560" cy="17845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5E6B61-FF70-AEBC-E04A-4719209500EA}"/>
              </a:ext>
            </a:extLst>
          </p:cNvPr>
          <p:cNvSpPr txBox="1"/>
          <p:nvPr/>
        </p:nvSpPr>
        <p:spPr>
          <a:xfrm>
            <a:off x="351001" y="4094991"/>
            <a:ext cx="838512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800" dirty="0"/>
              <a:t>Sursa imaginilor: </a:t>
            </a:r>
          </a:p>
          <a:p>
            <a:r>
              <a:rPr lang="en-US" sz="600" dirty="0">
                <a:hlinkClick r:id="rId5"/>
              </a:rPr>
              <a:t>https://www.tileandgroutcleaningprosavondale.com/uploads/1/3/3/6/133687421/tile-and-grout-cleaning-avondale-rug-cleaning-1-orig_orig.jpg</a:t>
            </a:r>
            <a:endParaRPr lang="ro-RO" sz="600" dirty="0"/>
          </a:p>
          <a:p>
            <a:r>
              <a:rPr lang="en-US" sz="600" dirty="0">
                <a:hlinkClick r:id="rId6"/>
              </a:rPr>
              <a:t>https://encrypted-tbn2.gstatic.com/images?q=tbn:ANd9GcTY0jObhFVkM_gyib5uzpUqbDb4lXXzZbVF9HxQEJ0QHnW7stnz</a:t>
            </a:r>
            <a:endParaRPr lang="ro-RO" sz="600" dirty="0"/>
          </a:p>
          <a:p>
            <a:r>
              <a:rPr lang="en-US" sz="600" dirty="0">
                <a:hlinkClick r:id="rId7"/>
              </a:rPr>
              <a:t>https://encrypted-tbn1.gstatic.com/images?q=tbn:ANd9GcSWtGydwtODD7FBD_XLR_oOMK-AoTrBtvmhCzvRGS_VrBYnfEoz</a:t>
            </a:r>
            <a:endParaRPr lang="ro-RO" sz="600" dirty="0"/>
          </a:p>
          <a:p>
            <a:endParaRPr lang="en-US" sz="8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5AF4A48-2982-136C-FCAA-28949B45C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303" y="2139837"/>
            <a:ext cx="2261384" cy="176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1"/>
          <p:cNvSpPr txBox="1"/>
          <p:nvPr/>
        </p:nvSpPr>
        <p:spPr>
          <a:xfrm>
            <a:off x="311760" y="266400"/>
            <a:ext cx="8520120" cy="750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Peste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80% din 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informațiile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vizuale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sunt legate de 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culoare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Prea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multă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culoare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poate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irita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prea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puțină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culoare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poate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duce la </a:t>
            </a:r>
            <a:r>
              <a:rPr lang="en-US" sz="16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plictiseală</a:t>
            </a:r>
            <a:r>
              <a:rPr lang="ro-RO" sz="16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și nu captează atenția</a:t>
            </a:r>
            <a:r>
              <a:rPr lang="en-US" sz="16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31"/>
          <p:cNvSpPr txBox="1"/>
          <p:nvPr/>
        </p:nvSpPr>
        <p:spPr>
          <a:xfrm>
            <a:off x="396158" y="4364115"/>
            <a:ext cx="5427488" cy="626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900" b="0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Sursa imaginilor:</a:t>
            </a: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o-RO" sz="700" dirty="0">
                <a:hlinkClick r:id="rId3"/>
              </a:rPr>
              <a:t>https://encrypted-tbn0.gstatic.com/images?q=tbn:ANd9GcSGQlkBDXlx-mQauerDSxHBXOs2QnCQiUVTEd52ypOob_d2rudM</a:t>
            </a:r>
            <a:endParaRPr lang="ro-RO" sz="700" dirty="0"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o-RO" sz="700" dirty="0">
                <a:hlinkClick r:id="rId4"/>
              </a:rPr>
              <a:t>https://encrypted-tbn2.gstatic.com/images?q=tbn:ANd9GcTvHdDBwFpNOiUUom-qB_8YSyrNxQRAKuEUyEPNxAwb4E7_xIuR</a:t>
            </a:r>
            <a:endParaRPr lang="ro-RO" sz="700" dirty="0"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o-RO" sz="700" dirty="0">
                <a:hlinkClick r:id="rId5"/>
              </a:rPr>
              <a:t>https://encrypted-tbn2.gstatic.com/images?q=tbn:ANd9GcRbQjwn1dKG5FLK8SR69e5fd0rGmNAaYelcj7yQB95qPRdQ2i8X</a:t>
            </a:r>
            <a:endParaRPr lang="ro-RO" sz="700" dirty="0"/>
          </a:p>
          <a:p>
            <a:pPr marR="0" lvl="0" algn="l" rtl="0">
              <a:spcBef>
                <a:spcPts val="0"/>
              </a:spcBef>
              <a:spcAft>
                <a:spcPts val="0"/>
              </a:spcAft>
            </a:pPr>
            <a:endParaRPr lang="ro-RO" sz="9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9040" y="1073880"/>
            <a:ext cx="4019216" cy="3233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108920" y="1073880"/>
            <a:ext cx="1616040" cy="2133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694521" y="2515064"/>
            <a:ext cx="2258250" cy="138507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A5C53EE-A620-C792-9C7C-284D47677125}"/>
              </a:ext>
            </a:extLst>
          </p:cNvPr>
          <p:cNvSpPr/>
          <p:nvPr/>
        </p:nvSpPr>
        <p:spPr>
          <a:xfrm>
            <a:off x="6588087" y="4078779"/>
            <a:ext cx="2159755" cy="62652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dirty="0">
                <a:hlinkClick r:id="rId9" action="ppaction://hlinksldjump"/>
              </a:rPr>
              <a:t>Click și mergi la pagina cu toate culorile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3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1716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-"/>
            </a:pPr>
            <a:r>
              <a:rPr lang="en-US" sz="1400" b="1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Oranjul</a:t>
            </a:r>
            <a:r>
              <a:rPr lang="en-US" sz="14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poate</a:t>
            </a:r>
            <a:r>
              <a:rPr lang="en-US" sz="14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reprezenta</a:t>
            </a:r>
            <a:r>
              <a:rPr lang="en-US" sz="14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văpaia</a:t>
            </a:r>
            <a:r>
              <a:rPr lang="en-US" sz="14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soarelui</a:t>
            </a:r>
            <a:r>
              <a:rPr lang="en-US" sz="14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4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căldura</a:t>
            </a:r>
            <a:r>
              <a:rPr lang="en-US" sz="14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excesivă</a:t>
            </a:r>
            <a:r>
              <a:rPr lang="en-US" sz="14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4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energia</a:t>
            </a:r>
            <a:r>
              <a:rPr lang="en-US" sz="14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4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veselia</a:t>
            </a:r>
            <a:r>
              <a:rPr lang="en-US" sz="14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4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bucuria</a:t>
            </a:r>
            <a:r>
              <a:rPr lang="en-US" sz="14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4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dorinţa</a:t>
            </a:r>
            <a:r>
              <a:rPr lang="en-US" sz="14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arzătoare</a:t>
            </a:r>
            <a:r>
              <a:rPr lang="en-US" sz="14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4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exuberanţa</a:t>
            </a:r>
            <a:r>
              <a:rPr lang="en-US" sz="14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4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33"/>
          <p:cNvSpPr txBox="1"/>
          <p:nvPr/>
        </p:nvSpPr>
        <p:spPr>
          <a:xfrm>
            <a:off x="542326" y="1068784"/>
            <a:ext cx="8289554" cy="886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O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cercetare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extinsă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întreprinsă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în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Columbia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Britanică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relevat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că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culorile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influențează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comportamentul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nostru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datorită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faptului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că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suntem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permanent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înconjurați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culori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că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suntem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învățați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să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asociem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fiecare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culoare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cu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anumite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valori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caracteristici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şi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sentimente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12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599"/>
              </a:spcBef>
              <a:spcAft>
                <a:spcPts val="0"/>
              </a:spcAft>
              <a:buNone/>
            </a:pPr>
            <a:endParaRPr sz="12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24503" y="2084307"/>
            <a:ext cx="2337820" cy="1753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2326" y="2084307"/>
            <a:ext cx="2857320" cy="1752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53339" y="1807448"/>
            <a:ext cx="1848335" cy="230701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4662B2F-586A-DE2C-C772-58D81C8DC9F2}"/>
              </a:ext>
            </a:extLst>
          </p:cNvPr>
          <p:cNvSpPr txBox="1"/>
          <p:nvPr/>
        </p:nvSpPr>
        <p:spPr>
          <a:xfrm>
            <a:off x="311760" y="4114459"/>
            <a:ext cx="81720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900" dirty="0"/>
              <a:t>Sursa imaginilor:</a:t>
            </a:r>
          </a:p>
          <a:p>
            <a:pPr marL="171450" indent="-171450">
              <a:buFontTx/>
              <a:buChar char="-"/>
            </a:pPr>
            <a:r>
              <a:rPr lang="ro-RO" sz="600" dirty="0">
                <a:hlinkClick r:id="rId6"/>
              </a:rPr>
              <a:t>https://encrypted-tbn2.gstatic.com/images?q=tbn:ANd9GcTuQ9Zyaz0oMcL1jo2DF5IGcwRgU4PntvnIxY10Yej8N3vSNZmd</a:t>
            </a:r>
            <a:endParaRPr lang="ro-RO" sz="600" dirty="0"/>
          </a:p>
          <a:p>
            <a:pPr marL="171450" indent="-171450">
              <a:buFontTx/>
              <a:buChar char="-"/>
            </a:pPr>
            <a:r>
              <a:rPr lang="en-US" sz="600" dirty="0">
                <a:hlinkClick r:id="rId7"/>
              </a:rPr>
              <a:t>https://encrypted-tbn0.gstatic.com/images?q=tbn:ANd9GcSkysiEf9J0LE3m5gjg3_Tikk5lCUbVSnD1lNB4N0Udysgbc9C7</a:t>
            </a:r>
            <a:endParaRPr lang="ro-RO" sz="600" dirty="0"/>
          </a:p>
          <a:p>
            <a:pPr marL="171450" indent="-171450">
              <a:buFontTx/>
              <a:buChar char="-"/>
            </a:pPr>
            <a:r>
              <a:rPr lang="ro-RO" sz="600" dirty="0">
                <a:hlinkClick r:id="rId8"/>
              </a:rPr>
              <a:t>https://encrypted-tbn3.gstatic.com/images?q=tbn:ANd9GcS0l2VPQVjJl14UKl2wZ86km1FTN_62XMizCJnmpK01f_cXB2TA</a:t>
            </a:r>
            <a:endParaRPr lang="ro-RO" sz="600" dirty="0"/>
          </a:p>
          <a:p>
            <a:endParaRPr lang="ro-RO" sz="600" dirty="0"/>
          </a:p>
          <a:p>
            <a:pPr marL="171450" indent="-171450">
              <a:buFontTx/>
              <a:buChar char="-"/>
            </a:pP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4"/>
          <p:cNvSpPr txBox="1"/>
          <p:nvPr/>
        </p:nvSpPr>
        <p:spPr>
          <a:xfrm>
            <a:off x="103680" y="187290"/>
            <a:ext cx="2241720" cy="4768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Percepția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culorii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portocalii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este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influențată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semnificativ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combinațiile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cu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alte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nuanțe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ceea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evidențiază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rolul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crucial al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contextului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în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comunicarea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vizuală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Alăturările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contrastante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cu mov,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albastru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sau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verde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conferă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notă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veselie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în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timp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combinațiile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cu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roșu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sau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galben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evocă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căldura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și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energia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soarelui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Totuși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utilizarea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exclusivă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nuanțelor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portocaliu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poate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duce la o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plictiseală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vizuală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astfel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o-RO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utilizarea culorii prin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contrastul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închis</a:t>
            </a:r>
            <a:r>
              <a:rPr lang="ro-RO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-deschis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nu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doar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subliniază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vitalitatea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dar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îmbunătățește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și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efectul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estetic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general al </a:t>
            </a:r>
            <a:r>
              <a:rPr lang="en-US" sz="1400" b="0" strike="noStrike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compoziției</a:t>
            </a:r>
            <a:r>
              <a:rPr lang="en-US" sz="1400" b="0" strike="noStrike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4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2960" y="311400"/>
            <a:ext cx="3792960" cy="384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45400" y="0"/>
            <a:ext cx="2664720" cy="40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353B1EC-37F5-7BDC-3BAE-C0B3B3D49DB1}"/>
              </a:ext>
            </a:extLst>
          </p:cNvPr>
          <p:cNvSpPr txBox="1"/>
          <p:nvPr/>
        </p:nvSpPr>
        <p:spPr>
          <a:xfrm>
            <a:off x="2345400" y="4226760"/>
            <a:ext cx="33723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900" dirty="0"/>
              <a:t>Sursa imaginilor:</a:t>
            </a:r>
          </a:p>
          <a:p>
            <a:pPr marL="171450" indent="-171450">
              <a:buFontTx/>
              <a:buChar char="-"/>
            </a:pPr>
            <a:r>
              <a:rPr lang="ro-RO" sz="600" dirty="0">
                <a:hlinkClick r:id="rId5"/>
              </a:rPr>
              <a:t>https://adelaparvu.com/2013/07/03/o-viata-avem-colorata-sa-fie-in-nuante-de-portocaliu/</a:t>
            </a:r>
            <a:endParaRPr lang="ro-RO" sz="600" dirty="0"/>
          </a:p>
          <a:p>
            <a:pPr marL="171450" indent="-171450">
              <a:buFontTx/>
              <a:buChar char="-"/>
            </a:pPr>
            <a:endParaRPr lang="en-US" sz="6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C3C58A4-3CF3-6093-18DD-129810583690}"/>
              </a:ext>
            </a:extLst>
          </p:cNvPr>
          <p:cNvSpPr/>
          <p:nvPr/>
        </p:nvSpPr>
        <p:spPr>
          <a:xfrm>
            <a:off x="6798602" y="4318612"/>
            <a:ext cx="2080993" cy="51348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dirty="0">
                <a:hlinkClick r:id="rId6" action="ppaction://hlinksldjump"/>
              </a:rPr>
              <a:t>Click și mergi la pagina cu toate culorile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/>
          <p:cNvSpPr txBox="1"/>
          <p:nvPr/>
        </p:nvSpPr>
        <p:spPr>
          <a:xfrm>
            <a:off x="311760" y="251280"/>
            <a:ext cx="8520120" cy="76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72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-"/>
            </a:pPr>
            <a:r>
              <a:rPr lang="en-US" sz="1800" b="1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Galbenul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reprezintă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lumina,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soarele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bogăţia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copilăria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inteligenţa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gândirea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creatoare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dar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şi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invidia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gelozia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neîncrederea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trădarea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8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850" y="2006187"/>
            <a:ext cx="2785358" cy="2117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44037" y="2028751"/>
            <a:ext cx="2561279" cy="2095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25150" y="2006186"/>
            <a:ext cx="1295107" cy="21179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BA8D060-382B-C5BD-A505-81D7CDB33D72}"/>
              </a:ext>
            </a:extLst>
          </p:cNvPr>
          <p:cNvSpPr txBox="1"/>
          <p:nvPr/>
        </p:nvSpPr>
        <p:spPr>
          <a:xfrm>
            <a:off x="345793" y="4245889"/>
            <a:ext cx="4832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900" dirty="0"/>
              <a:t>Sursa imaginilor:</a:t>
            </a:r>
            <a:endParaRPr lang="ro-RO" sz="600" dirty="0"/>
          </a:p>
          <a:p>
            <a:pPr marL="171450" indent="-171450">
              <a:buFontTx/>
              <a:buChar char="-"/>
            </a:pPr>
            <a:r>
              <a:rPr lang="ro-RO" sz="600" dirty="0">
                <a:hlinkClick r:id="rId6"/>
              </a:rPr>
              <a:t>https://encrypted-tbn0.gstatic.com/images?q=tbn:ANd9GcScPXcGu4EZtCBY2szUaW7EJuSmEjkWnfzE929RFOfUCQ1hNGfD</a:t>
            </a:r>
            <a:endParaRPr lang="ro-RO" sz="600" dirty="0"/>
          </a:p>
          <a:p>
            <a:pPr marL="171450" indent="-171450">
              <a:buFontTx/>
              <a:buChar char="-"/>
            </a:pPr>
            <a:r>
              <a:rPr lang="en-US" sz="600" dirty="0">
                <a:hlinkClick r:id="rId7"/>
              </a:rPr>
              <a:t>https://encrypted-tbn0.gstatic.com/images?q=tbn:ANd9GcSooCx9_DJHOHlup5qHKJRCKMfxrWATJFIdvpoZrP6puSiPkjsb</a:t>
            </a:r>
            <a:endParaRPr lang="ro-RO" sz="600" dirty="0"/>
          </a:p>
          <a:p>
            <a:pPr marL="171450" indent="-171450">
              <a:buFontTx/>
              <a:buChar char="-"/>
            </a:pPr>
            <a:r>
              <a:rPr lang="en-US" sz="600" dirty="0">
                <a:hlinkClick r:id="rId8"/>
              </a:rPr>
              <a:t>https://encrypted-tbn1.gstatic.com/images?q=tbn:ANd9GcSJyx0wbTbm8puiL5Q8i7pAIGMIJv9INcCla6zTnnhfpOpWOM4J</a:t>
            </a:r>
            <a:endParaRPr lang="ro-RO" sz="600" dirty="0"/>
          </a:p>
          <a:p>
            <a:pPr marL="171450" indent="-171450">
              <a:buFontTx/>
              <a:buChar char="-"/>
            </a:pPr>
            <a:endParaRPr lang="en-US" sz="9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3E39F6-7B7D-6A7E-7039-ACC95AA34B42}"/>
              </a:ext>
            </a:extLst>
          </p:cNvPr>
          <p:cNvSpPr txBox="1"/>
          <p:nvPr/>
        </p:nvSpPr>
        <p:spPr>
          <a:xfrm>
            <a:off x="379826" y="1070240"/>
            <a:ext cx="84520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Galbenul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cu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strălucirea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vibrantă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evocă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paletă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emoții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contrastante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; pe de o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parte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sugerează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bucurie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optimism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și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energia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specifică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copilăriei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 de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altă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parte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este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legat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sentimente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întunecate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precum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invidia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și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gelozia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demonstrând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astfel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complexitatea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limbajului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culorilor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în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comunicare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9AF046B-7100-0BCC-CE4B-D7E7861F2DB7}"/>
              </a:ext>
            </a:extLst>
          </p:cNvPr>
          <p:cNvSpPr/>
          <p:nvPr/>
        </p:nvSpPr>
        <p:spPr>
          <a:xfrm>
            <a:off x="6518337" y="4245889"/>
            <a:ext cx="2313543" cy="57078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dirty="0">
                <a:hlinkClick r:id="rId9" action="ppaction://hlinksldjump"/>
              </a:rPr>
              <a:t>Click și mergi la pagina cu toate culorile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8"/>
          <p:cNvSpPr txBox="1"/>
          <p:nvPr/>
        </p:nvSpPr>
        <p:spPr>
          <a:xfrm>
            <a:off x="187287" y="176100"/>
            <a:ext cx="8520120" cy="76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72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-"/>
            </a:pPr>
            <a:r>
              <a:rPr lang="en-US" sz="1800" b="1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Verdele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simbolizează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natura,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vegetaţia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siguranţa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speranţa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mulţumirea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satisfacţia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odihna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liniştea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tinereţea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activitatea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spirituală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intensă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refugiul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concilierea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8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8"/>
          <p:cNvSpPr txBox="1"/>
          <p:nvPr/>
        </p:nvSpPr>
        <p:spPr>
          <a:xfrm>
            <a:off x="308473" y="1211167"/>
            <a:ext cx="4263527" cy="2721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Verdele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, cu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asociații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puternice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cu natura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sănătatea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joacă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un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rol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esențial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în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comunicarea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estetică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afectivă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influențând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stările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psihologice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contribuind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crearea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unui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mediu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relaxant.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Folosit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cu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moderație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în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design,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verdele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poate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stimula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creativitatea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poate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fi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amplificat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culorile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pastel,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oferind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un sentiment nostalgic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cald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, ideal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pentru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spații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care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promovează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bunăstarea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confortul</a:t>
            </a:r>
            <a:r>
              <a:rPr lang="en-US" sz="16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600" b="0" strike="noStrike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3254C0-0368-0976-68BA-0A3722D1C59B}"/>
              </a:ext>
            </a:extLst>
          </p:cNvPr>
          <p:cNvSpPr txBox="1"/>
          <p:nvPr/>
        </p:nvSpPr>
        <p:spPr>
          <a:xfrm>
            <a:off x="311940" y="4459569"/>
            <a:ext cx="852012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900" dirty="0"/>
              <a:t>Sursa imaginii:</a:t>
            </a:r>
          </a:p>
          <a:p>
            <a:pPr marL="171450" indent="-171450">
              <a:buFontTx/>
              <a:buChar char="-"/>
            </a:pPr>
            <a:r>
              <a:rPr lang="en-US" sz="900" dirty="0">
                <a:hlinkClick r:id="rId3"/>
              </a:rPr>
              <a:t>https://encrypted-tbn2.gstatic.com/images?q=tbn:ANd9GcRe6h2UqRd5SO7FE6_k-ftrvRwWSHVC4vbUmIXkJDRhT97L2tc6</a:t>
            </a:r>
            <a:endParaRPr lang="ro-RO" sz="900" dirty="0"/>
          </a:p>
          <a:p>
            <a:pPr marL="171450" indent="-171450">
              <a:buFontTx/>
              <a:buChar char="-"/>
            </a:pPr>
            <a:endParaRPr lang="en-US" sz="9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829486-D91D-4BCF-087C-4C7F8ED76E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1995" y="1103072"/>
            <a:ext cx="3356497" cy="335649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9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Calm și relaxare!</a:t>
            </a:r>
            <a:endParaRPr sz="2800" b="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0" name="Google Shape;220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5667" y="1592574"/>
            <a:ext cx="4174200" cy="27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BCBF672-44D1-04BE-8578-0FD136C87A6F}"/>
              </a:ext>
            </a:extLst>
          </p:cNvPr>
          <p:cNvSpPr txBox="1"/>
          <p:nvPr/>
        </p:nvSpPr>
        <p:spPr>
          <a:xfrm>
            <a:off x="689807" y="4487830"/>
            <a:ext cx="45762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900" dirty="0"/>
              <a:t>Sursa imaginilor:</a:t>
            </a:r>
          </a:p>
          <a:p>
            <a:pPr marL="171450" indent="-171450">
              <a:buFontTx/>
              <a:buChar char="-"/>
            </a:pPr>
            <a:r>
              <a:rPr lang="ro-RO" sz="600" dirty="0">
                <a:hlinkClick r:id="rId4"/>
              </a:rPr>
              <a:t>https://encrypted-tbn0.gstatic.com/images?q=tbn:ANd9GcRdofv1SM0O9zy5VaqX-rSkhzkulJ_zcWS_MU0UhKfHNSrQV9uk</a:t>
            </a:r>
            <a:endParaRPr lang="ro-RO" sz="600" dirty="0"/>
          </a:p>
          <a:p>
            <a:pPr marL="171450" indent="-171450">
              <a:buFontTx/>
              <a:buChar char="-"/>
            </a:pPr>
            <a:r>
              <a:rPr lang="ro-RO" sz="600" dirty="0">
                <a:hlinkClick r:id="rId5"/>
              </a:rPr>
              <a:t>https://images.pexels.com/photos/1172064/pexels-photo-1172064.jpeg?auto=compress&amp;cs=tinysrgb&amp;w=600</a:t>
            </a:r>
            <a:endParaRPr lang="ro-RO" sz="600" dirty="0"/>
          </a:p>
          <a:p>
            <a:endParaRPr lang="ro-RO" sz="900" dirty="0"/>
          </a:p>
        </p:txBody>
      </p:sp>
      <p:pic>
        <p:nvPicPr>
          <p:cNvPr id="9220" name="Picture 4" descr="Gratuit Casă Din Lemn Maro, înconjurată De Copaci Verzi Fotografie de stoc">
            <a:extLst>
              <a:ext uri="{FF2B5EF4-FFF2-40B4-BE49-F238E27FC236}">
                <a16:creationId xmlns:a16="http://schemas.microsoft.com/office/drawing/2014/main" id="{BECC3547-EEAB-8FE1-912C-02A3D9461A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862" y="121794"/>
            <a:ext cx="2831782" cy="4253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2116104-0CAC-B1E7-CE92-215E90EED281}"/>
              </a:ext>
            </a:extLst>
          </p:cNvPr>
          <p:cNvSpPr/>
          <p:nvPr/>
        </p:nvSpPr>
        <p:spPr>
          <a:xfrm>
            <a:off x="6235547" y="4487830"/>
            <a:ext cx="2065097" cy="41467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dirty="0">
                <a:hlinkClick r:id="rId7" action="ppaction://hlinksldjump"/>
              </a:rPr>
              <a:t>Click și mergi la pagina cu toate culorile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1"/>
          <p:cNvSpPr txBox="1"/>
          <p:nvPr/>
        </p:nvSpPr>
        <p:spPr>
          <a:xfrm>
            <a:off x="311760" y="266040"/>
            <a:ext cx="8520120" cy="751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72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-"/>
            </a:pPr>
            <a:r>
              <a:rPr lang="en-US" sz="1800" b="1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Albastru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simbolizează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infinitul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atmosfera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cerul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răceala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nostalgia,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credinţa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delicateţea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puritatea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spirituală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gândirea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reflecţia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8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41"/>
          <p:cNvSpPr txBox="1"/>
          <p:nvPr/>
        </p:nvSpPr>
        <p:spPr>
          <a:xfrm>
            <a:off x="311760" y="1073389"/>
            <a:ext cx="8672760" cy="1073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Albastrul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fiind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culoarea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preferată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de o mare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parte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din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populația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mondială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simbolizează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liniștea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serenitatea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prin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asocierea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sa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cu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cerul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marea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dar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în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exces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poate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induce o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senzație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răceală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. Se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integrează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armonios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cu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nuanțele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pastelate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se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completează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cu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tonurile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naturale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gri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gri-verzui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în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timp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ce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combinațiile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cu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culorile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primare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roșu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galben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contribuie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crearea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unui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impact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vizual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puternic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evidențiind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astfel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diversitatea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bogăția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expresiei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cromatice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2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9" name="Google Shape;239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0605" y="2191852"/>
            <a:ext cx="2743054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15458" y="2202465"/>
            <a:ext cx="1707615" cy="21325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8532DB7-E85D-4655-FF10-E8C0BCD873FD}"/>
              </a:ext>
            </a:extLst>
          </p:cNvPr>
          <p:cNvSpPr txBox="1"/>
          <p:nvPr/>
        </p:nvSpPr>
        <p:spPr>
          <a:xfrm>
            <a:off x="440606" y="4472848"/>
            <a:ext cx="4599336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900" dirty="0"/>
              <a:t>Sursa imaginilor:</a:t>
            </a:r>
            <a:endParaRPr lang="ro-RO" sz="600" dirty="0"/>
          </a:p>
          <a:p>
            <a:pPr marL="171450" indent="-171450">
              <a:buFontTx/>
              <a:buChar char="-"/>
            </a:pPr>
            <a:r>
              <a:rPr lang="ro-RO" sz="600" dirty="0">
                <a:hlinkClick r:id="rId5"/>
              </a:rPr>
              <a:t>https://encrypted-tbn3.gstatic.com/images?q=tbn:ANd9GcTcH6omu8PTc6tJXftaX_EggTewdd4_BF0KPKbAnW1sJY-C4OzO</a:t>
            </a:r>
            <a:endParaRPr lang="ro-RO" sz="600" dirty="0"/>
          </a:p>
          <a:p>
            <a:pPr marL="171450" indent="-171450">
              <a:buFontTx/>
              <a:buChar char="-"/>
            </a:pPr>
            <a:r>
              <a:rPr lang="en-US" sz="600" dirty="0">
                <a:hlinkClick r:id="rId6"/>
              </a:rPr>
              <a:t>https://encrypted-tbn3.gstatic.com/images?q=tbn:ANd9GcSlUTQZfJiGlYaHp3Xc_j9MhPeolOX6MBm_gwa5ICG6q9pYwA3U</a:t>
            </a:r>
            <a:endParaRPr lang="ro-RO" sz="600" dirty="0"/>
          </a:p>
          <a:p>
            <a:pPr marL="171450" indent="-171450">
              <a:buFontTx/>
              <a:buChar char="-"/>
            </a:pPr>
            <a:r>
              <a:rPr lang="en-US" sz="600" dirty="0">
                <a:hlinkClick r:id="rId7"/>
              </a:rPr>
              <a:t>https://encrypted-tbn0.gstatic.com/images?q=tbn:ANd9GcTFDh32uyVPOOu2VUeNh5rHj72CZC8h5Hvafr1GdQZSjzSNCrI1</a:t>
            </a:r>
            <a:endParaRPr lang="ro-RO" sz="600" dirty="0"/>
          </a:p>
          <a:p>
            <a:pPr marL="171450" indent="-171450">
              <a:buFontTx/>
              <a:buChar char="-"/>
            </a:pPr>
            <a:endParaRPr lang="en-US" sz="600" dirty="0"/>
          </a:p>
        </p:txBody>
      </p:sp>
      <p:pic>
        <p:nvPicPr>
          <p:cNvPr id="11272" name="Picture 8">
            <a:extLst>
              <a:ext uri="{FF2B5EF4-FFF2-40B4-BE49-F238E27FC236}">
                <a16:creationId xmlns:a16="http://schemas.microsoft.com/office/drawing/2014/main" id="{4EECD284-D402-5E7F-D5EA-92815573D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379" y="2181399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1267DF6-F2D1-AFF7-393A-D6445A287727}"/>
              </a:ext>
            </a:extLst>
          </p:cNvPr>
          <p:cNvSpPr/>
          <p:nvPr/>
        </p:nvSpPr>
        <p:spPr>
          <a:xfrm>
            <a:off x="6400800" y="4439797"/>
            <a:ext cx="2122273" cy="54248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dirty="0">
                <a:hlinkClick r:id="rId9" action="ppaction://hlinksldjump"/>
              </a:rPr>
              <a:t>Click și mergi la pagina cu toate culorile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5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0456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-"/>
            </a:pPr>
            <a:r>
              <a:rPr lang="en-US" sz="1800" b="1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Violetul</a:t>
            </a:r>
            <a:r>
              <a:rPr lang="en-US" sz="1800" b="0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este</a:t>
            </a:r>
            <a:r>
              <a:rPr lang="en-US" sz="1800" b="0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culoarea</a:t>
            </a:r>
            <a:r>
              <a:rPr lang="en-US" sz="1800" b="0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fantasticului</a:t>
            </a:r>
            <a:r>
              <a:rPr lang="en-US" sz="1800" b="0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a </a:t>
            </a:r>
            <a:r>
              <a:rPr lang="en-US" sz="1800" b="0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jocului</a:t>
            </a:r>
            <a:r>
              <a:rPr lang="en-US" sz="1800" b="0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a </a:t>
            </a:r>
            <a:r>
              <a:rPr lang="en-US" sz="1800" b="0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impulsivităţii</a:t>
            </a:r>
            <a:r>
              <a:rPr lang="en-US" sz="1800" b="0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şi</a:t>
            </a:r>
            <a:r>
              <a:rPr lang="en-US" sz="1800" b="0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1800" b="0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viselor</a:t>
            </a:r>
            <a:r>
              <a:rPr lang="en-US" sz="12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1100" b="0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45"/>
          <p:cNvSpPr txBox="1"/>
          <p:nvPr/>
        </p:nvSpPr>
        <p:spPr>
          <a:xfrm>
            <a:off x="5381229" y="1017360"/>
            <a:ext cx="3406155" cy="2386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Violetul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, o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culoare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asociată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cu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feminitatea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romantismul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emană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totodată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curaj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atunci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când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este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purtat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bărbați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semnificând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lux,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nobilitate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sofisticare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ro-RO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Culoarea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combină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stabilitatea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albastră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cu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energia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roșie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făcând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-o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populară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în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artă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design,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unde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se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armonizează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ușor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cu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alte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culori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pastel.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Studiile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sugerează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că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violetul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este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favorit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printre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copii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fiind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astfel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alegere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eficientă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în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promovarea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produselor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destinate </a:t>
            </a:r>
            <a:r>
              <a:rPr lang="en-US" sz="1500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acestora</a:t>
            </a:r>
            <a:r>
              <a:rPr lang="en-US" sz="1500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500" b="0" strike="noStrike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1" name="Google Shape;271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1951" y="1170725"/>
            <a:ext cx="2798326" cy="1925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22293" y="1170725"/>
            <a:ext cx="1816920" cy="19252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3ADD63E-CB69-C97D-D2D5-227290309AEF}"/>
              </a:ext>
            </a:extLst>
          </p:cNvPr>
          <p:cNvSpPr txBox="1"/>
          <p:nvPr/>
        </p:nvSpPr>
        <p:spPr>
          <a:xfrm>
            <a:off x="738130" y="3525398"/>
            <a:ext cx="4578497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900" dirty="0"/>
              <a:t>Sursa imaginilor:</a:t>
            </a:r>
          </a:p>
          <a:p>
            <a:pPr marL="171450" indent="-171450">
              <a:buFontTx/>
              <a:buChar char="-"/>
            </a:pPr>
            <a:r>
              <a:rPr lang="ro-RO" sz="600" dirty="0">
                <a:hlinkClick r:id="rId5"/>
              </a:rPr>
              <a:t>https://encrypted-tbn1.gstatic.com/images?q=tbn:ANd9GcRRLbEPU8On66S_Avo-aE69jzh2FlMhyP9nyi9jJFSLwHe3Kq4k</a:t>
            </a:r>
            <a:endParaRPr lang="ro-RO" sz="600" dirty="0"/>
          </a:p>
          <a:p>
            <a:pPr marL="171450" indent="-171450">
              <a:buFontTx/>
              <a:buChar char="-"/>
            </a:pPr>
            <a:r>
              <a:rPr lang="ro-RO" sz="600" dirty="0">
                <a:hlinkClick r:id="rId6"/>
              </a:rPr>
              <a:t>https://encrypted-tbn1.gstatic.com/images?q=tbn:ANd9GcQhZ55BptdOgMsUrZYmgHyDGIlMzRxQw3IHb7mnibgsxS1bzYIA</a:t>
            </a:r>
            <a:endParaRPr lang="ro-RO" sz="600" dirty="0"/>
          </a:p>
          <a:p>
            <a:pPr marL="171450" indent="-171450">
              <a:buFontTx/>
              <a:buChar char="-"/>
            </a:pPr>
            <a:endParaRPr lang="ro-RO" sz="6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9FDF2C-D814-AC7F-2C7E-AEAF481127D1}"/>
              </a:ext>
            </a:extLst>
          </p:cNvPr>
          <p:cNvSpPr txBox="1"/>
          <p:nvPr/>
        </p:nvSpPr>
        <p:spPr>
          <a:xfrm>
            <a:off x="692366" y="3773999"/>
            <a:ext cx="51448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900" dirty="0"/>
              <a:t>Sursa imaginilor:</a:t>
            </a:r>
          </a:p>
          <a:p>
            <a:pPr marL="171450" indent="-171450">
              <a:buFontTx/>
              <a:buChar char="-"/>
            </a:pPr>
            <a:r>
              <a:rPr lang="ro-RO" sz="600" dirty="0">
                <a:hlinkClick r:id="rId3"/>
              </a:rPr>
              <a:t>https://encrypted-tbn1.gstatic.com/images?q=tbn:ANd9GcRnShuARKnfUbiFRq8rcLr-DPAYjBhPo7_Gb7euiZBYXAfqGayg</a:t>
            </a:r>
            <a:endParaRPr lang="ro-RO" sz="600" dirty="0"/>
          </a:p>
          <a:p>
            <a:pPr marL="171450" indent="-171450">
              <a:buFontTx/>
              <a:buChar char="-"/>
            </a:pPr>
            <a:r>
              <a:rPr lang="ro-RO" sz="600" dirty="0">
                <a:hlinkClick r:id="rId4"/>
              </a:rPr>
              <a:t>https://matex.ro/wp-content/uploads/2020/09/vopsire4-300x225.jpg</a:t>
            </a:r>
            <a:endParaRPr lang="ro-RO" sz="600" dirty="0"/>
          </a:p>
          <a:p>
            <a:pPr marL="171450" indent="-171450">
              <a:buFontTx/>
              <a:buChar char="-"/>
            </a:pPr>
            <a:r>
              <a:rPr lang="ro-RO" sz="600" dirty="0">
                <a:hlinkClick r:id="rId5"/>
              </a:rPr>
              <a:t>https://encrypted-tbn2.gstatic.com/images?q=tbn:ANd9GcTenUZYiMVY3Qf2OOwwRyt9AN00pUxtcaWT3hNg-AmS4BC7Jxna</a:t>
            </a:r>
            <a:endParaRPr lang="ro-RO" sz="600" dirty="0"/>
          </a:p>
          <a:p>
            <a:pPr marL="171450" indent="-171450">
              <a:buFontTx/>
              <a:buChar char="-"/>
            </a:pPr>
            <a:endParaRPr lang="ro-RO" sz="600" dirty="0"/>
          </a:p>
          <a:p>
            <a:pPr marL="171450" indent="-171450">
              <a:buFontTx/>
              <a:buChar char="-"/>
            </a:pPr>
            <a:endParaRPr lang="ro-RO" sz="600" dirty="0"/>
          </a:p>
          <a:p>
            <a:pPr marL="171450" indent="-171450">
              <a:buFontTx/>
              <a:buChar char="-"/>
            </a:pPr>
            <a:endParaRPr lang="ro-RO" sz="600" dirty="0"/>
          </a:p>
          <a:p>
            <a:pPr marL="171450" indent="-171450">
              <a:buFontTx/>
              <a:buChar char="-"/>
            </a:pPr>
            <a:endParaRPr lang="ro-RO" sz="600" dirty="0"/>
          </a:p>
          <a:p>
            <a:endParaRPr lang="en-US" sz="900" dirty="0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D541F1DE-3A8D-C019-A64C-88ABD4ADB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888" y="853005"/>
            <a:ext cx="2078288" cy="259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4" name="Picture 12">
            <a:extLst>
              <a:ext uri="{FF2B5EF4-FFF2-40B4-BE49-F238E27FC236}">
                <a16:creationId xmlns:a16="http://schemas.microsoft.com/office/drawing/2014/main" id="{8C7BB50B-54A1-1882-FFC6-65010A0CA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236" y="861669"/>
            <a:ext cx="2577947" cy="2577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8" name="Picture 16">
            <a:extLst>
              <a:ext uri="{FF2B5EF4-FFF2-40B4-BE49-F238E27FC236}">
                <a16:creationId xmlns:a16="http://schemas.microsoft.com/office/drawing/2014/main" id="{9DDA9EA3-C138-ACB7-1392-F495692DA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66" y="820241"/>
            <a:ext cx="1743075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5ED15F1-6E72-91F6-2943-6580D1201E69}"/>
              </a:ext>
            </a:extLst>
          </p:cNvPr>
          <p:cNvSpPr/>
          <p:nvPr/>
        </p:nvSpPr>
        <p:spPr>
          <a:xfrm>
            <a:off x="6200888" y="3855904"/>
            <a:ext cx="2078288" cy="61694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dirty="0">
                <a:hlinkClick r:id="rId9" action="ppaction://hlinksldjump"/>
              </a:rPr>
              <a:t>Click și mergi la pagina cu toate culorile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8"/>
          <p:cNvSpPr txBox="1"/>
          <p:nvPr/>
        </p:nvSpPr>
        <p:spPr>
          <a:xfrm>
            <a:off x="311760" y="192240"/>
            <a:ext cx="8520120" cy="825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72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-"/>
            </a:pPr>
            <a:r>
              <a:rPr lang="en-US" sz="1800" b="1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Maroul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simbolizează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pământul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seriozitatea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amărăciunea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prudenţă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comoditate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caracterizează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persoanele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realiste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și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calde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8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48"/>
          <p:cNvSpPr txBox="1"/>
          <p:nvPr/>
        </p:nvSpPr>
        <p:spPr>
          <a:xfrm>
            <a:off x="838275" y="4336207"/>
            <a:ext cx="6022938" cy="703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900" b="0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Sursa imaginilor:</a:t>
            </a: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o-RO" sz="600" b="0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https://encrypted-tbn2.gstatic.com/images?q=tbn:ANd9GcQkpLgXLsiYQ5dxgiVfRvC49apuMfuPYAWBV6fcK7cChH01Pdas</a:t>
            </a:r>
            <a:endParaRPr lang="ro-RO" sz="6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600" b="0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https://encrypted-tbn1.gstatic.com/images?q=tbn:ANd9GcSD1ekEwD9sNwcF9j5GxBz_-squbtKD-xp33pXp3ffl6o911Hg9</a:t>
            </a:r>
            <a:endParaRPr lang="ro-RO" sz="600" dirty="0"/>
          </a:p>
          <a:p>
            <a:pPr marR="0" lvl="0" algn="l" rtl="0">
              <a:spcBef>
                <a:spcPts val="0"/>
              </a:spcBef>
              <a:spcAft>
                <a:spcPts val="0"/>
              </a:spcAft>
            </a:pPr>
            <a:endParaRPr sz="6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7" name="Google Shape;297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8275" y="1258001"/>
            <a:ext cx="4200614" cy="3000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4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24604" y="1258000"/>
            <a:ext cx="4200615" cy="30008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9"/>
          <p:cNvSpPr txBox="1"/>
          <p:nvPr/>
        </p:nvSpPr>
        <p:spPr>
          <a:xfrm>
            <a:off x="311940" y="270282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Maroul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, ca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nuanță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terestră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simbolizează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stabilitate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naturalețe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asociindu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-se cu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seriozitatea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prudența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concomitent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evocând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profunzime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emoțională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ce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poate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inspira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atât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amărăciune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cât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confort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Această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culoare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reflectă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caracterul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realist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cald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al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celor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care o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îndrăgesc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iar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combinațiile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cu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nuanțe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pastel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generează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contraste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elegante,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în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timp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ce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asocierea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cu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tonuri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reci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sau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saturate produce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efecte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vizuale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puternice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captivante</a:t>
            </a:r>
            <a:r>
              <a:rPr lang="en-US" b="0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strike="noStrike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4" name="Google Shape;304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959" y="1511843"/>
            <a:ext cx="3581180" cy="25312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96;p48">
            <a:extLst>
              <a:ext uri="{FF2B5EF4-FFF2-40B4-BE49-F238E27FC236}">
                <a16:creationId xmlns:a16="http://schemas.microsoft.com/office/drawing/2014/main" id="{87E5B751-F6B3-EA04-E11F-479CD7B84DD4}"/>
              </a:ext>
            </a:extLst>
          </p:cNvPr>
          <p:cNvSpPr txBox="1"/>
          <p:nvPr/>
        </p:nvSpPr>
        <p:spPr>
          <a:xfrm>
            <a:off x="152692" y="4358006"/>
            <a:ext cx="6720988" cy="703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900" b="0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Sursa imaginilor:</a:t>
            </a: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o-RO" sz="600" b="0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https://encrypted-tbn1.gstatic.com/images?q=tbn:ANd9GcRDdVLwCF5t8z-dHhEALzT8cMr9NAtYn3pIDNPXUN27ZBL4y2jK</a:t>
            </a:r>
            <a:endParaRPr lang="ro-RO" sz="6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o-RO" sz="600" b="0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https://adelaparvu.com/wp-content/uploads/2014/03/adelaparvu.com-despre-livinguri-cu-canapele-maro-living-cu-pereti-rosii-idei-amenajare-living-Foto-Westlake-Development-Group.jpg</a:t>
            </a:r>
            <a:endParaRPr lang="ro-RO" sz="6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ro-RO" sz="6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sz="6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88" name="Picture 4" descr=". Conteaza mult cateva pete de culoare pe canapea, dar si piesele mici care sunt diferite. Foto Westlake Development Group">
            <a:extLst>
              <a:ext uri="{FF2B5EF4-FFF2-40B4-BE49-F238E27FC236}">
                <a16:creationId xmlns:a16="http://schemas.microsoft.com/office/drawing/2014/main" id="{671B5180-521C-8677-FDAB-81DABC815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666" y="1480857"/>
            <a:ext cx="3824394" cy="256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1CFB427-D198-C034-DB7B-AB9A89506EA3}"/>
              </a:ext>
            </a:extLst>
          </p:cNvPr>
          <p:cNvSpPr/>
          <p:nvPr/>
        </p:nvSpPr>
        <p:spPr>
          <a:xfrm>
            <a:off x="6873680" y="4331299"/>
            <a:ext cx="2082188" cy="572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dirty="0">
                <a:hlinkClick r:id="rId7" action="ppaction://hlinksldjump"/>
              </a:rPr>
              <a:t>Click și mergi la pagina cu toate culorile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1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72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-"/>
            </a:pPr>
            <a:r>
              <a:rPr lang="en-US" sz="1800" b="1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Albul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reprezintă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lumina,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puritatea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curăţenia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gingăşia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pacea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nevinovăţia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 sz="18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51"/>
          <p:cNvSpPr txBox="1"/>
          <p:nvPr/>
        </p:nvSpPr>
        <p:spPr>
          <a:xfrm>
            <a:off x="3949547" y="1090341"/>
            <a:ext cx="4717080" cy="2962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Albul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, ca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nonculoare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este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esențial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în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comunicarea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vizuală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datorită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capacității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sale de a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simboliza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puritatea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claritatea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nevinovăția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având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un impact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profund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asupra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percepției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emotive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estetice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Folosit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adesea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în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design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branding,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alb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este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asociat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cu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profesionalismul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simplitatea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permițând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altor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culori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să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strălucească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prin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contrast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evocând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valori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precum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îngrijirea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încrederea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în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diverse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domenii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inclusiv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în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organizațiile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caritate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instituțiile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medicale</a:t>
            </a:r>
            <a:r>
              <a:rPr lang="en-US" sz="1600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6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5" name="Google Shape;325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5172" y="967661"/>
            <a:ext cx="2857320" cy="17521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F4C3C5E-C472-EF1F-B20A-BB5EEE44A0D2}"/>
              </a:ext>
            </a:extLst>
          </p:cNvPr>
          <p:cNvSpPr txBox="1"/>
          <p:nvPr/>
        </p:nvSpPr>
        <p:spPr>
          <a:xfrm>
            <a:off x="3322147" y="4291039"/>
            <a:ext cx="580158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900" dirty="0"/>
              <a:t>Sursa imaginilor:</a:t>
            </a:r>
            <a:endParaRPr lang="ro-RO" sz="600" dirty="0"/>
          </a:p>
          <a:p>
            <a:pPr marL="171450" indent="-171450">
              <a:buFontTx/>
              <a:buChar char="-"/>
            </a:pPr>
            <a:r>
              <a:rPr lang="ro-RO" sz="600" dirty="0">
                <a:hlinkClick r:id="rId4"/>
              </a:rPr>
              <a:t>https://encrypted-tbn3.gstatic.com/images?q=tbn:ANd9GcQRJBXsPtelqjeSPQ-oO8-n0W39XG62VQJ7-jwn-u7L2noHgfZ1</a:t>
            </a:r>
            <a:endParaRPr lang="ro-RO" sz="500" dirty="0"/>
          </a:p>
          <a:p>
            <a:pPr marL="171450" indent="-171450">
              <a:buFontTx/>
              <a:buChar char="-"/>
            </a:pPr>
            <a:r>
              <a:rPr lang="ro-RO" sz="600" dirty="0">
                <a:hlinkClick r:id="rId5"/>
              </a:rPr>
              <a:t>https://encrypted-tbn0.gstatic.com/images?q=tbn:ANd9GcSxcrW8L_C9Aj7D2fU76AcadNRZGLfdxHnw2OgBnRmdi6L0ni_djgWbT21badkPDXJ-jSg&amp;usqp=CAU</a:t>
            </a:r>
            <a:endParaRPr lang="ro-RO" sz="600" dirty="0"/>
          </a:p>
          <a:p>
            <a:endParaRPr lang="ro-RO" sz="500" dirty="0"/>
          </a:p>
        </p:txBody>
      </p:sp>
      <p:pic>
        <p:nvPicPr>
          <p:cNvPr id="18436" name="Picture 4" descr="5 tinute alb negru care te vor lasa cu gura cascata - Cameleo">
            <a:extLst>
              <a:ext uri="{FF2B5EF4-FFF2-40B4-BE49-F238E27FC236}">
                <a16:creationId xmlns:a16="http://schemas.microsoft.com/office/drawing/2014/main" id="{0B4E4381-9482-0898-8C42-65852A5446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191"/>
          <a:stretch/>
        </p:blipFill>
        <p:spPr bwMode="auto">
          <a:xfrm>
            <a:off x="1726466" y="3001877"/>
            <a:ext cx="1595681" cy="1752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Living alb minimalist">
            <a:extLst>
              <a:ext uri="{FF2B5EF4-FFF2-40B4-BE49-F238E27FC236}">
                <a16:creationId xmlns:a16="http://schemas.microsoft.com/office/drawing/2014/main" id="{217AB54C-598B-2412-B7BD-F31B6C309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030" y="840834"/>
            <a:ext cx="3640913" cy="2316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1BC578F-9A1F-73A2-61AC-DDD4DF178B27}"/>
              </a:ext>
            </a:extLst>
          </p:cNvPr>
          <p:cNvSpPr txBox="1"/>
          <p:nvPr/>
        </p:nvSpPr>
        <p:spPr>
          <a:xfrm>
            <a:off x="511045" y="3896746"/>
            <a:ext cx="475501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900" dirty="0"/>
              <a:t>Sursa imaginilor:</a:t>
            </a:r>
            <a:endParaRPr lang="ro-RO" sz="600" dirty="0"/>
          </a:p>
          <a:p>
            <a:pPr marL="171450" indent="-171450">
              <a:buFontTx/>
              <a:buChar char="-"/>
            </a:pPr>
            <a:r>
              <a:rPr lang="ro-RO" sz="600" dirty="0">
                <a:hlinkClick r:id="rId4"/>
              </a:rPr>
              <a:t>https://encrypted-tbn3.gstatic.com/images?q=tbn:ANd9GcQV7Ef2fJXj56Np3hyC1nJOS7jrr5qSpmRX8PWwgWCADEO81hDn</a:t>
            </a:r>
            <a:endParaRPr lang="ro-RO" sz="600" dirty="0"/>
          </a:p>
          <a:p>
            <a:pPr marL="171450" indent="-171450">
              <a:buFontTx/>
              <a:buChar char="-"/>
            </a:pPr>
            <a:r>
              <a:rPr lang="ro-RO" sz="600" dirty="0">
                <a:hlinkClick r:id="rId5"/>
              </a:rPr>
              <a:t>https://www.renovat.ro/poze/culori-canapele-pentru-living/Living-alb-cu-canapea-din-piele-alba.jpg</a:t>
            </a:r>
            <a:endParaRPr lang="ro-RO" sz="600" dirty="0"/>
          </a:p>
          <a:p>
            <a:pPr marL="171450" indent="-171450">
              <a:buFontTx/>
              <a:buChar char="-"/>
            </a:pPr>
            <a:endParaRPr lang="ro-RO" sz="600" dirty="0"/>
          </a:p>
          <a:p>
            <a:pPr marL="171450" indent="-171450">
              <a:buFontTx/>
              <a:buChar char="-"/>
            </a:pPr>
            <a:endParaRPr lang="ro-RO" sz="600" dirty="0"/>
          </a:p>
        </p:txBody>
      </p:sp>
      <p:pic>
        <p:nvPicPr>
          <p:cNvPr id="20486" name="Picture 6" descr="living alb modern">
            <a:extLst>
              <a:ext uri="{FF2B5EF4-FFF2-40B4-BE49-F238E27FC236}">
                <a16:creationId xmlns:a16="http://schemas.microsoft.com/office/drawing/2014/main" id="{297BB596-D0E3-5E75-D54A-EF08293E7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8834" y="840834"/>
            <a:ext cx="3508267" cy="234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B2038E5-23EA-EBB5-0316-E1E0BE61606C}"/>
              </a:ext>
            </a:extLst>
          </p:cNvPr>
          <p:cNvSpPr/>
          <p:nvPr/>
        </p:nvSpPr>
        <p:spPr>
          <a:xfrm>
            <a:off x="6191479" y="3896746"/>
            <a:ext cx="2215621" cy="60016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dirty="0">
                <a:hlinkClick r:id="rId7" action="ppaction://hlinksldjump"/>
              </a:rPr>
              <a:t>Click și mergi la pagina cu toate culorile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4"/>
          <p:cNvSpPr txBox="1"/>
          <p:nvPr/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72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-"/>
            </a:pPr>
            <a:r>
              <a:rPr lang="en-US" sz="1800" b="1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Negru</a:t>
            </a:r>
            <a:r>
              <a:rPr lang="en-US" sz="1800" b="1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simbolizează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întunericul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moartea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misterul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necuprinsul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doliul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sobrietatea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solemnitatea</a:t>
            </a:r>
            <a:r>
              <a:rPr lang="ro-RO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eleganța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8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7" name="Google Shape;347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0333" y="1266840"/>
            <a:ext cx="5244534" cy="26221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3957F0A-B5EA-779C-78B9-E8384070AC3F}"/>
              </a:ext>
            </a:extLst>
          </p:cNvPr>
          <p:cNvSpPr txBox="1"/>
          <p:nvPr/>
        </p:nvSpPr>
        <p:spPr>
          <a:xfrm>
            <a:off x="870333" y="4106940"/>
            <a:ext cx="524453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900" dirty="0"/>
              <a:t>Sursa imaginii:</a:t>
            </a:r>
            <a:endParaRPr lang="ro-RO" sz="600" dirty="0"/>
          </a:p>
          <a:p>
            <a:pPr marL="171450" indent="-171450">
              <a:buFontTx/>
              <a:buChar char="-"/>
            </a:pPr>
            <a:r>
              <a:rPr lang="ro-RO" sz="600" dirty="0">
                <a:hlinkClick r:id="rId4"/>
              </a:rPr>
              <a:t>https://encrypted-tbn1.gstatic.com/images?q=tbn:ANd9GcQpX3Xci09cPfVrhjd-pzkfs_c4UXcVxA9-epucxc-T0JiWwEHj</a:t>
            </a:r>
            <a:endParaRPr lang="ro-RO" sz="600" dirty="0"/>
          </a:p>
          <a:p>
            <a:pPr marL="171450" indent="-171450">
              <a:buFontTx/>
              <a:buChar char="-"/>
            </a:pPr>
            <a:endParaRPr lang="ro-RO" sz="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108D56-A7B5-FBB0-094A-0C9AF7F25661}"/>
              </a:ext>
            </a:extLst>
          </p:cNvPr>
          <p:cNvSpPr txBox="1"/>
          <p:nvPr/>
        </p:nvSpPr>
        <p:spPr>
          <a:xfrm>
            <a:off x="6114867" y="1407988"/>
            <a:ext cx="271701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Negrul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ca n</a:t>
            </a:r>
            <a:r>
              <a:rPr lang="ro-RO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onculoare</a:t>
            </a:r>
            <a:r>
              <a:rPr lang="ro-RO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profundă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evocă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paletă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emoții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și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concepte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reprezentând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nu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doar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întunericul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și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moartea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ci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și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misterul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și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solemnitatea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El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transmite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eleganță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distinctă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și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sobrietate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care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îl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face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adesea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preferat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în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contexte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formale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fiind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alegere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frecventă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în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modă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și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design. De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asemenea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negrul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poate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simboliza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și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un sentiment de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necuprins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stimulând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reflecția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asupra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aspectelor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ascunse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ale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existenței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982313F-33FF-8291-C3D2-8BA316CE2E53}"/>
              </a:ext>
            </a:extLst>
          </p:cNvPr>
          <p:cNvSpPr/>
          <p:nvPr/>
        </p:nvSpPr>
        <p:spPr>
          <a:xfrm>
            <a:off x="6339567" y="4314689"/>
            <a:ext cx="2228481" cy="52171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dirty="0">
                <a:hlinkClick r:id="rId5" action="ppaction://hlinksldjump"/>
              </a:rPr>
              <a:t>Click și mergi la pagina cu toate culorile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55"/>
          <p:cNvSpPr txBox="1"/>
          <p:nvPr/>
        </p:nvSpPr>
        <p:spPr>
          <a:xfrm>
            <a:off x="311580" y="28890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72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-"/>
            </a:pPr>
            <a:r>
              <a:rPr lang="en-US" sz="1800" b="1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Gri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exprimă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confort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siguranţă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fiabilitate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înţelepciune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maturitate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strike="noStrik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compromis</a:t>
            </a:r>
            <a:r>
              <a:rPr lang="ro-RO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flexibilitate</a:t>
            </a:r>
            <a:r>
              <a:rPr lang="en-US" sz="1800" b="0" strike="noStrik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800"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55"/>
          <p:cNvSpPr txBox="1"/>
          <p:nvPr/>
        </p:nvSpPr>
        <p:spPr>
          <a:xfrm>
            <a:off x="4675140" y="1530995"/>
            <a:ext cx="4156560" cy="273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Griul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deși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este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adesea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perceput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neutr</a:t>
            </a:r>
            <a:r>
              <a:rPr lang="ro-RO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u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joacă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un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rol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esențial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în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paleta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cromatică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având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capacitatea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de a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influența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modifica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tonalitățile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altor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culori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prin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amestecuri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Această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versatilitate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permite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crearea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unor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nuanțe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calde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sau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reci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în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funcție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culorile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cu care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este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combinat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aducând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astfel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profunditate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complexitate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estetică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lucrărilor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artistice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Prin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utilizarea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grafică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strategică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griului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artiștii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pot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evidenția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intensifica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expresivitatea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culorilor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îmbogățind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astfel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experiența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0" strike="noStrike" dirty="0" err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vizuală</a:t>
            </a:r>
            <a:r>
              <a:rPr lang="en-US" b="0" strike="noStrike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6" name="Google Shape;356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4520" y="1135440"/>
            <a:ext cx="4227120" cy="352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A060B6B-DC51-29AC-1EE4-31E4ED7DE921}"/>
              </a:ext>
            </a:extLst>
          </p:cNvPr>
          <p:cNvSpPr txBox="1"/>
          <p:nvPr/>
        </p:nvSpPr>
        <p:spPr>
          <a:xfrm>
            <a:off x="4571640" y="4360651"/>
            <a:ext cx="45723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900" dirty="0"/>
              <a:t>Sursa imaginii:</a:t>
            </a:r>
            <a:endParaRPr lang="ro-RO" sz="600" dirty="0"/>
          </a:p>
          <a:p>
            <a:pPr marL="171450" indent="-171450">
              <a:buFontTx/>
              <a:buChar char="-"/>
            </a:pPr>
            <a:r>
              <a:rPr lang="ro-RO" sz="600" dirty="0">
                <a:hlinkClick r:id="rId4"/>
              </a:rPr>
              <a:t>https://encrypted-tbn1.gstatic.com/images?q=tbn:ANd9GcQLQamcBIaUvMX4BVdtq5C1ft0JaSaU644LB3zjwkZQHRM2HhnI</a:t>
            </a:r>
            <a:endParaRPr lang="ro-RO" sz="600" dirty="0"/>
          </a:p>
          <a:p>
            <a:pPr marL="171450" indent="-171450">
              <a:buFontTx/>
              <a:buChar char="-"/>
            </a:pPr>
            <a:endParaRPr lang="ro-RO" sz="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Google Shape;361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4604" y="907177"/>
            <a:ext cx="3427396" cy="210197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F1B193-09C9-74C9-CADB-6A7765078626}"/>
              </a:ext>
            </a:extLst>
          </p:cNvPr>
          <p:cNvSpPr txBox="1"/>
          <p:nvPr/>
        </p:nvSpPr>
        <p:spPr>
          <a:xfrm>
            <a:off x="1001657" y="3820825"/>
            <a:ext cx="65008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900" dirty="0"/>
              <a:t>Sursa imaginilor:</a:t>
            </a:r>
            <a:endParaRPr lang="ro-RO" sz="600" dirty="0"/>
          </a:p>
          <a:p>
            <a:pPr marL="171450" indent="-171450">
              <a:buFontTx/>
              <a:buChar char="-"/>
            </a:pPr>
            <a:r>
              <a:rPr lang="ro-RO" sz="600" dirty="0">
                <a:hlinkClick r:id="rId4"/>
              </a:rPr>
              <a:t>https://encrypted-tbn3.gstatic.com/images?q=tbn:ANd9GcQiWQCV2FKiLuTcvwfHetWndaIkfi_Qx-cWkEKx94DnbklcEMf_</a:t>
            </a:r>
            <a:endParaRPr lang="ro-RO" sz="600" dirty="0"/>
          </a:p>
          <a:p>
            <a:pPr marL="171450" indent="-171450">
              <a:buFontTx/>
              <a:buChar char="-"/>
            </a:pPr>
            <a:r>
              <a:rPr lang="ro-RO" sz="600" dirty="0">
                <a:hlinkClick r:id="rId5"/>
              </a:rPr>
              <a:t>https://www.shibumistyle.com/cdn/shop/products/shibumi-womens-cashmere-silk-copper-rose-ikat-long-nehru-jacket_1800x1800.jpg?v=1668695475</a:t>
            </a:r>
            <a:endParaRPr lang="ro-RO" sz="600" dirty="0"/>
          </a:p>
          <a:p>
            <a:pPr marL="171450" indent="-171450">
              <a:buFontTx/>
              <a:buChar char="-"/>
            </a:pPr>
            <a:endParaRPr lang="ro-RO" sz="600" dirty="0"/>
          </a:p>
          <a:p>
            <a:pPr marL="171450" indent="-171450">
              <a:buFontTx/>
              <a:buChar char="-"/>
            </a:pPr>
            <a:endParaRPr lang="ro-RO" sz="600" dirty="0"/>
          </a:p>
        </p:txBody>
      </p:sp>
      <p:pic>
        <p:nvPicPr>
          <p:cNvPr id="22532" name="Picture 4">
            <a:extLst>
              <a:ext uri="{FF2B5EF4-FFF2-40B4-BE49-F238E27FC236}">
                <a16:creationId xmlns:a16="http://schemas.microsoft.com/office/drawing/2014/main" id="{DD34C0CC-9AB5-867E-A837-BEB9AF210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118" y="503308"/>
            <a:ext cx="1909591" cy="286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Google Shape;369;p57"/>
          <p:cNvPicPr preferRelativeResize="0"/>
          <p:nvPr/>
        </p:nvPicPr>
        <p:blipFill rotWithShape="1">
          <a:blip r:embed="rId3">
            <a:alphaModFix/>
          </a:blip>
          <a:srcRect r="33153"/>
          <a:stretch/>
        </p:blipFill>
        <p:spPr>
          <a:xfrm>
            <a:off x="333798" y="389325"/>
            <a:ext cx="3717336" cy="32509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98152F9-310A-DFD9-6AC0-7EEC302B7772}"/>
              </a:ext>
            </a:extLst>
          </p:cNvPr>
          <p:cNvSpPr txBox="1"/>
          <p:nvPr/>
        </p:nvSpPr>
        <p:spPr>
          <a:xfrm>
            <a:off x="749147" y="3998987"/>
            <a:ext cx="470673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900" dirty="0"/>
              <a:t>Sursa imaginilor:</a:t>
            </a:r>
          </a:p>
          <a:p>
            <a:pPr marL="171450" indent="-171450">
              <a:buFontTx/>
              <a:buChar char="-"/>
            </a:pPr>
            <a:r>
              <a:rPr lang="ro-RO" sz="600" dirty="0">
                <a:hlinkClick r:id="rId4"/>
              </a:rPr>
              <a:t>https://encrypted-tbn0.gstatic.com/images?q=tbn:ANd9GcQzo2qwdzFDaZmW6rMKPzyohCfypKHeUCHj3fvEhdMGWPZOERvq</a:t>
            </a:r>
            <a:endParaRPr lang="ro-RO" sz="600" dirty="0"/>
          </a:p>
          <a:p>
            <a:pPr marL="171450" indent="-171450">
              <a:buFontTx/>
              <a:buChar char="-"/>
            </a:pPr>
            <a:r>
              <a:rPr lang="ro-RO" sz="600" dirty="0">
                <a:hlinkClick r:id="rId5"/>
              </a:rPr>
              <a:t>https://glamnews.ro/wp-content/uploads/2021/01/pantone2021-760x510.jpg</a:t>
            </a:r>
            <a:endParaRPr lang="ro-RO" sz="600" dirty="0"/>
          </a:p>
          <a:p>
            <a:pPr marL="171450" indent="-171450">
              <a:buFontTx/>
              <a:buChar char="-"/>
            </a:pPr>
            <a:endParaRPr lang="en-US" sz="600" dirty="0"/>
          </a:p>
        </p:txBody>
      </p:sp>
      <p:pic>
        <p:nvPicPr>
          <p:cNvPr id="25602" name="Picture 2" descr="Pantone 2021">
            <a:extLst>
              <a:ext uri="{FF2B5EF4-FFF2-40B4-BE49-F238E27FC236}">
                <a16:creationId xmlns:a16="http://schemas.microsoft.com/office/drawing/2014/main" id="{DDFBBAB4-857F-508E-1EE8-B4726C34C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988" y="450605"/>
            <a:ext cx="4664133" cy="3129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33B8307-A166-2986-69FB-F4E0EBD40E80}"/>
              </a:ext>
            </a:extLst>
          </p:cNvPr>
          <p:cNvSpPr/>
          <p:nvPr/>
        </p:nvSpPr>
        <p:spPr>
          <a:xfrm>
            <a:off x="6345716" y="3899971"/>
            <a:ext cx="2376405" cy="60684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dirty="0">
                <a:hlinkClick r:id="rId7" action="ppaction://hlinksldjump"/>
              </a:rPr>
              <a:t>Click și mergi la pagina cu toate culorile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4430AC-0902-9132-A941-A19AE6B201B8}"/>
              </a:ext>
            </a:extLst>
          </p:cNvPr>
          <p:cNvSpPr txBox="1"/>
          <p:nvPr/>
        </p:nvSpPr>
        <p:spPr>
          <a:xfrm>
            <a:off x="776689" y="429657"/>
            <a:ext cx="7904603" cy="413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800" b="1" dirty="0" err="1"/>
              <a:t>Blibliografie</a:t>
            </a:r>
            <a:r>
              <a:rPr lang="ro-RO" sz="1800" b="1" dirty="0"/>
              <a:t>:</a:t>
            </a:r>
          </a:p>
          <a:p>
            <a:endParaRPr lang="ro-RO" b="1" dirty="0"/>
          </a:p>
          <a:p>
            <a:endParaRPr lang="ro-RO" b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o-RO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Ministerul </a:t>
            </a:r>
            <a:r>
              <a:rPr lang="ro-RO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Educaţiei</a:t>
            </a:r>
            <a:r>
              <a:rPr lang="ro-RO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Cercetării și Inovării, Consiliul Național pentru curriculum. Programe școlare pentru ciclul gimnazial, </a:t>
            </a:r>
            <a:r>
              <a:rPr lang="ro-RO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Educaţie</a:t>
            </a:r>
            <a:r>
              <a:rPr lang="ro-RO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plastică, Clasele a V–a, a VIII-a;  Anexa nr. 2 la ordinul ministrului </a:t>
            </a:r>
            <a:r>
              <a:rPr lang="ro-RO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educaţiei</a:t>
            </a:r>
            <a:r>
              <a:rPr lang="ro-RO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naționale nr.</a:t>
            </a:r>
            <a:r>
              <a:rPr lang="ro-RO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ro-RO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3393/28.02.2017</a:t>
            </a:r>
            <a:endParaRPr lang="ro-RO" dirty="0">
              <a:hlinkClick r:id="rId2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o-RO" dirty="0">
                <a:hlinkClick r:id="rId2"/>
              </a:rPr>
              <a:t>https://adelaparvu.com/2013/07/03/o-viata-avem-colorata-sa-fie-in-nuante-de-portocaliu/</a:t>
            </a:r>
            <a:endParaRPr lang="ro-RO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o-RO" dirty="0"/>
              <a:t>Imaginea de copertă: </a:t>
            </a:r>
            <a:r>
              <a:rPr lang="ro-RO" dirty="0">
                <a:hlinkClick r:id="rId3"/>
              </a:rPr>
              <a:t>https://cdn.pixabay.com/photo/2024/03/16/08/06/happy-holi-hai-8636532_1280.jpg</a:t>
            </a:r>
            <a:endParaRPr lang="ro-RO" dirty="0"/>
          </a:p>
          <a:p>
            <a:pPr>
              <a:lnSpc>
                <a:spcPct val="150000"/>
              </a:lnSpc>
            </a:pPr>
            <a:endParaRPr lang="ro-RO" dirty="0"/>
          </a:p>
          <a:p>
            <a:pPr marL="285750" indent="-285750">
              <a:buFontTx/>
              <a:buChar char="-"/>
            </a:pPr>
            <a:endParaRPr lang="ro-RO" dirty="0"/>
          </a:p>
          <a:p>
            <a:pPr marL="285750" indent="-285750">
              <a:buFontTx/>
              <a:buChar char="-"/>
            </a:pPr>
            <a:endParaRPr lang="ro-RO" dirty="0"/>
          </a:p>
          <a:p>
            <a:pPr marL="285750" indent="-285750">
              <a:buFontTx/>
              <a:buChar char="-"/>
            </a:pPr>
            <a:endParaRPr lang="ro-RO" dirty="0"/>
          </a:p>
          <a:p>
            <a:endParaRPr lang="ro-RO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453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1451</TotalTime>
  <Words>2071</Words>
  <Application>Microsoft Office PowerPoint</Application>
  <PresentationFormat>On-screen Show (16:9)</PresentationFormat>
  <Paragraphs>123</Paragraphs>
  <Slides>22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Times New Roman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Mirela Rusu</dc:creator>
  <cp:lastModifiedBy>Mirela Rusu</cp:lastModifiedBy>
  <cp:revision>15</cp:revision>
  <dcterms:modified xsi:type="dcterms:W3CDTF">2024-11-02T12:34:02Z</dcterms:modified>
</cp:coreProperties>
</file>