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2" r:id="rId1"/>
  </p:sldMasterIdLst>
  <p:notesMasterIdLst>
    <p:notesMasterId r:id="rId50"/>
  </p:notesMasterIdLst>
  <p:sldIdLst>
    <p:sldId id="256" r:id="rId2"/>
    <p:sldId id="257" r:id="rId3"/>
    <p:sldId id="30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2" r:id="rId13"/>
    <p:sldId id="283" r:id="rId14"/>
    <p:sldId id="284" r:id="rId15"/>
    <p:sldId id="285" r:id="rId16"/>
    <p:sldId id="286" r:id="rId17"/>
    <p:sldId id="287" r:id="rId18"/>
    <p:sldId id="266" r:id="rId19"/>
    <p:sldId id="267" r:id="rId20"/>
    <p:sldId id="268" r:id="rId21"/>
    <p:sldId id="269" r:id="rId22"/>
    <p:sldId id="310" r:id="rId23"/>
    <p:sldId id="270" r:id="rId24"/>
    <p:sldId id="272" r:id="rId25"/>
    <p:sldId id="274" r:id="rId26"/>
    <p:sldId id="276" r:id="rId27"/>
    <p:sldId id="278" r:id="rId28"/>
    <p:sldId id="280" r:id="rId29"/>
    <p:sldId id="271" r:id="rId30"/>
    <p:sldId id="288" r:id="rId31"/>
    <p:sldId id="289" r:id="rId32"/>
    <p:sldId id="290" r:id="rId33"/>
    <p:sldId id="291" r:id="rId34"/>
    <p:sldId id="300" r:id="rId35"/>
    <p:sldId id="301" r:id="rId36"/>
    <p:sldId id="302" r:id="rId37"/>
    <p:sldId id="303" r:id="rId38"/>
    <p:sldId id="304" r:id="rId39"/>
    <p:sldId id="306" r:id="rId40"/>
    <p:sldId id="305" r:id="rId41"/>
    <p:sldId id="293" r:id="rId42"/>
    <p:sldId id="307" r:id="rId43"/>
    <p:sldId id="311" r:id="rId44"/>
    <p:sldId id="294" r:id="rId45"/>
    <p:sldId id="295" r:id="rId46"/>
    <p:sldId id="296" r:id="rId47"/>
    <p:sldId id="297" r:id="rId48"/>
    <p:sldId id="298" r:id="rId49"/>
  </p:sldIdLst>
  <p:sldSz cx="9144000" cy="5143500" type="screen16x9"/>
  <p:notesSz cx="6858000" cy="9144000"/>
  <p:embeddedFontLst>
    <p:embeddedFont>
      <p:font typeface="Baguet Script" panose="00000500000000000000" pitchFamily="2" charset="0"/>
      <p:regular r:id="rId51"/>
    </p:embeddedFont>
    <p:embeddedFont>
      <p:font typeface="Caladea" panose="02040503050406030204" pitchFamily="18" charset="0"/>
      <p:regular r:id="rId52"/>
      <p:bold r:id="rId53"/>
      <p:italic r:id="rId54"/>
      <p:boldItalic r:id="rId55"/>
    </p:embeddedFont>
    <p:embeddedFont>
      <p:font typeface="Century Gothic" panose="020B0502020202020204" pitchFamily="34" charset="0"/>
      <p:regular r:id="rId56"/>
      <p:bold r:id="rId57"/>
      <p:italic r:id="rId58"/>
      <p:boldItalic r:id="rId59"/>
    </p:embeddedFont>
    <p:embeddedFont>
      <p:font typeface="Merriweather" panose="00000500000000000000" pitchFamily="2" charset="0"/>
      <p:regular r:id="rId60"/>
      <p:bold r:id="rId61"/>
      <p:italic r:id="rId62"/>
      <p:boldItalic r:id="rId63"/>
    </p:embeddedFont>
    <p:embeddedFont>
      <p:font typeface="Pacifico" panose="00000500000000000000" pitchFamily="2" charset="0"/>
      <p:regular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țiune implicită" id="{49975350-4417-43F4-85D7-6B1266954C8B}">
          <p14:sldIdLst>
            <p14:sldId id="256"/>
            <p14:sldId id="257"/>
          </p14:sldIdLst>
        </p14:section>
        <p14:section name="Secțiune rezumat" id="{4292FF69-1AB5-41F9-92F3-8FADBEBF3B10}">
          <p14:sldIdLst>
            <p14:sldId id="309"/>
          </p14:sldIdLst>
        </p14:section>
        <p14:section name="Obiective" id="{DF563523-68F5-4E10-AF5B-DA77F54D6208}">
          <p14:sldIdLst>
            <p14:sldId id="258"/>
          </p14:sldIdLst>
        </p14:section>
        <p14:section name="Hardware și software" id="{9CDA0439-8F68-48FC-BFD0-DBE7ECB86292}">
          <p14:sldIdLst>
            <p14:sldId id="259"/>
          </p14:sldIdLst>
        </p14:section>
        <p14:section name="Partea HARDWARE este formată din:" id="{A4D74C72-6B8E-4593-B37E-D5E0CB4BFA09}">
          <p14:sldIdLst>
            <p14:sldId id="260"/>
          </p14:sldIdLst>
        </p14:section>
        <p14:section name="Secțiunea 4" id="{59ECE02F-59E4-404D-8A1B-EB8E6A00C5CA}">
          <p14:sldIdLst>
            <p14:sldId id="261"/>
          </p14:sldIdLst>
        </p14:section>
        <p14:section name="Funcțiile componentelor" id="{BE4AB61C-FB3C-4BD1-8221-002D0413E642}">
          <p14:sldIdLst>
            <p14:sldId id="262"/>
          </p14:sldIdLst>
        </p14:section>
        <p14:section name="Secțiunea 6" id="{A3A86A5E-4EF4-4839-9645-38E544E90A54}">
          <p14:sldIdLst>
            <p14:sldId id="263"/>
          </p14:sldIdLst>
        </p14:section>
        <p14:section name="Secțiunea 7" id="{FFC98E02-D56D-424B-B99C-2E849A58C2C4}">
          <p14:sldIdLst>
            <p14:sldId id="264"/>
          </p14:sldIdLst>
        </p14:section>
        <p14:section name="Secțiunea 8" id="{CCA7DAE2-412E-4F12-9E7F-EBF46369559E}">
          <p14:sldIdLst>
            <p14:sldId id="265"/>
          </p14:sldIdLst>
        </p14:section>
        <p14:section name="Secțiunea 9" id="{4C084DE7-31CC-465F-B650-20A2F6C99A4D}">
          <p14:sldIdLst>
            <p14:sldId id="282"/>
          </p14:sldIdLst>
        </p14:section>
        <p14:section name="Secțiunea 10" id="{37703ED8-9906-4DF8-9F12-A6D77084E746}">
          <p14:sldIdLst>
            <p14:sldId id="283"/>
          </p14:sldIdLst>
        </p14:section>
        <p14:section name="Secțiunea 11" id="{4C110085-742C-44D1-8BF9-CE042419F0E9}">
          <p14:sldIdLst>
            <p14:sldId id="284"/>
          </p14:sldIdLst>
        </p14:section>
        <p14:section name="Secțiunea 12" id="{AE931AE0-0363-45EB-A70E-56804EC45FBB}">
          <p14:sldIdLst>
            <p14:sldId id="285"/>
          </p14:sldIdLst>
        </p14:section>
        <p14:section name="Secțiunea 13" id="{F6FC16D1-60AD-4405-B157-73E76CC87B4E}">
          <p14:sldIdLst>
            <p14:sldId id="286"/>
          </p14:sldIdLst>
        </p14:section>
        <p14:section name="Secțiunea 14" id="{A0BF9C3D-5284-4D34-B8C5-002F1410725F}">
          <p14:sldIdLst>
            <p14:sldId id="287"/>
            <p14:sldId id="266"/>
            <p14:sldId id="267"/>
            <p14:sldId id="268"/>
            <p14:sldId id="269"/>
            <p14:sldId id="310"/>
            <p14:sldId id="270"/>
            <p14:sldId id="272"/>
            <p14:sldId id="274"/>
            <p14:sldId id="276"/>
            <p14:sldId id="278"/>
            <p14:sldId id="280"/>
            <p14:sldId id="271"/>
            <p14:sldId id="288"/>
            <p14:sldId id="289"/>
            <p14:sldId id="290"/>
            <p14:sldId id="291"/>
          </p14:sldIdLst>
        </p14:section>
        <p14:section name="Fișă de lucru" id="{CACF41B6-04B8-439B-B33F-C4FA8B774950}">
          <p14:sldIdLst>
            <p14:sldId id="300"/>
            <p14:sldId id="301"/>
            <p14:sldId id="302"/>
            <p14:sldId id="303"/>
            <p14:sldId id="304"/>
            <p14:sldId id="306"/>
            <p14:sldId id="305"/>
            <p14:sldId id="293"/>
          </p14:sldIdLst>
        </p14:section>
        <p14:section name="TEST DE EVALUARE" id="{967E1C21-F8CF-4D87-BAF7-FC2A01ECDCAC}">
          <p14:sldIdLst>
            <p14:sldId id="307"/>
            <p14:sldId id="311"/>
            <p14:sldId id="294"/>
            <p14:sldId id="295"/>
            <p14:sldId id="296"/>
            <p14:sldId id="297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6BB83E-DD98-4733-A3ED-80A5FC241902}">
  <a:tblStyle styleId="{EA6BB83E-DD98-4733-A3ED-80A5FC24190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EF6EA"/>
          </a:solidFill>
        </a:fill>
      </a:tcStyle>
    </a:wholeTbl>
    <a:band1H>
      <a:tcTxStyle/>
      <a:tcStyle>
        <a:tcBdr/>
        <a:fill>
          <a:solidFill>
            <a:srgbClr val="DCEDD2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CEDD2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Stil tematic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E9639D4-E3E2-4D34-9284-5A2195B3D0D7}" styleName="Stil lumino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Stil întuneca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Stil tematic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 tematic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Stil luminos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7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52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font" Target="fonts/font13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1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3D533C-818B-4914-8056-BDB6FF800AFC}" type="doc">
      <dgm:prSet loTypeId="urn:microsoft.com/office/officeart/2005/8/layout/vList3#1" loCatId="picture" qsTypeId="urn:microsoft.com/office/officeart/2005/8/quickstyle/simple3" qsCatId="simple" csTypeId="urn:microsoft.com/office/officeart/2005/8/colors/colorful5" csCatId="colorful" phldr="1"/>
      <dgm:spPr/>
    </dgm:pt>
    <dgm:pt modelId="{850246C0-CFEC-4D63-A052-566C66D1E871}">
      <dgm:prSet phldrT="[Text]" custT="1"/>
      <dgm:spPr/>
      <dgm:t>
        <a:bodyPr/>
        <a:lstStyle/>
        <a:p>
          <a:r>
            <a:rPr lang="ro-RO" sz="2400" dirty="0"/>
            <a:t>matriceală</a:t>
          </a:r>
          <a:endParaRPr lang="en-US" sz="2400" dirty="0"/>
        </a:p>
      </dgm:t>
    </dgm:pt>
    <dgm:pt modelId="{D708B1C1-ECE3-489F-B779-E1B3134DF512}" type="parTrans" cxnId="{E386948F-9946-4399-A0A6-3C4F926197B8}">
      <dgm:prSet/>
      <dgm:spPr/>
      <dgm:t>
        <a:bodyPr/>
        <a:lstStyle/>
        <a:p>
          <a:endParaRPr lang="en-US" sz="1400"/>
        </a:p>
      </dgm:t>
    </dgm:pt>
    <dgm:pt modelId="{6383D71B-887B-4CE6-8869-DA2D02FBE298}" type="sibTrans" cxnId="{E386948F-9946-4399-A0A6-3C4F926197B8}">
      <dgm:prSet/>
      <dgm:spPr/>
      <dgm:t>
        <a:bodyPr/>
        <a:lstStyle/>
        <a:p>
          <a:endParaRPr lang="en-US" sz="1400"/>
        </a:p>
      </dgm:t>
    </dgm:pt>
    <dgm:pt modelId="{8F438530-F988-4801-AEA6-57248BA14EE5}">
      <dgm:prSet phldrT="[Text]" custT="1"/>
      <dgm:spPr/>
      <dgm:t>
        <a:bodyPr/>
        <a:lstStyle/>
        <a:p>
          <a:r>
            <a:rPr lang="ro-RO" sz="2400" dirty="0"/>
            <a:t>cu jet de cerneală</a:t>
          </a:r>
          <a:endParaRPr lang="en-US" sz="2400" dirty="0"/>
        </a:p>
      </dgm:t>
    </dgm:pt>
    <dgm:pt modelId="{0ECEF340-1187-49FC-B725-8E01A707FC7C}" type="parTrans" cxnId="{888127D8-7564-4576-B8F7-70325431FEFF}">
      <dgm:prSet/>
      <dgm:spPr/>
      <dgm:t>
        <a:bodyPr/>
        <a:lstStyle/>
        <a:p>
          <a:endParaRPr lang="en-US" sz="1400"/>
        </a:p>
      </dgm:t>
    </dgm:pt>
    <dgm:pt modelId="{F9E6AB9D-8168-47CA-832D-42C01CA89BF0}" type="sibTrans" cxnId="{888127D8-7564-4576-B8F7-70325431FEFF}">
      <dgm:prSet/>
      <dgm:spPr/>
      <dgm:t>
        <a:bodyPr/>
        <a:lstStyle/>
        <a:p>
          <a:endParaRPr lang="en-US" sz="1400"/>
        </a:p>
      </dgm:t>
    </dgm:pt>
    <dgm:pt modelId="{D119C830-2C23-4C34-A9F0-1C95F76C368A}">
      <dgm:prSet phldrT="[Text]" custT="1"/>
      <dgm:spPr/>
      <dgm:t>
        <a:bodyPr/>
        <a:lstStyle/>
        <a:p>
          <a:r>
            <a:rPr lang="ro-RO" sz="2400" dirty="0"/>
            <a:t>laser</a:t>
          </a:r>
          <a:endParaRPr lang="en-US" sz="2400" dirty="0"/>
        </a:p>
      </dgm:t>
    </dgm:pt>
    <dgm:pt modelId="{391B8CF2-7856-46BE-8633-BB86D7FE568B}" type="parTrans" cxnId="{0A680338-6645-4164-BB6E-03BA354CE206}">
      <dgm:prSet/>
      <dgm:spPr/>
      <dgm:t>
        <a:bodyPr/>
        <a:lstStyle/>
        <a:p>
          <a:endParaRPr lang="en-US" sz="1400"/>
        </a:p>
      </dgm:t>
    </dgm:pt>
    <dgm:pt modelId="{9065D709-0C92-47E4-8BEA-068AB8B67235}" type="sibTrans" cxnId="{0A680338-6645-4164-BB6E-03BA354CE206}">
      <dgm:prSet/>
      <dgm:spPr/>
      <dgm:t>
        <a:bodyPr/>
        <a:lstStyle/>
        <a:p>
          <a:endParaRPr lang="en-US" sz="1400"/>
        </a:p>
      </dgm:t>
    </dgm:pt>
    <dgm:pt modelId="{D6901534-D7F4-45D9-B271-2C67BD01402F}">
      <dgm:prSet phldrT="[Text]" custT="1"/>
      <dgm:spPr/>
      <dgm:t>
        <a:bodyPr/>
        <a:lstStyle/>
        <a:p>
          <a:r>
            <a:rPr lang="ro-RO" sz="2400" dirty="0"/>
            <a:t>termică</a:t>
          </a:r>
          <a:endParaRPr lang="en-US" sz="2400" dirty="0"/>
        </a:p>
      </dgm:t>
    </dgm:pt>
    <dgm:pt modelId="{E5CDFE0F-CD6F-4CF3-ACCD-D328B2818FC9}" type="parTrans" cxnId="{7664B620-08C6-4112-8C0D-F831374DC035}">
      <dgm:prSet/>
      <dgm:spPr/>
      <dgm:t>
        <a:bodyPr/>
        <a:lstStyle/>
        <a:p>
          <a:endParaRPr lang="en-US" sz="1400"/>
        </a:p>
      </dgm:t>
    </dgm:pt>
    <dgm:pt modelId="{D0609216-C5D1-4659-B11E-4CC383AC670F}" type="sibTrans" cxnId="{7664B620-08C6-4112-8C0D-F831374DC035}">
      <dgm:prSet/>
      <dgm:spPr/>
      <dgm:t>
        <a:bodyPr/>
        <a:lstStyle/>
        <a:p>
          <a:endParaRPr lang="en-US" sz="1400"/>
        </a:p>
      </dgm:t>
    </dgm:pt>
    <dgm:pt modelId="{B3CDA077-C3C7-450C-B69D-95CF58DE1800}">
      <dgm:prSet phldrT="[Text]" custT="1"/>
      <dgm:spPr/>
      <dgm:t>
        <a:bodyPr/>
        <a:lstStyle/>
        <a:p>
          <a:r>
            <a:rPr lang="ro-RO" sz="2400" dirty="0"/>
            <a:t>cu penițe (plotter)</a:t>
          </a:r>
          <a:endParaRPr lang="en-US" sz="2400" dirty="0"/>
        </a:p>
      </dgm:t>
    </dgm:pt>
    <dgm:pt modelId="{A15A807E-AB06-4F12-8C09-9441611F78FF}" type="parTrans" cxnId="{2E43759D-7184-4FD7-86C6-82B941568C6A}">
      <dgm:prSet/>
      <dgm:spPr/>
      <dgm:t>
        <a:bodyPr/>
        <a:lstStyle/>
        <a:p>
          <a:endParaRPr lang="en-US" sz="1400"/>
        </a:p>
      </dgm:t>
    </dgm:pt>
    <dgm:pt modelId="{D7D74F08-D72D-4219-A323-5F16F3AA203B}" type="sibTrans" cxnId="{2E43759D-7184-4FD7-86C6-82B941568C6A}">
      <dgm:prSet/>
      <dgm:spPr/>
      <dgm:t>
        <a:bodyPr/>
        <a:lstStyle/>
        <a:p>
          <a:endParaRPr lang="en-US" sz="1400"/>
        </a:p>
      </dgm:t>
    </dgm:pt>
    <dgm:pt modelId="{AF8B836F-27F8-4EB9-AB29-CF93BE81B731}">
      <dgm:prSet phldrT="[Text]" custT="1"/>
      <dgm:spPr/>
      <dgm:t>
        <a:bodyPr/>
        <a:lstStyle/>
        <a:p>
          <a:r>
            <a:rPr lang="ro-RO" sz="2400" dirty="0" err="1"/>
            <a:t>3D</a:t>
          </a:r>
          <a:endParaRPr lang="en-US" sz="2400" dirty="0"/>
        </a:p>
      </dgm:t>
    </dgm:pt>
    <dgm:pt modelId="{E8BAC941-03C9-48D4-8AC2-23389EEB3774}" type="parTrans" cxnId="{CEE65F5C-480D-4786-889D-B9AAF3045FE6}">
      <dgm:prSet/>
      <dgm:spPr/>
      <dgm:t>
        <a:bodyPr/>
        <a:lstStyle/>
        <a:p>
          <a:endParaRPr lang="en-US"/>
        </a:p>
      </dgm:t>
    </dgm:pt>
    <dgm:pt modelId="{08ECA7FD-5790-41D6-8A25-1552FE406B41}" type="sibTrans" cxnId="{CEE65F5C-480D-4786-889D-B9AAF3045FE6}">
      <dgm:prSet/>
      <dgm:spPr/>
      <dgm:t>
        <a:bodyPr/>
        <a:lstStyle/>
        <a:p>
          <a:endParaRPr lang="en-US"/>
        </a:p>
      </dgm:t>
    </dgm:pt>
    <dgm:pt modelId="{76432B27-D442-4FEA-827A-3E3C6E4A88B8}" type="pres">
      <dgm:prSet presAssocID="{663D533C-818B-4914-8056-BDB6FF800AFC}" presName="linearFlow" presStyleCnt="0">
        <dgm:presLayoutVars>
          <dgm:dir/>
          <dgm:resizeHandles val="exact"/>
        </dgm:presLayoutVars>
      </dgm:prSet>
      <dgm:spPr/>
    </dgm:pt>
    <dgm:pt modelId="{E5B675CC-B784-46C0-B15C-0675CF4A39B9}" type="pres">
      <dgm:prSet presAssocID="{850246C0-CFEC-4D63-A052-566C66D1E871}" presName="composite" presStyleCnt="0"/>
      <dgm:spPr/>
    </dgm:pt>
    <dgm:pt modelId="{3A848CA7-317C-4400-9612-DF1A6B7D446F}" type="pres">
      <dgm:prSet presAssocID="{850246C0-CFEC-4D63-A052-566C66D1E871}" presName="imgShp" presStyleLbl="fgImgPlace1" presStyleIdx="0" presStyleCnt="6"/>
      <dgm:spPr>
        <a:blipFill rotWithShape="1">
          <a:blip xmlns:r="http://schemas.openxmlformats.org/officeDocument/2006/relationships" r:embed="rId1">
            <a:alphaModFix/>
          </a:blip>
          <a:srcRect/>
          <a:stretch>
            <a:fillRect l="-26000" r="-26000"/>
          </a:stretch>
        </a:blipFill>
      </dgm:spPr>
    </dgm:pt>
    <dgm:pt modelId="{3C02A0C7-0AFA-407D-86CD-1046DBFADF48}" type="pres">
      <dgm:prSet presAssocID="{850246C0-CFEC-4D63-A052-566C66D1E871}" presName="txShp" presStyleLbl="node1" presStyleIdx="0" presStyleCnt="6">
        <dgm:presLayoutVars>
          <dgm:bulletEnabled val="1"/>
        </dgm:presLayoutVars>
      </dgm:prSet>
      <dgm:spPr/>
    </dgm:pt>
    <dgm:pt modelId="{6A375275-2262-40C0-A88A-ED80EEA43E8E}" type="pres">
      <dgm:prSet presAssocID="{6383D71B-887B-4CE6-8869-DA2D02FBE298}" presName="spacing" presStyleCnt="0"/>
      <dgm:spPr/>
    </dgm:pt>
    <dgm:pt modelId="{E86B3A68-8E56-4656-8D64-93BB8F1C32C8}" type="pres">
      <dgm:prSet presAssocID="{8F438530-F988-4801-AEA6-57248BA14EE5}" presName="composite" presStyleCnt="0"/>
      <dgm:spPr/>
    </dgm:pt>
    <dgm:pt modelId="{F9EA2A79-8293-44B9-88CB-169C33AE7711}" type="pres">
      <dgm:prSet presAssocID="{8F438530-F988-4801-AEA6-57248BA14EE5}" presName="imgShp" presStyleLbl="fgImgPlace1" presStyleIdx="1" presStyleCnt="6"/>
      <dgm:spPr>
        <a:blipFill rotWithShape="1">
          <a:blip xmlns:r="http://schemas.openxmlformats.org/officeDocument/2006/relationships" r:embed="rId2">
            <a:alphaModFix/>
          </a:blip>
          <a:srcRect/>
          <a:stretch>
            <a:fillRect/>
          </a:stretch>
        </a:blipFill>
      </dgm:spPr>
    </dgm:pt>
    <dgm:pt modelId="{8F0CCF88-A1F4-4851-85A4-E8EA59AD6FF1}" type="pres">
      <dgm:prSet presAssocID="{8F438530-F988-4801-AEA6-57248BA14EE5}" presName="txShp" presStyleLbl="node1" presStyleIdx="1" presStyleCnt="6">
        <dgm:presLayoutVars>
          <dgm:bulletEnabled val="1"/>
        </dgm:presLayoutVars>
      </dgm:prSet>
      <dgm:spPr/>
    </dgm:pt>
    <dgm:pt modelId="{50792E4A-8123-4A78-A0E1-26F2D72D1F86}" type="pres">
      <dgm:prSet presAssocID="{F9E6AB9D-8168-47CA-832D-42C01CA89BF0}" presName="spacing" presStyleCnt="0"/>
      <dgm:spPr/>
    </dgm:pt>
    <dgm:pt modelId="{50E9D519-AD81-49B6-A92E-B4B7655A5C77}" type="pres">
      <dgm:prSet presAssocID="{D119C830-2C23-4C34-A9F0-1C95F76C368A}" presName="composite" presStyleCnt="0"/>
      <dgm:spPr/>
    </dgm:pt>
    <dgm:pt modelId="{DE6BA73B-2D01-4E25-8578-E45A70454300}" type="pres">
      <dgm:prSet presAssocID="{D119C830-2C23-4C34-A9F0-1C95F76C368A}" presName="imgShp" presStyleLbl="fgImgPlace1" presStyleIdx="2" presStyleCnt="6"/>
      <dgm:spPr>
        <a:blipFill rotWithShape="1">
          <a:blip xmlns:r="http://schemas.openxmlformats.org/officeDocument/2006/relationships" r:embed="rId3">
            <a:alphaModFix/>
          </a:blip>
          <a:srcRect/>
          <a:stretch>
            <a:fillRect/>
          </a:stretch>
        </a:blipFill>
      </dgm:spPr>
    </dgm:pt>
    <dgm:pt modelId="{8861C5A7-E5FB-4FE9-BA3B-4892E7E83110}" type="pres">
      <dgm:prSet presAssocID="{D119C830-2C23-4C34-A9F0-1C95F76C368A}" presName="txShp" presStyleLbl="node1" presStyleIdx="2" presStyleCnt="6">
        <dgm:presLayoutVars>
          <dgm:bulletEnabled val="1"/>
        </dgm:presLayoutVars>
      </dgm:prSet>
      <dgm:spPr/>
    </dgm:pt>
    <dgm:pt modelId="{5AE89A6F-B3CC-4A02-8942-5FC187BD1DC7}" type="pres">
      <dgm:prSet presAssocID="{9065D709-0C92-47E4-8BEA-068AB8B67235}" presName="spacing" presStyleCnt="0"/>
      <dgm:spPr/>
    </dgm:pt>
    <dgm:pt modelId="{80D4504E-A86B-4E28-A1CE-2D5D3EB46264}" type="pres">
      <dgm:prSet presAssocID="{D6901534-D7F4-45D9-B271-2C67BD01402F}" presName="composite" presStyleCnt="0"/>
      <dgm:spPr/>
    </dgm:pt>
    <dgm:pt modelId="{6A7E3AD5-163B-4D13-9EF7-EEA6D22EAF57}" type="pres">
      <dgm:prSet presAssocID="{D6901534-D7F4-45D9-B271-2C67BD01402F}" presName="imgShp" presStyleLbl="fgImgPlace1" presStyleIdx="3" presStyleCnt="6"/>
      <dgm:spPr>
        <a:blipFill rotWithShape="1">
          <a:blip xmlns:r="http://schemas.openxmlformats.org/officeDocument/2006/relationships" r:embed="rId4">
            <a:alphaModFix/>
          </a:blip>
          <a:srcRect/>
          <a:stretch>
            <a:fillRect/>
          </a:stretch>
        </a:blipFill>
      </dgm:spPr>
    </dgm:pt>
    <dgm:pt modelId="{EBA94329-28DF-4C5B-95A0-1F45A7D173AB}" type="pres">
      <dgm:prSet presAssocID="{D6901534-D7F4-45D9-B271-2C67BD01402F}" presName="txShp" presStyleLbl="node1" presStyleIdx="3" presStyleCnt="6">
        <dgm:presLayoutVars>
          <dgm:bulletEnabled val="1"/>
        </dgm:presLayoutVars>
      </dgm:prSet>
      <dgm:spPr/>
    </dgm:pt>
    <dgm:pt modelId="{D58AA4B0-1ED9-4C2D-A24C-2D7DBB671FC3}" type="pres">
      <dgm:prSet presAssocID="{D0609216-C5D1-4659-B11E-4CC383AC670F}" presName="spacing" presStyleCnt="0"/>
      <dgm:spPr/>
    </dgm:pt>
    <dgm:pt modelId="{D73B2235-DF81-403B-B36B-8995C08D752A}" type="pres">
      <dgm:prSet presAssocID="{B3CDA077-C3C7-450C-B69D-95CF58DE1800}" presName="composite" presStyleCnt="0"/>
      <dgm:spPr/>
    </dgm:pt>
    <dgm:pt modelId="{DCC0D2AD-AA55-494D-804C-CAC5A0E54D1B}" type="pres">
      <dgm:prSet presAssocID="{B3CDA077-C3C7-450C-B69D-95CF58DE1800}" presName="imgShp" presStyleLbl="fgImgPlace1" presStyleIdx="4" presStyleCnt="6"/>
      <dgm:spPr>
        <a:blipFill rotWithShape="1">
          <a:blip xmlns:r="http://schemas.openxmlformats.org/officeDocument/2006/relationships" r:embed="rId5">
            <a:alphaModFix/>
          </a:blip>
          <a:srcRect/>
          <a:stretch>
            <a:fillRect l="-18000" r="-18000"/>
          </a:stretch>
        </a:blipFill>
      </dgm:spPr>
    </dgm:pt>
    <dgm:pt modelId="{CE630807-87F4-4D93-BBAD-4F66C9051994}" type="pres">
      <dgm:prSet presAssocID="{B3CDA077-C3C7-450C-B69D-95CF58DE1800}" presName="txShp" presStyleLbl="node1" presStyleIdx="4" presStyleCnt="6">
        <dgm:presLayoutVars>
          <dgm:bulletEnabled val="1"/>
        </dgm:presLayoutVars>
      </dgm:prSet>
      <dgm:spPr/>
    </dgm:pt>
    <dgm:pt modelId="{CD7F1289-BDA0-4CA9-8E64-ABFFFF5CB9D9}" type="pres">
      <dgm:prSet presAssocID="{D7D74F08-D72D-4219-A323-5F16F3AA203B}" presName="spacing" presStyleCnt="0"/>
      <dgm:spPr/>
    </dgm:pt>
    <dgm:pt modelId="{09FB176A-5B6E-414A-9B6C-2CFD79C4F6D0}" type="pres">
      <dgm:prSet presAssocID="{AF8B836F-27F8-4EB9-AB29-CF93BE81B731}" presName="composite" presStyleCnt="0"/>
      <dgm:spPr/>
    </dgm:pt>
    <dgm:pt modelId="{15294D2F-F7D0-4D5C-A5D1-EDD7B93ACD17}" type="pres">
      <dgm:prSet presAssocID="{AF8B836F-27F8-4EB9-AB29-CF93BE81B731}" presName="imgShp" presStyleLbl="fgImgPlace1" presStyleIdx="5" presStyleCnt="6"/>
      <dgm:spPr>
        <a:blipFill rotWithShape="1">
          <a:blip xmlns:r="http://schemas.openxmlformats.org/officeDocument/2006/relationships" r:embed="rId6">
            <a:alphaModFix/>
          </a:blip>
          <a:srcRect/>
          <a:stretch>
            <a:fillRect/>
          </a:stretch>
        </a:blipFill>
      </dgm:spPr>
    </dgm:pt>
    <dgm:pt modelId="{D88F29EA-A09F-451F-A9EA-31A859AAE2E6}" type="pres">
      <dgm:prSet presAssocID="{AF8B836F-27F8-4EB9-AB29-CF93BE81B731}" presName="txShp" presStyleLbl="node1" presStyleIdx="5" presStyleCnt="6">
        <dgm:presLayoutVars>
          <dgm:bulletEnabled val="1"/>
        </dgm:presLayoutVars>
      </dgm:prSet>
      <dgm:spPr/>
    </dgm:pt>
  </dgm:ptLst>
  <dgm:cxnLst>
    <dgm:cxn modelId="{7664B620-08C6-4112-8C0D-F831374DC035}" srcId="{663D533C-818B-4914-8056-BDB6FF800AFC}" destId="{D6901534-D7F4-45D9-B271-2C67BD01402F}" srcOrd="3" destOrd="0" parTransId="{E5CDFE0F-CD6F-4CF3-ACCD-D328B2818FC9}" sibTransId="{D0609216-C5D1-4659-B11E-4CC383AC670F}"/>
    <dgm:cxn modelId="{8B964929-BE09-4111-973D-092D37BF7A44}" type="presOf" srcId="{B3CDA077-C3C7-450C-B69D-95CF58DE1800}" destId="{CE630807-87F4-4D93-BBAD-4F66C9051994}" srcOrd="0" destOrd="0" presId="urn:microsoft.com/office/officeart/2005/8/layout/vList3#1"/>
    <dgm:cxn modelId="{0A680338-6645-4164-BB6E-03BA354CE206}" srcId="{663D533C-818B-4914-8056-BDB6FF800AFC}" destId="{D119C830-2C23-4C34-A9F0-1C95F76C368A}" srcOrd="2" destOrd="0" parTransId="{391B8CF2-7856-46BE-8633-BB86D7FE568B}" sibTransId="{9065D709-0C92-47E4-8BEA-068AB8B67235}"/>
    <dgm:cxn modelId="{CEE65F5C-480D-4786-889D-B9AAF3045FE6}" srcId="{663D533C-818B-4914-8056-BDB6FF800AFC}" destId="{AF8B836F-27F8-4EB9-AB29-CF93BE81B731}" srcOrd="5" destOrd="0" parTransId="{E8BAC941-03C9-48D4-8AC2-23389EEB3774}" sibTransId="{08ECA7FD-5790-41D6-8A25-1552FE406B41}"/>
    <dgm:cxn modelId="{1FE40849-B603-492A-9FC4-C13052FF4CB8}" type="presOf" srcId="{8F438530-F988-4801-AEA6-57248BA14EE5}" destId="{8F0CCF88-A1F4-4851-85A4-E8EA59AD6FF1}" srcOrd="0" destOrd="0" presId="urn:microsoft.com/office/officeart/2005/8/layout/vList3#1"/>
    <dgm:cxn modelId="{B11AE86B-4446-4013-A4A6-1B2BD0B32D23}" type="presOf" srcId="{AF8B836F-27F8-4EB9-AB29-CF93BE81B731}" destId="{D88F29EA-A09F-451F-A9EA-31A859AAE2E6}" srcOrd="0" destOrd="0" presId="urn:microsoft.com/office/officeart/2005/8/layout/vList3#1"/>
    <dgm:cxn modelId="{FE25856C-C63C-4321-AAFA-C2F37CF9BD8A}" type="presOf" srcId="{663D533C-818B-4914-8056-BDB6FF800AFC}" destId="{76432B27-D442-4FEA-827A-3E3C6E4A88B8}" srcOrd="0" destOrd="0" presId="urn:microsoft.com/office/officeart/2005/8/layout/vList3#1"/>
    <dgm:cxn modelId="{70112772-5A3C-4E64-BF37-8332B029978B}" type="presOf" srcId="{D119C830-2C23-4C34-A9F0-1C95F76C368A}" destId="{8861C5A7-E5FB-4FE9-BA3B-4892E7E83110}" srcOrd="0" destOrd="0" presId="urn:microsoft.com/office/officeart/2005/8/layout/vList3#1"/>
    <dgm:cxn modelId="{E386948F-9946-4399-A0A6-3C4F926197B8}" srcId="{663D533C-818B-4914-8056-BDB6FF800AFC}" destId="{850246C0-CFEC-4D63-A052-566C66D1E871}" srcOrd="0" destOrd="0" parTransId="{D708B1C1-ECE3-489F-B779-E1B3134DF512}" sibTransId="{6383D71B-887B-4CE6-8869-DA2D02FBE298}"/>
    <dgm:cxn modelId="{2E43759D-7184-4FD7-86C6-82B941568C6A}" srcId="{663D533C-818B-4914-8056-BDB6FF800AFC}" destId="{B3CDA077-C3C7-450C-B69D-95CF58DE1800}" srcOrd="4" destOrd="0" parTransId="{A15A807E-AB06-4F12-8C09-9441611F78FF}" sibTransId="{D7D74F08-D72D-4219-A323-5F16F3AA203B}"/>
    <dgm:cxn modelId="{B64F0EAC-D2E5-4731-A60A-A74925089F52}" type="presOf" srcId="{850246C0-CFEC-4D63-A052-566C66D1E871}" destId="{3C02A0C7-0AFA-407D-86CD-1046DBFADF48}" srcOrd="0" destOrd="0" presId="urn:microsoft.com/office/officeart/2005/8/layout/vList3#1"/>
    <dgm:cxn modelId="{153459AF-88C2-4936-A441-90946A012797}" type="presOf" srcId="{D6901534-D7F4-45D9-B271-2C67BD01402F}" destId="{EBA94329-28DF-4C5B-95A0-1F45A7D173AB}" srcOrd="0" destOrd="0" presId="urn:microsoft.com/office/officeart/2005/8/layout/vList3#1"/>
    <dgm:cxn modelId="{888127D8-7564-4576-B8F7-70325431FEFF}" srcId="{663D533C-818B-4914-8056-BDB6FF800AFC}" destId="{8F438530-F988-4801-AEA6-57248BA14EE5}" srcOrd="1" destOrd="0" parTransId="{0ECEF340-1187-49FC-B725-8E01A707FC7C}" sibTransId="{F9E6AB9D-8168-47CA-832D-42C01CA89BF0}"/>
    <dgm:cxn modelId="{B139FE4F-D753-4C51-8DE1-DB5FD07618D7}" type="presParOf" srcId="{76432B27-D442-4FEA-827A-3E3C6E4A88B8}" destId="{E5B675CC-B784-46C0-B15C-0675CF4A39B9}" srcOrd="0" destOrd="0" presId="urn:microsoft.com/office/officeart/2005/8/layout/vList3#1"/>
    <dgm:cxn modelId="{20A355D3-417A-4BE4-8618-C5AA53080359}" type="presParOf" srcId="{E5B675CC-B784-46C0-B15C-0675CF4A39B9}" destId="{3A848CA7-317C-4400-9612-DF1A6B7D446F}" srcOrd="0" destOrd="0" presId="urn:microsoft.com/office/officeart/2005/8/layout/vList3#1"/>
    <dgm:cxn modelId="{64728C63-A953-488B-9AC2-D13AB2DB34A5}" type="presParOf" srcId="{E5B675CC-B784-46C0-B15C-0675CF4A39B9}" destId="{3C02A0C7-0AFA-407D-86CD-1046DBFADF48}" srcOrd="1" destOrd="0" presId="urn:microsoft.com/office/officeart/2005/8/layout/vList3#1"/>
    <dgm:cxn modelId="{FEE906B4-36E7-4221-81EA-7F0C4685AE49}" type="presParOf" srcId="{76432B27-D442-4FEA-827A-3E3C6E4A88B8}" destId="{6A375275-2262-40C0-A88A-ED80EEA43E8E}" srcOrd="1" destOrd="0" presId="urn:microsoft.com/office/officeart/2005/8/layout/vList3#1"/>
    <dgm:cxn modelId="{516BF537-2490-4D54-950A-83C6F5C614EC}" type="presParOf" srcId="{76432B27-D442-4FEA-827A-3E3C6E4A88B8}" destId="{E86B3A68-8E56-4656-8D64-93BB8F1C32C8}" srcOrd="2" destOrd="0" presId="urn:microsoft.com/office/officeart/2005/8/layout/vList3#1"/>
    <dgm:cxn modelId="{4A3D1E85-83A2-45DA-9854-63B46F8ECFE9}" type="presParOf" srcId="{E86B3A68-8E56-4656-8D64-93BB8F1C32C8}" destId="{F9EA2A79-8293-44B9-88CB-169C33AE7711}" srcOrd="0" destOrd="0" presId="urn:microsoft.com/office/officeart/2005/8/layout/vList3#1"/>
    <dgm:cxn modelId="{CE5E7664-99D7-4F88-88FA-C4CE6775B676}" type="presParOf" srcId="{E86B3A68-8E56-4656-8D64-93BB8F1C32C8}" destId="{8F0CCF88-A1F4-4851-85A4-E8EA59AD6FF1}" srcOrd="1" destOrd="0" presId="urn:microsoft.com/office/officeart/2005/8/layout/vList3#1"/>
    <dgm:cxn modelId="{9478E149-B337-41F7-9382-E4568C2EDC13}" type="presParOf" srcId="{76432B27-D442-4FEA-827A-3E3C6E4A88B8}" destId="{50792E4A-8123-4A78-A0E1-26F2D72D1F86}" srcOrd="3" destOrd="0" presId="urn:microsoft.com/office/officeart/2005/8/layout/vList3#1"/>
    <dgm:cxn modelId="{0497771F-7F4C-47AE-BC28-DC33BACF058C}" type="presParOf" srcId="{76432B27-D442-4FEA-827A-3E3C6E4A88B8}" destId="{50E9D519-AD81-49B6-A92E-B4B7655A5C77}" srcOrd="4" destOrd="0" presId="urn:microsoft.com/office/officeart/2005/8/layout/vList3#1"/>
    <dgm:cxn modelId="{3753B61E-4D64-498A-A306-E7ABD1140806}" type="presParOf" srcId="{50E9D519-AD81-49B6-A92E-B4B7655A5C77}" destId="{DE6BA73B-2D01-4E25-8578-E45A70454300}" srcOrd="0" destOrd="0" presId="urn:microsoft.com/office/officeart/2005/8/layout/vList3#1"/>
    <dgm:cxn modelId="{A6DB64A9-0A4D-451F-A2E6-EBE9A46CBBAF}" type="presParOf" srcId="{50E9D519-AD81-49B6-A92E-B4B7655A5C77}" destId="{8861C5A7-E5FB-4FE9-BA3B-4892E7E83110}" srcOrd="1" destOrd="0" presId="urn:microsoft.com/office/officeart/2005/8/layout/vList3#1"/>
    <dgm:cxn modelId="{4C8B758D-18EE-460E-A349-A6C52B7926FA}" type="presParOf" srcId="{76432B27-D442-4FEA-827A-3E3C6E4A88B8}" destId="{5AE89A6F-B3CC-4A02-8942-5FC187BD1DC7}" srcOrd="5" destOrd="0" presId="urn:microsoft.com/office/officeart/2005/8/layout/vList3#1"/>
    <dgm:cxn modelId="{88376668-21BD-41EC-8916-F47E12B4F859}" type="presParOf" srcId="{76432B27-D442-4FEA-827A-3E3C6E4A88B8}" destId="{80D4504E-A86B-4E28-A1CE-2D5D3EB46264}" srcOrd="6" destOrd="0" presId="urn:microsoft.com/office/officeart/2005/8/layout/vList3#1"/>
    <dgm:cxn modelId="{6BD4B2E7-4A2A-476C-8504-F6AAAB2E84CA}" type="presParOf" srcId="{80D4504E-A86B-4E28-A1CE-2D5D3EB46264}" destId="{6A7E3AD5-163B-4D13-9EF7-EEA6D22EAF57}" srcOrd="0" destOrd="0" presId="urn:microsoft.com/office/officeart/2005/8/layout/vList3#1"/>
    <dgm:cxn modelId="{EEF45680-1DEE-4A76-81F7-C4913FA5B02E}" type="presParOf" srcId="{80D4504E-A86B-4E28-A1CE-2D5D3EB46264}" destId="{EBA94329-28DF-4C5B-95A0-1F45A7D173AB}" srcOrd="1" destOrd="0" presId="urn:microsoft.com/office/officeart/2005/8/layout/vList3#1"/>
    <dgm:cxn modelId="{3FA52036-AC97-4B73-B6A4-E9A4A50B12E3}" type="presParOf" srcId="{76432B27-D442-4FEA-827A-3E3C6E4A88B8}" destId="{D58AA4B0-1ED9-4C2D-A24C-2D7DBB671FC3}" srcOrd="7" destOrd="0" presId="urn:microsoft.com/office/officeart/2005/8/layout/vList3#1"/>
    <dgm:cxn modelId="{1BE7360C-CA71-48AE-835B-249B6A51A5EB}" type="presParOf" srcId="{76432B27-D442-4FEA-827A-3E3C6E4A88B8}" destId="{D73B2235-DF81-403B-B36B-8995C08D752A}" srcOrd="8" destOrd="0" presId="urn:microsoft.com/office/officeart/2005/8/layout/vList3#1"/>
    <dgm:cxn modelId="{B2AC5DA8-6EEB-4F2D-B6FF-2493FB974E0B}" type="presParOf" srcId="{D73B2235-DF81-403B-B36B-8995C08D752A}" destId="{DCC0D2AD-AA55-494D-804C-CAC5A0E54D1B}" srcOrd="0" destOrd="0" presId="urn:microsoft.com/office/officeart/2005/8/layout/vList3#1"/>
    <dgm:cxn modelId="{C6979630-DCA5-4B48-9962-E4AE695BF408}" type="presParOf" srcId="{D73B2235-DF81-403B-B36B-8995C08D752A}" destId="{CE630807-87F4-4D93-BBAD-4F66C9051994}" srcOrd="1" destOrd="0" presId="urn:microsoft.com/office/officeart/2005/8/layout/vList3#1"/>
    <dgm:cxn modelId="{E8CD2B11-8FFC-4500-BAE5-EA2ABD5AE5B1}" type="presParOf" srcId="{76432B27-D442-4FEA-827A-3E3C6E4A88B8}" destId="{CD7F1289-BDA0-4CA9-8E64-ABFFFF5CB9D9}" srcOrd="9" destOrd="0" presId="urn:microsoft.com/office/officeart/2005/8/layout/vList3#1"/>
    <dgm:cxn modelId="{10CFCC62-F908-4972-B279-852169BA9695}" type="presParOf" srcId="{76432B27-D442-4FEA-827A-3E3C6E4A88B8}" destId="{09FB176A-5B6E-414A-9B6C-2CFD79C4F6D0}" srcOrd="10" destOrd="0" presId="urn:microsoft.com/office/officeart/2005/8/layout/vList3#1"/>
    <dgm:cxn modelId="{322F149E-AA05-4543-9184-9B4B545B78A7}" type="presParOf" srcId="{09FB176A-5B6E-414A-9B6C-2CFD79C4F6D0}" destId="{15294D2F-F7D0-4D5C-A5D1-EDD7B93ACD17}" srcOrd="0" destOrd="0" presId="urn:microsoft.com/office/officeart/2005/8/layout/vList3#1"/>
    <dgm:cxn modelId="{883525E2-68B1-4C9F-B5A4-989E76318F56}" type="presParOf" srcId="{09FB176A-5B6E-414A-9B6C-2CFD79C4F6D0}" destId="{D88F29EA-A09F-451F-A9EA-31A859AAE2E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2A0C7-0AFA-407D-86CD-1046DBFADF48}">
      <dsp:nvSpPr>
        <dsp:cNvPr id="0" name=""/>
        <dsp:cNvSpPr/>
      </dsp:nvSpPr>
      <dsp:spPr>
        <a:xfrm rot="10800000">
          <a:off x="1272180" y="555"/>
          <a:ext cx="4499316" cy="555576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4994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kern="1200" dirty="0"/>
            <a:t>matriceală</a:t>
          </a:r>
          <a:endParaRPr lang="en-US" sz="2400" kern="1200" dirty="0"/>
        </a:p>
      </dsp:txBody>
      <dsp:txXfrm rot="10800000">
        <a:off x="1411074" y="555"/>
        <a:ext cx="4360422" cy="555576"/>
      </dsp:txXfrm>
    </dsp:sp>
    <dsp:sp modelId="{3A848CA7-317C-4400-9612-DF1A6B7D446F}">
      <dsp:nvSpPr>
        <dsp:cNvPr id="0" name=""/>
        <dsp:cNvSpPr/>
      </dsp:nvSpPr>
      <dsp:spPr>
        <a:xfrm>
          <a:off x="994392" y="555"/>
          <a:ext cx="555576" cy="555576"/>
        </a:xfrm>
        <a:prstGeom prst="ellipse">
          <a:avLst/>
        </a:prstGeom>
        <a:blipFill rotWithShape="1">
          <a:blip xmlns:r="http://schemas.openxmlformats.org/officeDocument/2006/relationships" r:embed="rId1">
            <a:alphaModFix/>
          </a:blip>
          <a:srcRect/>
          <a:stretch>
            <a:fillRect l="-26000" r="-2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F0CCF88-A1F4-4851-85A4-E8EA59AD6FF1}">
      <dsp:nvSpPr>
        <dsp:cNvPr id="0" name=""/>
        <dsp:cNvSpPr/>
      </dsp:nvSpPr>
      <dsp:spPr>
        <a:xfrm rot="10800000">
          <a:off x="1272180" y="721975"/>
          <a:ext cx="4499316" cy="555576"/>
        </a:xfrm>
        <a:prstGeom prst="homePlate">
          <a:avLst/>
        </a:prstGeom>
        <a:gradFill rotWithShape="0">
          <a:gsLst>
            <a:gs pos="0">
              <a:schemeClr val="accent5">
                <a:hueOff val="-3872787"/>
                <a:satOff val="4221"/>
                <a:lumOff val="1020"/>
                <a:alphaOff val="0"/>
                <a:tint val="50000"/>
                <a:satMod val="300000"/>
              </a:schemeClr>
            </a:gs>
            <a:gs pos="35000">
              <a:schemeClr val="accent5">
                <a:hueOff val="-3872787"/>
                <a:satOff val="4221"/>
                <a:lumOff val="1020"/>
                <a:alphaOff val="0"/>
                <a:tint val="37000"/>
                <a:satMod val="300000"/>
              </a:schemeClr>
            </a:gs>
            <a:gs pos="100000">
              <a:schemeClr val="accent5">
                <a:hueOff val="-3872787"/>
                <a:satOff val="4221"/>
                <a:lumOff val="10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4994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kern="1200" dirty="0"/>
            <a:t>cu jet de cerneală</a:t>
          </a:r>
          <a:endParaRPr lang="en-US" sz="2400" kern="1200" dirty="0"/>
        </a:p>
      </dsp:txBody>
      <dsp:txXfrm rot="10800000">
        <a:off x="1411074" y="721975"/>
        <a:ext cx="4360422" cy="555576"/>
      </dsp:txXfrm>
    </dsp:sp>
    <dsp:sp modelId="{F9EA2A79-8293-44B9-88CB-169C33AE7711}">
      <dsp:nvSpPr>
        <dsp:cNvPr id="0" name=""/>
        <dsp:cNvSpPr/>
      </dsp:nvSpPr>
      <dsp:spPr>
        <a:xfrm>
          <a:off x="994392" y="721975"/>
          <a:ext cx="555576" cy="555576"/>
        </a:xfrm>
        <a:prstGeom prst="ellipse">
          <a:avLst/>
        </a:prstGeom>
        <a:blipFill rotWithShape="1">
          <a:blip xmlns:r="http://schemas.openxmlformats.org/officeDocument/2006/relationships" r:embed="rId2">
            <a:alphaModFix/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861C5A7-E5FB-4FE9-BA3B-4892E7E83110}">
      <dsp:nvSpPr>
        <dsp:cNvPr id="0" name=""/>
        <dsp:cNvSpPr/>
      </dsp:nvSpPr>
      <dsp:spPr>
        <a:xfrm rot="10800000">
          <a:off x="1272180" y="1443395"/>
          <a:ext cx="4499316" cy="555576"/>
        </a:xfrm>
        <a:prstGeom prst="homePlate">
          <a:avLst/>
        </a:prstGeom>
        <a:gradFill rotWithShape="0">
          <a:gsLst>
            <a:gs pos="0">
              <a:schemeClr val="accent5">
                <a:hueOff val="-7745575"/>
                <a:satOff val="8442"/>
                <a:lumOff val="2039"/>
                <a:alphaOff val="0"/>
                <a:tint val="50000"/>
                <a:satMod val="300000"/>
              </a:schemeClr>
            </a:gs>
            <a:gs pos="35000">
              <a:schemeClr val="accent5">
                <a:hueOff val="-7745575"/>
                <a:satOff val="8442"/>
                <a:lumOff val="2039"/>
                <a:alphaOff val="0"/>
                <a:tint val="37000"/>
                <a:satMod val="300000"/>
              </a:schemeClr>
            </a:gs>
            <a:gs pos="100000">
              <a:schemeClr val="accent5">
                <a:hueOff val="-7745575"/>
                <a:satOff val="8442"/>
                <a:lumOff val="203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4994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kern="1200" dirty="0"/>
            <a:t>laser</a:t>
          </a:r>
          <a:endParaRPr lang="en-US" sz="2400" kern="1200" dirty="0"/>
        </a:p>
      </dsp:txBody>
      <dsp:txXfrm rot="10800000">
        <a:off x="1411074" y="1443395"/>
        <a:ext cx="4360422" cy="555576"/>
      </dsp:txXfrm>
    </dsp:sp>
    <dsp:sp modelId="{DE6BA73B-2D01-4E25-8578-E45A70454300}">
      <dsp:nvSpPr>
        <dsp:cNvPr id="0" name=""/>
        <dsp:cNvSpPr/>
      </dsp:nvSpPr>
      <dsp:spPr>
        <a:xfrm>
          <a:off x="994392" y="1443395"/>
          <a:ext cx="555576" cy="555576"/>
        </a:xfrm>
        <a:prstGeom prst="ellipse">
          <a:avLst/>
        </a:prstGeom>
        <a:blipFill rotWithShape="1">
          <a:blip xmlns:r="http://schemas.openxmlformats.org/officeDocument/2006/relationships" r:embed="rId3">
            <a:alphaModFix/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BA94329-28DF-4C5B-95A0-1F45A7D173AB}">
      <dsp:nvSpPr>
        <dsp:cNvPr id="0" name=""/>
        <dsp:cNvSpPr/>
      </dsp:nvSpPr>
      <dsp:spPr>
        <a:xfrm rot="10800000">
          <a:off x="1272180" y="2164814"/>
          <a:ext cx="4499316" cy="555576"/>
        </a:xfrm>
        <a:prstGeom prst="homePlate">
          <a:avLst/>
        </a:prstGeom>
        <a:gradFill rotWithShape="0">
          <a:gsLst>
            <a:gs pos="0">
              <a:schemeClr val="accent5">
                <a:hueOff val="-11618362"/>
                <a:satOff val="12662"/>
                <a:lumOff val="3059"/>
                <a:alphaOff val="0"/>
                <a:tint val="50000"/>
                <a:satMod val="300000"/>
              </a:schemeClr>
            </a:gs>
            <a:gs pos="35000">
              <a:schemeClr val="accent5">
                <a:hueOff val="-11618362"/>
                <a:satOff val="12662"/>
                <a:lumOff val="3059"/>
                <a:alphaOff val="0"/>
                <a:tint val="37000"/>
                <a:satMod val="300000"/>
              </a:schemeClr>
            </a:gs>
            <a:gs pos="100000">
              <a:schemeClr val="accent5">
                <a:hueOff val="-11618362"/>
                <a:satOff val="12662"/>
                <a:lumOff val="30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4994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kern="1200" dirty="0"/>
            <a:t>termică</a:t>
          </a:r>
          <a:endParaRPr lang="en-US" sz="2400" kern="1200" dirty="0"/>
        </a:p>
      </dsp:txBody>
      <dsp:txXfrm rot="10800000">
        <a:off x="1411074" y="2164814"/>
        <a:ext cx="4360422" cy="555576"/>
      </dsp:txXfrm>
    </dsp:sp>
    <dsp:sp modelId="{6A7E3AD5-163B-4D13-9EF7-EEA6D22EAF57}">
      <dsp:nvSpPr>
        <dsp:cNvPr id="0" name=""/>
        <dsp:cNvSpPr/>
      </dsp:nvSpPr>
      <dsp:spPr>
        <a:xfrm>
          <a:off x="994392" y="2164814"/>
          <a:ext cx="555576" cy="555576"/>
        </a:xfrm>
        <a:prstGeom prst="ellipse">
          <a:avLst/>
        </a:prstGeom>
        <a:blipFill rotWithShape="1">
          <a:blip xmlns:r="http://schemas.openxmlformats.org/officeDocument/2006/relationships" r:embed="rId4">
            <a:alphaModFix/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E630807-87F4-4D93-BBAD-4F66C9051994}">
      <dsp:nvSpPr>
        <dsp:cNvPr id="0" name=""/>
        <dsp:cNvSpPr/>
      </dsp:nvSpPr>
      <dsp:spPr>
        <a:xfrm rot="10800000">
          <a:off x="1272180" y="2886234"/>
          <a:ext cx="4499316" cy="555576"/>
        </a:xfrm>
        <a:prstGeom prst="homePlate">
          <a:avLst/>
        </a:prstGeom>
        <a:gradFill rotWithShape="0">
          <a:gsLst>
            <a:gs pos="0">
              <a:schemeClr val="accent5">
                <a:hueOff val="-15491149"/>
                <a:satOff val="16883"/>
                <a:lumOff val="4078"/>
                <a:alphaOff val="0"/>
                <a:tint val="50000"/>
                <a:satMod val="300000"/>
              </a:schemeClr>
            </a:gs>
            <a:gs pos="35000">
              <a:schemeClr val="accent5">
                <a:hueOff val="-15491149"/>
                <a:satOff val="16883"/>
                <a:lumOff val="4078"/>
                <a:alphaOff val="0"/>
                <a:tint val="37000"/>
                <a:satMod val="300000"/>
              </a:schemeClr>
            </a:gs>
            <a:gs pos="100000">
              <a:schemeClr val="accent5">
                <a:hueOff val="-15491149"/>
                <a:satOff val="16883"/>
                <a:lumOff val="4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4994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kern="1200" dirty="0"/>
            <a:t>cu penițe (plotter)</a:t>
          </a:r>
          <a:endParaRPr lang="en-US" sz="2400" kern="1200" dirty="0"/>
        </a:p>
      </dsp:txBody>
      <dsp:txXfrm rot="10800000">
        <a:off x="1411074" y="2886234"/>
        <a:ext cx="4360422" cy="555576"/>
      </dsp:txXfrm>
    </dsp:sp>
    <dsp:sp modelId="{DCC0D2AD-AA55-494D-804C-CAC5A0E54D1B}">
      <dsp:nvSpPr>
        <dsp:cNvPr id="0" name=""/>
        <dsp:cNvSpPr/>
      </dsp:nvSpPr>
      <dsp:spPr>
        <a:xfrm>
          <a:off x="994392" y="2886234"/>
          <a:ext cx="555576" cy="555576"/>
        </a:xfrm>
        <a:prstGeom prst="ellipse">
          <a:avLst/>
        </a:prstGeom>
        <a:blipFill rotWithShape="1">
          <a:blip xmlns:r="http://schemas.openxmlformats.org/officeDocument/2006/relationships" r:embed="rId5">
            <a:alphaModFix/>
          </a:blip>
          <a:srcRect/>
          <a:stretch>
            <a:fillRect l="-18000" r="-18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8F29EA-A09F-451F-A9EA-31A859AAE2E6}">
      <dsp:nvSpPr>
        <dsp:cNvPr id="0" name=""/>
        <dsp:cNvSpPr/>
      </dsp:nvSpPr>
      <dsp:spPr>
        <a:xfrm rot="10800000">
          <a:off x="1272180" y="3607654"/>
          <a:ext cx="4499316" cy="555576"/>
        </a:xfrm>
        <a:prstGeom prst="homePlate">
          <a:avLst/>
        </a:prstGeom>
        <a:gradFill rotWithShape="0">
          <a:gsLst>
            <a:gs pos="0">
              <a:schemeClr val="accent5">
                <a:hueOff val="-19363936"/>
                <a:satOff val="21104"/>
                <a:lumOff val="5098"/>
                <a:alphaOff val="0"/>
                <a:tint val="50000"/>
                <a:satMod val="300000"/>
              </a:schemeClr>
            </a:gs>
            <a:gs pos="35000">
              <a:schemeClr val="accent5">
                <a:hueOff val="-19363936"/>
                <a:satOff val="21104"/>
                <a:lumOff val="5098"/>
                <a:alphaOff val="0"/>
                <a:tint val="37000"/>
                <a:satMod val="300000"/>
              </a:schemeClr>
            </a:gs>
            <a:gs pos="100000">
              <a:schemeClr val="accent5">
                <a:hueOff val="-19363936"/>
                <a:satOff val="21104"/>
                <a:lumOff val="50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4994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kern="1200" dirty="0" err="1"/>
            <a:t>3D</a:t>
          </a:r>
          <a:endParaRPr lang="en-US" sz="2400" kern="1200" dirty="0"/>
        </a:p>
      </dsp:txBody>
      <dsp:txXfrm rot="10800000">
        <a:off x="1411074" y="3607654"/>
        <a:ext cx="4360422" cy="555576"/>
      </dsp:txXfrm>
    </dsp:sp>
    <dsp:sp modelId="{15294D2F-F7D0-4D5C-A5D1-EDD7B93ACD17}">
      <dsp:nvSpPr>
        <dsp:cNvPr id="0" name=""/>
        <dsp:cNvSpPr/>
      </dsp:nvSpPr>
      <dsp:spPr>
        <a:xfrm>
          <a:off x="994392" y="3607654"/>
          <a:ext cx="555576" cy="555576"/>
        </a:xfrm>
        <a:prstGeom prst="ellipse">
          <a:avLst/>
        </a:prstGeom>
        <a:blipFill rotWithShape="1">
          <a:blip xmlns:r="http://schemas.openxmlformats.org/officeDocument/2006/relationships" r:embed="rId6">
            <a:alphaModFix/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7a12da57a1_0_8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g17a12da57a1_0_8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7a12da57a1_0_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g17a12da57a1_0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17a12da57a1_0_1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g17a12da57a1_0_1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17a12da57a1_0_1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g17a12da57a1_0_1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17a12da57a1_0_1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g17a12da57a1_0_1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7a4b4689b8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g17a4b4689b8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17a12da57a1_0_1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g17a12da57a1_0_1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7b3aa906d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g17b3aa906d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17bbb10f1c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g17bbb10f1c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17a12da57a1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17a12da57a1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60793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17a12da57a1_0_1969:notes"/>
          <p:cNvSpPr txBox="1">
            <a:spLocks noGrp="1"/>
          </p:cNvSpPr>
          <p:nvPr>
            <p:ph type="body" idx="1"/>
          </p:nvPr>
        </p:nvSpPr>
        <p:spPr>
          <a:xfrm>
            <a:off x="685778" y="434339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g17a12da57a1_0_19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676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2bb21160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g12bb21160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14084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17a12da57a1_0_220:notes"/>
          <p:cNvSpPr txBox="1">
            <a:spLocks noGrp="1"/>
          </p:cNvSpPr>
          <p:nvPr>
            <p:ph type="body" idx="1"/>
          </p:nvPr>
        </p:nvSpPr>
        <p:spPr>
          <a:xfrm>
            <a:off x="685778" y="434339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g17a12da57a1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49370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17a12da57a1_0_240:notes"/>
          <p:cNvSpPr txBox="1">
            <a:spLocks noGrp="1"/>
          </p:cNvSpPr>
          <p:nvPr>
            <p:ph type="body" idx="1"/>
          </p:nvPr>
        </p:nvSpPr>
        <p:spPr>
          <a:xfrm>
            <a:off x="685778" y="434339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g17a12da57a1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58274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7a12da57a1_0_247:notes"/>
          <p:cNvSpPr txBox="1">
            <a:spLocks noGrp="1"/>
          </p:cNvSpPr>
          <p:nvPr>
            <p:ph type="body" idx="1"/>
          </p:nvPr>
        </p:nvSpPr>
        <p:spPr>
          <a:xfrm>
            <a:off x="685778" y="434339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g17a12da57a1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59551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17a12da57a1_0_254:notes"/>
          <p:cNvSpPr txBox="1">
            <a:spLocks noGrp="1"/>
          </p:cNvSpPr>
          <p:nvPr>
            <p:ph type="body" idx="1"/>
          </p:nvPr>
        </p:nvSpPr>
        <p:spPr>
          <a:xfrm>
            <a:off x="685778" y="434339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g17a12da57a1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21673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17a12da57a1_0_260:notes"/>
          <p:cNvSpPr txBox="1">
            <a:spLocks noGrp="1"/>
          </p:cNvSpPr>
          <p:nvPr>
            <p:ph type="body" idx="1"/>
          </p:nvPr>
        </p:nvSpPr>
        <p:spPr>
          <a:xfrm>
            <a:off x="685778" y="434339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g17a12da57a1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8330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17a12da57a1_0_266:notes"/>
          <p:cNvSpPr txBox="1">
            <a:spLocks noGrp="1"/>
          </p:cNvSpPr>
          <p:nvPr>
            <p:ph type="body" idx="1"/>
          </p:nvPr>
        </p:nvSpPr>
        <p:spPr>
          <a:xfrm>
            <a:off x="685778" y="434339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g17a12da57a1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5300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17a12da57a1_0_273:notes"/>
          <p:cNvSpPr txBox="1">
            <a:spLocks noGrp="1"/>
          </p:cNvSpPr>
          <p:nvPr>
            <p:ph type="body" idx="1"/>
          </p:nvPr>
        </p:nvSpPr>
        <p:spPr>
          <a:xfrm>
            <a:off x="685778" y="434339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g17a12da57a1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20696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7a4b4689b8_1_4:notes"/>
          <p:cNvSpPr txBox="1">
            <a:spLocks noGrp="1"/>
          </p:cNvSpPr>
          <p:nvPr>
            <p:ph type="body" idx="1"/>
          </p:nvPr>
        </p:nvSpPr>
        <p:spPr>
          <a:xfrm>
            <a:off x="685778" y="434339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g17a4b4689b8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43807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7a4b4689b8_1_83:notes"/>
          <p:cNvSpPr txBox="1">
            <a:spLocks noGrp="1"/>
          </p:cNvSpPr>
          <p:nvPr>
            <p:ph type="body" idx="1"/>
          </p:nvPr>
        </p:nvSpPr>
        <p:spPr>
          <a:xfrm>
            <a:off x="685778" y="434339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17a4b4689b8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71611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17a12da57a1_0_1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g17a12da57a1_0_1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6653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17a12da57a1_0_1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g17a12da57a1_0_1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17a12da57a1_0_1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g17a12da57a1_0_1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17a12da57a1_0_1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g17a12da57a1_0_1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6544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6086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7766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17a12da57a1_0_1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g17a12da57a1_0_1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17a12da57a1_0_1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g17a12da57a1_0_1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17db4486b0b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g17db4486b0b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17aecc0bfe3_2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g17aecc0bfe3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2bb211607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8" name="Google Shape;378;g12bb211607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17aecc0bfe3_2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g17aecc0bfe3_2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17aecc0bfe3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g17aecc0bfe3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7a12da57a1_0_1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17a12da57a1_0_1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7a12da57a1_0_16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17a12da57a1_0_16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7a12da57a1_0_17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g17a12da57a1_0_17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7a12da57a1_0_17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7a12da57a1_0_17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7a12da57a1_0_1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g17a12da57a1_0_1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u diapozitiv" type="title">
  <p:cSld name="TITLE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9" descr="Celestia-R1---OverlayTitle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9"/>
          <p:cNvSpPr txBox="1">
            <a:spLocks noGrp="1"/>
          </p:cNvSpPr>
          <p:nvPr>
            <p:ph type="ctrTitle"/>
          </p:nvPr>
        </p:nvSpPr>
        <p:spPr>
          <a:xfrm>
            <a:off x="2971799" y="1473200"/>
            <a:ext cx="53982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9"/>
          <p:cNvSpPr txBox="1">
            <a:spLocks noGrp="1"/>
          </p:cNvSpPr>
          <p:nvPr>
            <p:ph type="subTitle" idx="1"/>
          </p:nvPr>
        </p:nvSpPr>
        <p:spPr>
          <a:xfrm>
            <a:off x="2971799" y="3289299"/>
            <a:ext cx="5398200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cap="none">
                <a:solidFill>
                  <a:schemeClr val="lt1"/>
                </a:solidFill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SzPts val="9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29"/>
          <p:cNvSpPr txBox="1">
            <a:spLocks noGrp="1"/>
          </p:cNvSpPr>
          <p:nvPr>
            <p:ph type="dt" idx="10"/>
          </p:nvPr>
        </p:nvSpPr>
        <p:spPr>
          <a:xfrm>
            <a:off x="6699419" y="4402931"/>
            <a:ext cx="12003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9"/>
          <p:cNvSpPr txBox="1">
            <a:spLocks noGrp="1"/>
          </p:cNvSpPr>
          <p:nvPr>
            <p:ph type="ftr" idx="11"/>
          </p:nvPr>
        </p:nvSpPr>
        <p:spPr>
          <a:xfrm>
            <a:off x="2971799" y="4402931"/>
            <a:ext cx="36705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9"/>
          <p:cNvSpPr txBox="1">
            <a:spLocks noGrp="1"/>
          </p:cNvSpPr>
          <p:nvPr>
            <p:ph type="sldNum" idx="12"/>
          </p:nvPr>
        </p:nvSpPr>
        <p:spPr>
          <a:xfrm>
            <a:off x="7956719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ine cu legendă" type="picTx">
  <p:cSld name="PICTURE_WITH_CAPTION_TEXT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38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8"/>
          <p:cNvSpPr txBox="1">
            <a:spLocks noGrp="1"/>
          </p:cNvSpPr>
          <p:nvPr>
            <p:ph type="title"/>
          </p:nvPr>
        </p:nvSpPr>
        <p:spPr>
          <a:xfrm>
            <a:off x="514350" y="1200150"/>
            <a:ext cx="4623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38"/>
          <p:cNvSpPr>
            <a:spLocks noGrp="1"/>
          </p:cNvSpPr>
          <p:nvPr>
            <p:ph type="pic" idx="2"/>
          </p:nvPr>
        </p:nvSpPr>
        <p:spPr>
          <a:xfrm>
            <a:off x="5652190" y="685800"/>
            <a:ext cx="2460900" cy="3429000"/>
          </a:xfrm>
          <a:prstGeom prst="roundRect">
            <a:avLst>
              <a:gd name="adj" fmla="val 4280"/>
            </a:avLst>
          </a:prstGeom>
          <a:noFill/>
          <a:ln w="50800" cap="sq" cmpd="dbl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50"/>
              </a:srgbClr>
            </a:outerShdw>
          </a:effectLst>
        </p:spPr>
      </p:sp>
      <p:sp>
        <p:nvSpPr>
          <p:cNvPr id="300" name="Google Shape;300;p38"/>
          <p:cNvSpPr txBox="1">
            <a:spLocks noGrp="1"/>
          </p:cNvSpPr>
          <p:nvPr>
            <p:ph type="body" idx="1"/>
          </p:nvPr>
        </p:nvSpPr>
        <p:spPr>
          <a:xfrm>
            <a:off x="514350" y="2228850"/>
            <a:ext cx="4623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8pPr>
            <a:lvl9pPr marL="4114800" lvl="8" indent="-228600" algn="l" rtl="0">
              <a:spcBef>
                <a:spcPts val="800"/>
              </a:spcBef>
              <a:spcAft>
                <a:spcPts val="80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301" name="Google Shape;301;p38"/>
          <p:cNvSpPr txBox="1">
            <a:spLocks noGrp="1"/>
          </p:cNvSpPr>
          <p:nvPr>
            <p:ph type="dt" idx="10"/>
          </p:nvPr>
        </p:nvSpPr>
        <p:spPr>
          <a:xfrm>
            <a:off x="6442245" y="4402931"/>
            <a:ext cx="12003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38"/>
          <p:cNvSpPr txBox="1">
            <a:spLocks noGrp="1"/>
          </p:cNvSpPr>
          <p:nvPr>
            <p:ph type="ftr" idx="11"/>
          </p:nvPr>
        </p:nvSpPr>
        <p:spPr>
          <a:xfrm>
            <a:off x="514350" y="4402931"/>
            <a:ext cx="58707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38"/>
          <p:cNvSpPr txBox="1">
            <a:spLocks noGrp="1"/>
          </p:cNvSpPr>
          <p:nvPr>
            <p:ph type="sldNum" idx="12"/>
          </p:nvPr>
        </p:nvSpPr>
        <p:spPr>
          <a:xfrm>
            <a:off x="7699545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ine panoramică cu legendă">
  <p:cSld name="Imagine panoramică cu legendă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39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9"/>
          <p:cNvSpPr txBox="1">
            <a:spLocks noGrp="1"/>
          </p:cNvSpPr>
          <p:nvPr>
            <p:ph type="title"/>
          </p:nvPr>
        </p:nvSpPr>
        <p:spPr>
          <a:xfrm>
            <a:off x="514350" y="3549649"/>
            <a:ext cx="7598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9"/>
          <p:cNvSpPr>
            <a:spLocks noGrp="1"/>
          </p:cNvSpPr>
          <p:nvPr>
            <p:ph type="pic" idx="2"/>
          </p:nvPr>
        </p:nvSpPr>
        <p:spPr>
          <a:xfrm>
            <a:off x="1028700" y="699084"/>
            <a:ext cx="6569700" cy="2373900"/>
          </a:xfrm>
          <a:prstGeom prst="roundRect">
            <a:avLst>
              <a:gd name="adj" fmla="val 4380"/>
            </a:avLst>
          </a:prstGeom>
          <a:noFill/>
          <a:ln w="50800" cap="sq" cmpd="dbl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50"/>
              </a:srgbClr>
            </a:outerShdw>
          </a:effectLst>
        </p:spPr>
      </p:sp>
      <p:sp>
        <p:nvSpPr>
          <p:cNvPr id="308" name="Google Shape;308;p39"/>
          <p:cNvSpPr txBox="1">
            <a:spLocks noGrp="1"/>
          </p:cNvSpPr>
          <p:nvPr>
            <p:ph type="body" idx="1"/>
          </p:nvPr>
        </p:nvSpPr>
        <p:spPr>
          <a:xfrm>
            <a:off x="514350" y="3974702"/>
            <a:ext cx="75984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8pPr>
            <a:lvl9pPr marL="4114800" lvl="8" indent="-228600" algn="l" rtl="0">
              <a:spcBef>
                <a:spcPts val="800"/>
              </a:spcBef>
              <a:spcAft>
                <a:spcPts val="80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309" name="Google Shape;309;p39"/>
          <p:cNvSpPr txBox="1">
            <a:spLocks noGrp="1"/>
          </p:cNvSpPr>
          <p:nvPr>
            <p:ph type="dt" idx="10"/>
          </p:nvPr>
        </p:nvSpPr>
        <p:spPr>
          <a:xfrm>
            <a:off x="6442245" y="4402931"/>
            <a:ext cx="12003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39"/>
          <p:cNvSpPr txBox="1">
            <a:spLocks noGrp="1"/>
          </p:cNvSpPr>
          <p:nvPr>
            <p:ph type="ftr" idx="11"/>
          </p:nvPr>
        </p:nvSpPr>
        <p:spPr>
          <a:xfrm>
            <a:off x="514350" y="4402931"/>
            <a:ext cx="58707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9"/>
          <p:cNvSpPr txBox="1">
            <a:spLocks noGrp="1"/>
          </p:cNvSpPr>
          <p:nvPr>
            <p:ph type="sldNum" idx="12"/>
          </p:nvPr>
        </p:nvSpPr>
        <p:spPr>
          <a:xfrm>
            <a:off x="7699545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u și legendă">
  <p:cSld name="Titlu și legendă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0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0"/>
          <p:cNvSpPr txBox="1">
            <a:spLocks noGrp="1"/>
          </p:cNvSpPr>
          <p:nvPr>
            <p:ph type="title"/>
          </p:nvPr>
        </p:nvSpPr>
        <p:spPr>
          <a:xfrm>
            <a:off x="514351" y="457201"/>
            <a:ext cx="7598400" cy="23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40"/>
          <p:cNvSpPr txBox="1">
            <a:spLocks noGrp="1"/>
          </p:cNvSpPr>
          <p:nvPr>
            <p:ph type="body" idx="1"/>
          </p:nvPr>
        </p:nvSpPr>
        <p:spPr>
          <a:xfrm>
            <a:off x="514350" y="3257550"/>
            <a:ext cx="7598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8pPr>
            <a:lvl9pPr marL="4114800" lvl="8" indent="-228600" algn="l" rtl="0">
              <a:spcBef>
                <a:spcPts val="800"/>
              </a:spcBef>
              <a:spcAft>
                <a:spcPts val="800"/>
              </a:spcAft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6" name="Google Shape;316;p40"/>
          <p:cNvSpPr txBox="1">
            <a:spLocks noGrp="1"/>
          </p:cNvSpPr>
          <p:nvPr>
            <p:ph type="dt" idx="10"/>
          </p:nvPr>
        </p:nvSpPr>
        <p:spPr>
          <a:xfrm>
            <a:off x="6442245" y="4402931"/>
            <a:ext cx="12003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40"/>
          <p:cNvSpPr txBox="1">
            <a:spLocks noGrp="1"/>
          </p:cNvSpPr>
          <p:nvPr>
            <p:ph type="ftr" idx="11"/>
          </p:nvPr>
        </p:nvSpPr>
        <p:spPr>
          <a:xfrm>
            <a:off x="514350" y="4402931"/>
            <a:ext cx="58707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40"/>
          <p:cNvSpPr txBox="1">
            <a:spLocks noGrp="1"/>
          </p:cNvSpPr>
          <p:nvPr>
            <p:ph type="sldNum" idx="12"/>
          </p:nvPr>
        </p:nvSpPr>
        <p:spPr>
          <a:xfrm>
            <a:off x="7699545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 cu legendă">
  <p:cSld name="Citat cu legendă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41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1"/>
          <p:cNvSpPr txBox="1"/>
          <p:nvPr/>
        </p:nvSpPr>
        <p:spPr>
          <a:xfrm>
            <a:off x="7678400" y="2057400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ro" sz="60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1100"/>
          </a:p>
        </p:txBody>
      </p:sp>
      <p:sp>
        <p:nvSpPr>
          <p:cNvPr id="322" name="Google Shape;322;p41"/>
          <p:cNvSpPr txBox="1"/>
          <p:nvPr/>
        </p:nvSpPr>
        <p:spPr>
          <a:xfrm>
            <a:off x="366206" y="617503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ro" sz="60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 sz="1100"/>
          </a:p>
        </p:txBody>
      </p:sp>
      <p:sp>
        <p:nvSpPr>
          <p:cNvPr id="323" name="Google Shape;323;p41"/>
          <p:cNvSpPr txBox="1">
            <a:spLocks noGrp="1"/>
          </p:cNvSpPr>
          <p:nvPr>
            <p:ph type="title"/>
          </p:nvPr>
        </p:nvSpPr>
        <p:spPr>
          <a:xfrm>
            <a:off x="744200" y="457201"/>
            <a:ext cx="71628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 cap="none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41"/>
          <p:cNvSpPr txBox="1">
            <a:spLocks noGrp="1"/>
          </p:cNvSpPr>
          <p:nvPr>
            <p:ph type="body" idx="1"/>
          </p:nvPr>
        </p:nvSpPr>
        <p:spPr>
          <a:xfrm>
            <a:off x="823406" y="2514600"/>
            <a:ext cx="7004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1200"/>
              <a:buFont typeface="Calibri"/>
              <a:buNone/>
              <a:defRPr/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1100"/>
              <a:buFont typeface="Calibri"/>
              <a:buNone/>
              <a:defRPr/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900"/>
              <a:buFont typeface="Calibri"/>
              <a:buNone/>
              <a:defRPr/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900"/>
              <a:buFont typeface="Calibri"/>
              <a:buNone/>
              <a:defRPr/>
            </a:lvl5pPr>
            <a:lvl6pPr marL="2743200" lvl="5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800"/>
              </a:spcBef>
              <a:spcAft>
                <a:spcPts val="80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5" name="Google Shape;325;p41"/>
          <p:cNvSpPr txBox="1">
            <a:spLocks noGrp="1"/>
          </p:cNvSpPr>
          <p:nvPr>
            <p:ph type="body" idx="2"/>
          </p:nvPr>
        </p:nvSpPr>
        <p:spPr>
          <a:xfrm>
            <a:off x="515599" y="3257550"/>
            <a:ext cx="76143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8pPr>
            <a:lvl9pPr marL="4114800" lvl="8" indent="-228600" algn="l" rtl="0">
              <a:spcBef>
                <a:spcPts val="800"/>
              </a:spcBef>
              <a:spcAft>
                <a:spcPts val="800"/>
              </a:spcAft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6" name="Google Shape;326;p41"/>
          <p:cNvSpPr txBox="1">
            <a:spLocks noGrp="1"/>
          </p:cNvSpPr>
          <p:nvPr>
            <p:ph type="dt" idx="10"/>
          </p:nvPr>
        </p:nvSpPr>
        <p:spPr>
          <a:xfrm>
            <a:off x="6442245" y="4402931"/>
            <a:ext cx="12003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41"/>
          <p:cNvSpPr txBox="1">
            <a:spLocks noGrp="1"/>
          </p:cNvSpPr>
          <p:nvPr>
            <p:ph type="ftr" idx="11"/>
          </p:nvPr>
        </p:nvSpPr>
        <p:spPr>
          <a:xfrm>
            <a:off x="514350" y="4402931"/>
            <a:ext cx="58707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41"/>
          <p:cNvSpPr txBox="1">
            <a:spLocks noGrp="1"/>
          </p:cNvSpPr>
          <p:nvPr>
            <p:ph type="sldNum" idx="12"/>
          </p:nvPr>
        </p:nvSpPr>
        <p:spPr>
          <a:xfrm>
            <a:off x="7699545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rte de vizită">
  <p:cSld name="Carte de vizită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42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2"/>
          <p:cNvSpPr txBox="1">
            <a:spLocks noGrp="1"/>
          </p:cNvSpPr>
          <p:nvPr>
            <p:ph type="title"/>
          </p:nvPr>
        </p:nvSpPr>
        <p:spPr>
          <a:xfrm>
            <a:off x="514351" y="2481436"/>
            <a:ext cx="75984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42"/>
          <p:cNvSpPr txBox="1">
            <a:spLocks noGrp="1"/>
          </p:cNvSpPr>
          <p:nvPr>
            <p:ph type="body" idx="1"/>
          </p:nvPr>
        </p:nvSpPr>
        <p:spPr>
          <a:xfrm>
            <a:off x="514351" y="3583036"/>
            <a:ext cx="75984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8pPr>
            <a:lvl9pPr marL="4114800" lvl="8" indent="-228600" algn="l" rtl="0">
              <a:spcBef>
                <a:spcPts val="800"/>
              </a:spcBef>
              <a:spcAft>
                <a:spcPts val="800"/>
              </a:spcAft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3" name="Google Shape;333;p42"/>
          <p:cNvSpPr txBox="1">
            <a:spLocks noGrp="1"/>
          </p:cNvSpPr>
          <p:nvPr>
            <p:ph type="dt" idx="10"/>
          </p:nvPr>
        </p:nvSpPr>
        <p:spPr>
          <a:xfrm>
            <a:off x="6442245" y="4402931"/>
            <a:ext cx="12003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42"/>
          <p:cNvSpPr txBox="1">
            <a:spLocks noGrp="1"/>
          </p:cNvSpPr>
          <p:nvPr>
            <p:ph type="ftr" idx="11"/>
          </p:nvPr>
        </p:nvSpPr>
        <p:spPr>
          <a:xfrm>
            <a:off x="514350" y="4402931"/>
            <a:ext cx="58707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42"/>
          <p:cNvSpPr txBox="1">
            <a:spLocks noGrp="1"/>
          </p:cNvSpPr>
          <p:nvPr>
            <p:ph type="sldNum" idx="12"/>
          </p:nvPr>
        </p:nvSpPr>
        <p:spPr>
          <a:xfrm>
            <a:off x="7699545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 carte de vizită">
  <p:cSld name="Citat carte de vizită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43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3"/>
          <p:cNvSpPr txBox="1"/>
          <p:nvPr/>
        </p:nvSpPr>
        <p:spPr>
          <a:xfrm>
            <a:off x="7678400" y="2057400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ro" sz="60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1100"/>
          </a:p>
        </p:txBody>
      </p:sp>
      <p:sp>
        <p:nvSpPr>
          <p:cNvPr id="339" name="Google Shape;339;p43"/>
          <p:cNvSpPr txBox="1"/>
          <p:nvPr/>
        </p:nvSpPr>
        <p:spPr>
          <a:xfrm>
            <a:off x="366206" y="617503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ro" sz="60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 sz="1100"/>
          </a:p>
        </p:txBody>
      </p:sp>
      <p:sp>
        <p:nvSpPr>
          <p:cNvPr id="340" name="Google Shape;340;p43"/>
          <p:cNvSpPr txBox="1">
            <a:spLocks noGrp="1"/>
          </p:cNvSpPr>
          <p:nvPr>
            <p:ph type="title"/>
          </p:nvPr>
        </p:nvSpPr>
        <p:spPr>
          <a:xfrm>
            <a:off x="744200" y="457201"/>
            <a:ext cx="71628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 cap="none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43"/>
          <p:cNvSpPr txBox="1">
            <a:spLocks noGrp="1"/>
          </p:cNvSpPr>
          <p:nvPr>
            <p:ph type="body" idx="1"/>
          </p:nvPr>
        </p:nvSpPr>
        <p:spPr>
          <a:xfrm>
            <a:off x="514350" y="2914650"/>
            <a:ext cx="76017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lt1"/>
                </a:solidFill>
              </a:defRPr>
            </a:lvl1pPr>
            <a:lvl2pPr marL="914400" lvl="1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800"/>
              </a:spcBef>
              <a:spcAft>
                <a:spcPts val="80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2" name="Google Shape;342;p43"/>
          <p:cNvSpPr txBox="1">
            <a:spLocks noGrp="1"/>
          </p:cNvSpPr>
          <p:nvPr>
            <p:ph type="body" idx="2"/>
          </p:nvPr>
        </p:nvSpPr>
        <p:spPr>
          <a:xfrm>
            <a:off x="514349" y="3581400"/>
            <a:ext cx="76017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8pPr>
            <a:lvl9pPr marL="4114800" lvl="8" indent="-228600" algn="l" rtl="0">
              <a:spcBef>
                <a:spcPts val="800"/>
              </a:spcBef>
              <a:spcAft>
                <a:spcPts val="800"/>
              </a:spcAft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3" name="Google Shape;343;p43"/>
          <p:cNvSpPr txBox="1">
            <a:spLocks noGrp="1"/>
          </p:cNvSpPr>
          <p:nvPr>
            <p:ph type="dt" idx="10"/>
          </p:nvPr>
        </p:nvSpPr>
        <p:spPr>
          <a:xfrm>
            <a:off x="6442245" y="4402931"/>
            <a:ext cx="12003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43"/>
          <p:cNvSpPr txBox="1">
            <a:spLocks noGrp="1"/>
          </p:cNvSpPr>
          <p:nvPr>
            <p:ph type="ftr" idx="11"/>
          </p:nvPr>
        </p:nvSpPr>
        <p:spPr>
          <a:xfrm>
            <a:off x="514350" y="4402931"/>
            <a:ext cx="58707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43"/>
          <p:cNvSpPr txBox="1">
            <a:spLocks noGrp="1"/>
          </p:cNvSpPr>
          <p:nvPr>
            <p:ph type="sldNum" idx="12"/>
          </p:nvPr>
        </p:nvSpPr>
        <p:spPr>
          <a:xfrm>
            <a:off x="7699545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vertical și titlu" type="vertTx">
  <p:cSld name="VERTICAL_TEXT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44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4"/>
          <p:cNvSpPr txBox="1">
            <a:spLocks noGrp="1"/>
          </p:cNvSpPr>
          <p:nvPr>
            <p:ph type="title"/>
          </p:nvPr>
        </p:nvSpPr>
        <p:spPr>
          <a:xfrm>
            <a:off x="514351" y="457200"/>
            <a:ext cx="759840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44"/>
          <p:cNvSpPr txBox="1">
            <a:spLocks noGrp="1"/>
          </p:cNvSpPr>
          <p:nvPr>
            <p:ph type="body" idx="1"/>
          </p:nvPr>
        </p:nvSpPr>
        <p:spPr>
          <a:xfrm rot="5400000">
            <a:off x="2945270" y="-824200"/>
            <a:ext cx="2736900" cy="7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800"/>
              </a:spcBef>
              <a:spcAft>
                <a:spcPts val="80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0" name="Google Shape;350;p44"/>
          <p:cNvSpPr txBox="1">
            <a:spLocks noGrp="1"/>
          </p:cNvSpPr>
          <p:nvPr>
            <p:ph type="dt" idx="10"/>
          </p:nvPr>
        </p:nvSpPr>
        <p:spPr>
          <a:xfrm>
            <a:off x="6442245" y="4402931"/>
            <a:ext cx="12003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44"/>
          <p:cNvSpPr txBox="1">
            <a:spLocks noGrp="1"/>
          </p:cNvSpPr>
          <p:nvPr>
            <p:ph type="ftr" idx="11"/>
          </p:nvPr>
        </p:nvSpPr>
        <p:spPr>
          <a:xfrm>
            <a:off x="514350" y="4402931"/>
            <a:ext cx="58707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44"/>
          <p:cNvSpPr txBox="1">
            <a:spLocks noGrp="1"/>
          </p:cNvSpPr>
          <p:nvPr>
            <p:ph type="sldNum" idx="12"/>
          </p:nvPr>
        </p:nvSpPr>
        <p:spPr>
          <a:xfrm>
            <a:off x="7699545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u vertical și text" type="vertTitleAndTx">
  <p:cSld name="VERTICAL_TITLE_AND_VERTICAL_TEXT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45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45"/>
          <p:cNvSpPr txBox="1">
            <a:spLocks noGrp="1"/>
          </p:cNvSpPr>
          <p:nvPr>
            <p:ph type="title"/>
          </p:nvPr>
        </p:nvSpPr>
        <p:spPr>
          <a:xfrm rot="5400000">
            <a:off x="5360420" y="1590899"/>
            <a:ext cx="3886200" cy="1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45"/>
          <p:cNvSpPr txBox="1">
            <a:spLocks noGrp="1"/>
          </p:cNvSpPr>
          <p:nvPr>
            <p:ph type="body" idx="1"/>
          </p:nvPr>
        </p:nvSpPr>
        <p:spPr>
          <a:xfrm rot="5400000">
            <a:off x="1508337" y="-536700"/>
            <a:ext cx="3886200" cy="58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800"/>
              </a:spcBef>
              <a:spcAft>
                <a:spcPts val="80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7" name="Google Shape;357;p45"/>
          <p:cNvSpPr txBox="1">
            <a:spLocks noGrp="1"/>
          </p:cNvSpPr>
          <p:nvPr>
            <p:ph type="dt" idx="10"/>
          </p:nvPr>
        </p:nvSpPr>
        <p:spPr>
          <a:xfrm>
            <a:off x="6442245" y="4402931"/>
            <a:ext cx="12003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45"/>
          <p:cNvSpPr txBox="1">
            <a:spLocks noGrp="1"/>
          </p:cNvSpPr>
          <p:nvPr>
            <p:ph type="ftr" idx="11"/>
          </p:nvPr>
        </p:nvSpPr>
        <p:spPr>
          <a:xfrm>
            <a:off x="514350" y="4402931"/>
            <a:ext cx="58707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45"/>
          <p:cNvSpPr txBox="1">
            <a:spLocks noGrp="1"/>
          </p:cNvSpPr>
          <p:nvPr>
            <p:ph type="sldNum" idx="12"/>
          </p:nvPr>
        </p:nvSpPr>
        <p:spPr>
          <a:xfrm>
            <a:off x="7699545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Conten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>
            <a:spLocks noGrp="1"/>
          </p:cNvSpPr>
          <p:nvPr>
            <p:ph type="body" idx="1"/>
          </p:nvPr>
        </p:nvSpPr>
        <p:spPr>
          <a:xfrm>
            <a:off x="457200" y="205978"/>
            <a:ext cx="8229600" cy="43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70" name="Google Shape;170;p19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9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9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140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completat" type="blank">
  <p:cSld name="BLANK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0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0"/>
          <p:cNvSpPr txBox="1">
            <a:spLocks noGrp="1"/>
          </p:cNvSpPr>
          <p:nvPr>
            <p:ph type="dt" idx="10"/>
          </p:nvPr>
        </p:nvSpPr>
        <p:spPr>
          <a:xfrm>
            <a:off x="6442245" y="4402931"/>
            <a:ext cx="12003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0"/>
          <p:cNvSpPr txBox="1">
            <a:spLocks noGrp="1"/>
          </p:cNvSpPr>
          <p:nvPr>
            <p:ph type="ftr" idx="11"/>
          </p:nvPr>
        </p:nvSpPr>
        <p:spPr>
          <a:xfrm>
            <a:off x="514350" y="4402931"/>
            <a:ext cx="58707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0"/>
          <p:cNvSpPr txBox="1">
            <a:spLocks noGrp="1"/>
          </p:cNvSpPr>
          <p:nvPr>
            <p:ph type="sldNum" idx="12"/>
          </p:nvPr>
        </p:nvSpPr>
        <p:spPr>
          <a:xfrm>
            <a:off x="7699545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u și conținut" type="obj">
  <p:cSld name="OBJEC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1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1"/>
          <p:cNvSpPr txBox="1">
            <a:spLocks noGrp="1"/>
          </p:cNvSpPr>
          <p:nvPr>
            <p:ph type="title"/>
          </p:nvPr>
        </p:nvSpPr>
        <p:spPr>
          <a:xfrm>
            <a:off x="514351" y="457200"/>
            <a:ext cx="759840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1"/>
          <p:cNvSpPr txBox="1">
            <a:spLocks noGrp="1"/>
          </p:cNvSpPr>
          <p:nvPr>
            <p:ph type="body" idx="1"/>
          </p:nvPr>
        </p:nvSpPr>
        <p:spPr>
          <a:xfrm>
            <a:off x="514351" y="1606550"/>
            <a:ext cx="75984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800"/>
              </a:spcBef>
              <a:spcAft>
                <a:spcPts val="80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31"/>
          <p:cNvSpPr txBox="1">
            <a:spLocks noGrp="1"/>
          </p:cNvSpPr>
          <p:nvPr>
            <p:ph type="dt" idx="10"/>
          </p:nvPr>
        </p:nvSpPr>
        <p:spPr>
          <a:xfrm>
            <a:off x="6442245" y="4402931"/>
            <a:ext cx="12003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31"/>
          <p:cNvSpPr txBox="1">
            <a:spLocks noGrp="1"/>
          </p:cNvSpPr>
          <p:nvPr>
            <p:ph type="ftr" idx="11"/>
          </p:nvPr>
        </p:nvSpPr>
        <p:spPr>
          <a:xfrm>
            <a:off x="514350" y="4402931"/>
            <a:ext cx="58707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31"/>
          <p:cNvSpPr txBox="1">
            <a:spLocks noGrp="1"/>
          </p:cNvSpPr>
          <p:nvPr>
            <p:ph type="sldNum" idx="12"/>
          </p:nvPr>
        </p:nvSpPr>
        <p:spPr>
          <a:xfrm>
            <a:off x="7699545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devărat sau fals">
  <p:cSld name="Adevărat sau fals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2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2"/>
          <p:cNvSpPr txBox="1">
            <a:spLocks noGrp="1"/>
          </p:cNvSpPr>
          <p:nvPr>
            <p:ph type="title"/>
          </p:nvPr>
        </p:nvSpPr>
        <p:spPr>
          <a:xfrm>
            <a:off x="514351" y="457201"/>
            <a:ext cx="75984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32"/>
          <p:cNvSpPr txBox="1">
            <a:spLocks noGrp="1"/>
          </p:cNvSpPr>
          <p:nvPr>
            <p:ph type="body" idx="1"/>
          </p:nvPr>
        </p:nvSpPr>
        <p:spPr>
          <a:xfrm>
            <a:off x="514351" y="2628900"/>
            <a:ext cx="75984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0" cap="none">
                <a:solidFill>
                  <a:schemeClr val="lt1"/>
                </a:solidFill>
              </a:defRPr>
            </a:lvl1pPr>
            <a:lvl2pPr marL="914400" lvl="1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800"/>
              </a:spcBef>
              <a:spcAft>
                <a:spcPts val="80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4" name="Google Shape;254;p32"/>
          <p:cNvSpPr txBox="1">
            <a:spLocks noGrp="1"/>
          </p:cNvSpPr>
          <p:nvPr>
            <p:ph type="body" idx="2"/>
          </p:nvPr>
        </p:nvSpPr>
        <p:spPr>
          <a:xfrm>
            <a:off x="514350" y="3257550"/>
            <a:ext cx="7598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8pPr>
            <a:lvl9pPr marL="4114800" lvl="8" indent="-228600" algn="l" rtl="0">
              <a:spcBef>
                <a:spcPts val="800"/>
              </a:spcBef>
              <a:spcAft>
                <a:spcPts val="800"/>
              </a:spcAft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32"/>
          <p:cNvSpPr txBox="1">
            <a:spLocks noGrp="1"/>
          </p:cNvSpPr>
          <p:nvPr>
            <p:ph type="dt" idx="10"/>
          </p:nvPr>
        </p:nvSpPr>
        <p:spPr>
          <a:xfrm>
            <a:off x="6442245" y="4402931"/>
            <a:ext cx="12003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2"/>
          <p:cNvSpPr txBox="1">
            <a:spLocks noGrp="1"/>
          </p:cNvSpPr>
          <p:nvPr>
            <p:ph type="ftr" idx="11"/>
          </p:nvPr>
        </p:nvSpPr>
        <p:spPr>
          <a:xfrm>
            <a:off x="514350" y="4402931"/>
            <a:ext cx="58707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32"/>
          <p:cNvSpPr txBox="1">
            <a:spLocks noGrp="1"/>
          </p:cNvSpPr>
          <p:nvPr>
            <p:ph type="sldNum" idx="12"/>
          </p:nvPr>
        </p:nvSpPr>
        <p:spPr>
          <a:xfrm>
            <a:off x="7699545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tet secțiune" type="secHead">
  <p:cSld name="SECTION_HEADER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3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3"/>
          <p:cNvSpPr txBox="1">
            <a:spLocks noGrp="1"/>
          </p:cNvSpPr>
          <p:nvPr>
            <p:ph type="title"/>
          </p:nvPr>
        </p:nvSpPr>
        <p:spPr>
          <a:xfrm>
            <a:off x="514350" y="2481436"/>
            <a:ext cx="75984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3"/>
          <p:cNvSpPr txBox="1">
            <a:spLocks noGrp="1"/>
          </p:cNvSpPr>
          <p:nvPr>
            <p:ph type="body" idx="1"/>
          </p:nvPr>
        </p:nvSpPr>
        <p:spPr>
          <a:xfrm>
            <a:off x="514349" y="3583036"/>
            <a:ext cx="75984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 cap="none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8pPr>
            <a:lvl9pPr marL="4114800" lvl="8" indent="-228600" algn="l" rtl="0">
              <a:spcBef>
                <a:spcPts val="800"/>
              </a:spcBef>
              <a:spcAft>
                <a:spcPts val="800"/>
              </a:spcAft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2" name="Google Shape;262;p33"/>
          <p:cNvSpPr txBox="1">
            <a:spLocks noGrp="1"/>
          </p:cNvSpPr>
          <p:nvPr>
            <p:ph type="dt" idx="10"/>
          </p:nvPr>
        </p:nvSpPr>
        <p:spPr>
          <a:xfrm>
            <a:off x="6442245" y="4402931"/>
            <a:ext cx="12003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3"/>
          <p:cNvSpPr txBox="1">
            <a:spLocks noGrp="1"/>
          </p:cNvSpPr>
          <p:nvPr>
            <p:ph type="ftr" idx="11"/>
          </p:nvPr>
        </p:nvSpPr>
        <p:spPr>
          <a:xfrm>
            <a:off x="514350" y="4402931"/>
            <a:ext cx="58707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33"/>
          <p:cNvSpPr txBox="1">
            <a:spLocks noGrp="1"/>
          </p:cNvSpPr>
          <p:nvPr>
            <p:ph type="sldNum" idx="12"/>
          </p:nvPr>
        </p:nvSpPr>
        <p:spPr>
          <a:xfrm>
            <a:off x="7699545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ă tipuri de conținut" type="twoObj">
  <p:cSld name="TWO_OBJECTS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4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4"/>
          <p:cNvSpPr txBox="1">
            <a:spLocks noGrp="1"/>
          </p:cNvSpPr>
          <p:nvPr>
            <p:ph type="title"/>
          </p:nvPr>
        </p:nvSpPr>
        <p:spPr>
          <a:xfrm>
            <a:off x="514351" y="457200"/>
            <a:ext cx="759840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34"/>
          <p:cNvSpPr txBox="1">
            <a:spLocks noGrp="1"/>
          </p:cNvSpPr>
          <p:nvPr>
            <p:ph type="body" idx="1"/>
          </p:nvPr>
        </p:nvSpPr>
        <p:spPr>
          <a:xfrm>
            <a:off x="514351" y="1606550"/>
            <a:ext cx="37464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800"/>
              </a:spcBef>
              <a:spcAft>
                <a:spcPts val="80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34"/>
          <p:cNvSpPr txBox="1">
            <a:spLocks noGrp="1"/>
          </p:cNvSpPr>
          <p:nvPr>
            <p:ph type="body" idx="2"/>
          </p:nvPr>
        </p:nvSpPr>
        <p:spPr>
          <a:xfrm>
            <a:off x="4366421" y="1606550"/>
            <a:ext cx="37464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800"/>
              </a:spcBef>
              <a:spcAft>
                <a:spcPts val="80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34"/>
          <p:cNvSpPr txBox="1">
            <a:spLocks noGrp="1"/>
          </p:cNvSpPr>
          <p:nvPr>
            <p:ph type="dt" idx="10"/>
          </p:nvPr>
        </p:nvSpPr>
        <p:spPr>
          <a:xfrm>
            <a:off x="6442245" y="4402931"/>
            <a:ext cx="12003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34"/>
          <p:cNvSpPr txBox="1">
            <a:spLocks noGrp="1"/>
          </p:cNvSpPr>
          <p:nvPr>
            <p:ph type="ftr" idx="11"/>
          </p:nvPr>
        </p:nvSpPr>
        <p:spPr>
          <a:xfrm>
            <a:off x="514350" y="4402931"/>
            <a:ext cx="58707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34"/>
          <p:cNvSpPr txBox="1">
            <a:spLocks noGrp="1"/>
          </p:cNvSpPr>
          <p:nvPr>
            <p:ph type="sldNum" idx="12"/>
          </p:nvPr>
        </p:nvSpPr>
        <p:spPr>
          <a:xfrm>
            <a:off x="7699545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ție" type="twoTxTwoObj">
  <p:cSld name="TWO_OBJECTS_WITH_TEXT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5"/>
          <p:cNvSpPr txBox="1">
            <a:spLocks noGrp="1"/>
          </p:cNvSpPr>
          <p:nvPr>
            <p:ph type="title"/>
          </p:nvPr>
        </p:nvSpPr>
        <p:spPr>
          <a:xfrm>
            <a:off x="514351" y="457200"/>
            <a:ext cx="759840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5"/>
          <p:cNvSpPr txBox="1">
            <a:spLocks noGrp="1"/>
          </p:cNvSpPr>
          <p:nvPr>
            <p:ph type="body" idx="1"/>
          </p:nvPr>
        </p:nvSpPr>
        <p:spPr>
          <a:xfrm>
            <a:off x="730253" y="1663700"/>
            <a:ext cx="35319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0"/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 rtl="0">
              <a:spcBef>
                <a:spcPts val="800"/>
              </a:spcBef>
              <a:spcAft>
                <a:spcPts val="80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76" name="Google Shape;276;p35"/>
          <p:cNvSpPr txBox="1">
            <a:spLocks noGrp="1"/>
          </p:cNvSpPr>
          <p:nvPr>
            <p:ph type="body" idx="2"/>
          </p:nvPr>
        </p:nvSpPr>
        <p:spPr>
          <a:xfrm>
            <a:off x="514351" y="2152651"/>
            <a:ext cx="3747600" cy="21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800"/>
              </a:spcBef>
              <a:spcAft>
                <a:spcPts val="80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p35"/>
          <p:cNvSpPr txBox="1">
            <a:spLocks noGrp="1"/>
          </p:cNvSpPr>
          <p:nvPr>
            <p:ph type="body" idx="3"/>
          </p:nvPr>
        </p:nvSpPr>
        <p:spPr>
          <a:xfrm>
            <a:off x="4572002" y="1670051"/>
            <a:ext cx="35421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0"/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 rtl="0">
              <a:spcBef>
                <a:spcPts val="800"/>
              </a:spcBef>
              <a:spcAft>
                <a:spcPts val="80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78" name="Google Shape;278;p35"/>
          <p:cNvSpPr txBox="1">
            <a:spLocks noGrp="1"/>
          </p:cNvSpPr>
          <p:nvPr>
            <p:ph type="body" idx="4"/>
          </p:nvPr>
        </p:nvSpPr>
        <p:spPr>
          <a:xfrm>
            <a:off x="4367612" y="2152651"/>
            <a:ext cx="3746400" cy="21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800"/>
              </a:spcBef>
              <a:spcAft>
                <a:spcPts val="80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9" name="Google Shape;279;p35"/>
          <p:cNvSpPr txBox="1">
            <a:spLocks noGrp="1"/>
          </p:cNvSpPr>
          <p:nvPr>
            <p:ph type="dt" idx="10"/>
          </p:nvPr>
        </p:nvSpPr>
        <p:spPr>
          <a:xfrm>
            <a:off x="6442245" y="4402931"/>
            <a:ext cx="12003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35"/>
          <p:cNvSpPr txBox="1">
            <a:spLocks noGrp="1"/>
          </p:cNvSpPr>
          <p:nvPr>
            <p:ph type="ftr" idx="11"/>
          </p:nvPr>
        </p:nvSpPr>
        <p:spPr>
          <a:xfrm>
            <a:off x="514350" y="4402931"/>
            <a:ext cx="58707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35"/>
          <p:cNvSpPr txBox="1">
            <a:spLocks noGrp="1"/>
          </p:cNvSpPr>
          <p:nvPr>
            <p:ph type="sldNum" idx="12"/>
          </p:nvPr>
        </p:nvSpPr>
        <p:spPr>
          <a:xfrm>
            <a:off x="7699545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ar titlu" type="titleOnly">
  <p:cSld name="TITLE_ONLY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6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6"/>
          <p:cNvSpPr txBox="1">
            <a:spLocks noGrp="1"/>
          </p:cNvSpPr>
          <p:nvPr>
            <p:ph type="title"/>
          </p:nvPr>
        </p:nvSpPr>
        <p:spPr>
          <a:xfrm>
            <a:off x="514351" y="457200"/>
            <a:ext cx="759840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3000">
                <a:latin typeface="+mj-lt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85" name="Google Shape;285;p36"/>
          <p:cNvSpPr txBox="1">
            <a:spLocks noGrp="1"/>
          </p:cNvSpPr>
          <p:nvPr>
            <p:ph type="dt" idx="10"/>
          </p:nvPr>
        </p:nvSpPr>
        <p:spPr>
          <a:xfrm>
            <a:off x="6442245" y="4402931"/>
            <a:ext cx="12003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6"/>
          <p:cNvSpPr txBox="1">
            <a:spLocks noGrp="1"/>
          </p:cNvSpPr>
          <p:nvPr>
            <p:ph type="ftr" idx="11"/>
          </p:nvPr>
        </p:nvSpPr>
        <p:spPr>
          <a:xfrm>
            <a:off x="514350" y="4402931"/>
            <a:ext cx="58707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6"/>
          <p:cNvSpPr txBox="1">
            <a:spLocks noGrp="1"/>
          </p:cNvSpPr>
          <p:nvPr>
            <p:ph type="sldNum" idx="12"/>
          </p:nvPr>
        </p:nvSpPr>
        <p:spPr>
          <a:xfrm>
            <a:off x="7699545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ținut cu legendă" type="objTx">
  <p:cSld name="OBJECT_WITH_CAPTION_TEX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37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7"/>
          <p:cNvSpPr txBox="1">
            <a:spLocks noGrp="1"/>
          </p:cNvSpPr>
          <p:nvPr>
            <p:ph type="title"/>
          </p:nvPr>
        </p:nvSpPr>
        <p:spPr>
          <a:xfrm>
            <a:off x="514350" y="1555750"/>
            <a:ext cx="27609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37"/>
          <p:cNvSpPr txBox="1">
            <a:spLocks noGrp="1"/>
          </p:cNvSpPr>
          <p:nvPr>
            <p:ph type="body" idx="1"/>
          </p:nvPr>
        </p:nvSpPr>
        <p:spPr>
          <a:xfrm>
            <a:off x="3486151" y="457201"/>
            <a:ext cx="4626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800"/>
              </a:spcBef>
              <a:spcAft>
                <a:spcPts val="80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37"/>
          <p:cNvSpPr txBox="1">
            <a:spLocks noGrp="1"/>
          </p:cNvSpPr>
          <p:nvPr>
            <p:ph type="body" idx="2"/>
          </p:nvPr>
        </p:nvSpPr>
        <p:spPr>
          <a:xfrm>
            <a:off x="514350" y="2584450"/>
            <a:ext cx="27609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8pPr>
            <a:lvl9pPr marL="4114800" lvl="8" indent="-228600" algn="l" rtl="0">
              <a:spcBef>
                <a:spcPts val="800"/>
              </a:spcBef>
              <a:spcAft>
                <a:spcPts val="80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293" name="Google Shape;293;p37"/>
          <p:cNvSpPr txBox="1">
            <a:spLocks noGrp="1"/>
          </p:cNvSpPr>
          <p:nvPr>
            <p:ph type="dt" idx="10"/>
          </p:nvPr>
        </p:nvSpPr>
        <p:spPr>
          <a:xfrm>
            <a:off x="6442245" y="4402931"/>
            <a:ext cx="12003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37"/>
          <p:cNvSpPr txBox="1">
            <a:spLocks noGrp="1"/>
          </p:cNvSpPr>
          <p:nvPr>
            <p:ph type="ftr" idx="11"/>
          </p:nvPr>
        </p:nvSpPr>
        <p:spPr>
          <a:xfrm>
            <a:off x="514350" y="4402931"/>
            <a:ext cx="58707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37"/>
          <p:cNvSpPr txBox="1">
            <a:spLocks noGrp="1"/>
          </p:cNvSpPr>
          <p:nvPr>
            <p:ph type="sldNum" idx="12"/>
          </p:nvPr>
        </p:nvSpPr>
        <p:spPr>
          <a:xfrm>
            <a:off x="7699545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>
            <a:alphaModFix/>
          </a:blip>
          <a:stretch>
            <a:fillRect/>
          </a:stretch>
        </a:blip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"/>
          <p:cNvSpPr txBox="1">
            <a:spLocks noGrp="1"/>
          </p:cNvSpPr>
          <p:nvPr>
            <p:ph type="title"/>
          </p:nvPr>
        </p:nvSpPr>
        <p:spPr>
          <a:xfrm>
            <a:off x="514351" y="457200"/>
            <a:ext cx="759840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27" name="Google Shape;227;p28"/>
          <p:cNvSpPr txBox="1">
            <a:spLocks noGrp="1"/>
          </p:cNvSpPr>
          <p:nvPr>
            <p:ph type="body" idx="1"/>
          </p:nvPr>
        </p:nvSpPr>
        <p:spPr>
          <a:xfrm>
            <a:off x="514351" y="1606550"/>
            <a:ext cx="75984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575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575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8575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575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8575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85750" algn="l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Google Shape;228;p28"/>
          <p:cNvSpPr txBox="1">
            <a:spLocks noGrp="1"/>
          </p:cNvSpPr>
          <p:nvPr>
            <p:ph type="dt" idx="10"/>
          </p:nvPr>
        </p:nvSpPr>
        <p:spPr>
          <a:xfrm>
            <a:off x="6442245" y="4402931"/>
            <a:ext cx="12003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Google Shape;229;p28"/>
          <p:cNvSpPr txBox="1">
            <a:spLocks noGrp="1"/>
          </p:cNvSpPr>
          <p:nvPr>
            <p:ph type="ftr" idx="11"/>
          </p:nvPr>
        </p:nvSpPr>
        <p:spPr>
          <a:xfrm>
            <a:off x="514350" y="4402931"/>
            <a:ext cx="58707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Google Shape;230;p28"/>
          <p:cNvSpPr txBox="1">
            <a:spLocks noGrp="1"/>
          </p:cNvSpPr>
          <p:nvPr>
            <p:ph type="sldNum" idx="12"/>
          </p:nvPr>
        </p:nvSpPr>
        <p:spPr>
          <a:xfrm>
            <a:off x="7699545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3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otuldesprecalculatoare.weebly.com/procesorul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o.wikipedia.org/wiki/Adres%C4%83_MAC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6.xml"/><Relationship Id="rId18" Type="http://schemas.openxmlformats.org/officeDocument/2006/relationships/slide" Target="slide34.xml"/><Relationship Id="rId3" Type="http://schemas.openxmlformats.org/officeDocument/2006/relationships/slide" Target="slide4.xml"/><Relationship Id="rId21" Type="http://schemas.openxmlformats.org/officeDocument/2006/relationships/slide" Target="slide46.xml"/><Relationship Id="rId7" Type="http://schemas.openxmlformats.org/officeDocument/2006/relationships/slide" Target="slide8.xml"/><Relationship Id="rId12" Type="http://schemas.openxmlformats.org/officeDocument/2006/relationships/slide" Target="slide14.xml"/><Relationship Id="rId17" Type="http://schemas.openxmlformats.org/officeDocument/2006/relationships/slide" Target="slide32.xml"/><Relationship Id="rId2" Type="http://schemas.openxmlformats.org/officeDocument/2006/relationships/notesSlide" Target="../notesSlides/notesSlide2.xml"/><Relationship Id="rId16" Type="http://schemas.openxmlformats.org/officeDocument/2006/relationships/slide" Target="slide31.xml"/><Relationship Id="rId20" Type="http://schemas.openxmlformats.org/officeDocument/2006/relationships/slide" Target="slide4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11" Type="http://schemas.openxmlformats.org/officeDocument/2006/relationships/slide" Target="slide15.xml"/><Relationship Id="rId5" Type="http://schemas.openxmlformats.org/officeDocument/2006/relationships/slide" Target="slide6.xml"/><Relationship Id="rId15" Type="http://schemas.openxmlformats.org/officeDocument/2006/relationships/slide" Target="slide18.xml"/><Relationship Id="rId10" Type="http://schemas.openxmlformats.org/officeDocument/2006/relationships/slide" Target="slide12.xml"/><Relationship Id="rId19" Type="http://schemas.openxmlformats.org/officeDocument/2006/relationships/slide" Target="slide42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hyperlink" Target="http://www.youtube.com/watch?v=l1UHEkJKnDc" TargetMode="External"/><Relationship Id="rId3" Type="http://schemas.openxmlformats.org/officeDocument/2006/relationships/hyperlink" Target="http://www.youtube.com/watch?v=A_vXA058EDY" TargetMode="External"/><Relationship Id="rId7" Type="http://schemas.openxmlformats.org/officeDocument/2006/relationships/hyperlink" Target="http://www.youtube.com/watch?v=WB0HnXcW8qQ" TargetMode="External"/><Relationship Id="rId12" Type="http://schemas.openxmlformats.org/officeDocument/2006/relationships/image" Target="../media/image5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4.jpeg"/><Relationship Id="rId11" Type="http://schemas.openxmlformats.org/officeDocument/2006/relationships/hyperlink" Target="http://www.youtube.com/watch?v=pGNbbItif9c" TargetMode="External"/><Relationship Id="rId5" Type="http://schemas.openxmlformats.org/officeDocument/2006/relationships/hyperlink" Target="http://www.youtube.com/watch?v=0PKFQciUWBU" TargetMode="External"/><Relationship Id="rId10" Type="http://schemas.openxmlformats.org/officeDocument/2006/relationships/image" Target="../media/image56.jpeg"/><Relationship Id="rId4" Type="http://schemas.openxmlformats.org/officeDocument/2006/relationships/image" Target="../media/image53.jpeg"/><Relationship Id="rId9" Type="http://schemas.openxmlformats.org/officeDocument/2006/relationships/hyperlink" Target="http://www.youtube.com/watch?v=OQchdaUsra0" TargetMode="External"/><Relationship Id="rId1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slide" Target="slide11.xml"/><Relationship Id="rId3" Type="http://schemas.openxmlformats.org/officeDocument/2006/relationships/image" Target="../media/image5.png"/><Relationship Id="rId21" Type="http://schemas.openxmlformats.org/officeDocument/2006/relationships/slide" Target="slide6.xml"/><Relationship Id="rId34" Type="http://schemas.openxmlformats.org/officeDocument/2006/relationships/slide" Target="slide42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slide" Target="slide10.xml"/><Relationship Id="rId33" Type="http://schemas.openxmlformats.org/officeDocument/2006/relationships/slide" Target="slide34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slide" Target="slide5.xml"/><Relationship Id="rId29" Type="http://schemas.openxmlformats.org/officeDocument/2006/relationships/slide" Target="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slide" Target="slide9.xml"/><Relationship Id="rId32" Type="http://schemas.openxmlformats.org/officeDocument/2006/relationships/slide" Target="slide17.xml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slide" Target="slide8.xml"/><Relationship Id="rId28" Type="http://schemas.openxmlformats.org/officeDocument/2006/relationships/slide" Target="slide13.xml"/><Relationship Id="rId10" Type="http://schemas.openxmlformats.org/officeDocument/2006/relationships/image" Target="../media/image12.png"/><Relationship Id="rId19" Type="http://schemas.openxmlformats.org/officeDocument/2006/relationships/slide" Target="slide4.xml"/><Relationship Id="rId31" Type="http://schemas.openxmlformats.org/officeDocument/2006/relationships/slide" Target="slide16.xml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slide" Target="slide7.xml"/><Relationship Id="rId27" Type="http://schemas.openxmlformats.org/officeDocument/2006/relationships/slide" Target="slide12.xml"/><Relationship Id="rId30" Type="http://schemas.openxmlformats.org/officeDocument/2006/relationships/slide" Target="slide15.xml"/><Relationship Id="rId8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gif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64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dactic.ro/instrumente-interactive/rebus/componentele-calculatorului" TargetMode="Externa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panarelaptop.ro/Articole/noutati-laptop/placa-de-sunet-componenta-esentiala-a-computerelor-si-a-laptopurilor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1.gif"/><Relationship Id="rId4" Type="http://schemas.openxmlformats.org/officeDocument/2006/relationships/image" Target="../media/image7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hyperlink" Target="https://www.didactic.ro/q/yyifza" TargetMode="Externa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l1UHEkJKnDc" TargetMode="External"/><Relationship Id="rId3" Type="http://schemas.openxmlformats.org/officeDocument/2006/relationships/hyperlink" Target="https://www.youtube.com/watch?v=A_vXA058EDY" TargetMode="External"/><Relationship Id="rId7" Type="http://schemas.openxmlformats.org/officeDocument/2006/relationships/hyperlink" Target="https://youtu.be/pGNbbItif9c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youtu.be/OQchdaUsra0" TargetMode="External"/><Relationship Id="rId5" Type="http://schemas.openxmlformats.org/officeDocument/2006/relationships/hyperlink" Target="https://youtu.be/WB0HnXcW8qQ" TargetMode="External"/><Relationship Id="rId4" Type="http://schemas.openxmlformats.org/officeDocument/2006/relationships/hyperlink" Target="https://youtu.be/0PKFQciUWBU" TargetMode="External"/><Relationship Id="rId9" Type="http://schemas.openxmlformats.org/officeDocument/2006/relationships/hyperlink" Target="https://www.didactic.ro/q/yyifza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s13emagst.akamaized.net/products/39/38258/images/img254326_18062013151353_1.jpg?width=450&amp;height=450&amp;hash=086B0CBE807CDD06368D58370DCDE03B" TargetMode="External"/><Relationship Id="rId13" Type="http://schemas.openxmlformats.org/officeDocument/2006/relationships/hyperlink" Target="https://www.digitimes.com/images/2005/10/14/654_b.jpg" TargetMode="External"/><Relationship Id="rId3" Type="http://schemas.openxmlformats.org/officeDocument/2006/relationships/hyperlink" Target="https://www.techsiting.com/wp-content/uploads/2017/12/Budget-PC-Gaming-Desk.jpeg" TargetMode="External"/><Relationship Id="rId7" Type="http://schemas.openxmlformats.org/officeDocument/2006/relationships/hyperlink" Target="https://encrypted-tbn2.gstatic.com/images?q=tbn:ANd9GcSPnnT6dbBYlMJ10-dSANNKBB3zjlLkrPTYKPf1ZHQec4Ilbiqs" TargetMode="External"/><Relationship Id="rId12" Type="http://schemas.openxmlformats.org/officeDocument/2006/relationships/hyperlink" Target="https://i0.wp.com/www.techdigest.tv/wp-content/uploads/2014/07/lg_22_inch_widescreen_10000_1_monitor.jpg?fit=285,292&amp;ssl=1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crypted-tbn2.gstatic.com/images?q=tbn:ANd9GcQk7w9SFYGg9RDOsmQXlxA0tmvBeBOkFb0YTohZdhWJ0Vz-l4RH" TargetMode="External"/><Relationship Id="rId11" Type="http://schemas.openxmlformats.org/officeDocument/2006/relationships/hyperlink" Target="https://bsip.miastorybnik.pl/zsu/mci/monitor.jpg" TargetMode="External"/><Relationship Id="rId5" Type="http://schemas.openxmlformats.org/officeDocument/2006/relationships/hyperlink" Target="https://encrypted-tbn2.gstatic.com/images?q=tbn:ANd9GcQRHaYhVaqU9xjyo3ckJys9M3h4CSO_-FenwBwNP803ZmYBmO8N" TargetMode="External"/><Relationship Id="rId15" Type="http://schemas.openxmlformats.org/officeDocument/2006/relationships/hyperlink" Target="https://encrypted-tbn1.gstatic.com/images?q=tbn:ANd9GcQpaaZBIVZFPMaY_G8V6HsXGR6-E9hm9qSukGawubF6dKkdPrAW" TargetMode="External"/><Relationship Id="rId10" Type="http://schemas.openxmlformats.org/officeDocument/2006/relationships/hyperlink" Target="https://s1.cel.ro/images/Products/img44491-28092007151025.jpg" TargetMode="External"/><Relationship Id="rId4" Type="http://schemas.openxmlformats.org/officeDocument/2006/relationships/hyperlink" Target="http://cristianadam.blogspot.com/2011/05/ro-tastaturi-romanesti.html" TargetMode="External"/><Relationship Id="rId9" Type="http://schemas.openxmlformats.org/officeDocument/2006/relationships/hyperlink" Target="https://encrypted-tbn2.gstatic.com/images?q=tbn:ANd9GcS5KvlwwJoerRZMbETQ3YMgIyXsZ5U5hZP1eclI3AruyBwdOWN2" TargetMode="External"/><Relationship Id="rId14" Type="http://schemas.openxmlformats.org/officeDocument/2006/relationships/hyperlink" Target="https://s13emagst.akamaized.net/products/11/10793/images/0.jpg?width=300&amp;height=300&amp;hash=8C057139BBFB458B21B380068EE522FF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s://encrypted-tbn3.gstatic.com/images?q=tbn:ANd9GcT3Fd-W9hss32lk9jJjQ7hboRzv10ighRQ9Ynzj4pO0OiCdVQvm" TargetMode="External"/><Relationship Id="rId13" Type="http://schemas.openxmlformats.org/officeDocument/2006/relationships/hyperlink" Target="https://encrypted-tbn3.gstatic.com/images?q=tbn:ANd9GcTbsde4vOtjv1ss335Su_UjBEQqyS25Y-NBpLi-ooEHd12RPlU9" TargetMode="External"/><Relationship Id="rId3" Type="http://schemas.openxmlformats.org/officeDocument/2006/relationships/hyperlink" Target="https://brandpaper.ro/image/cache/wp/gj/Poze_Produse/Tipografie/Hartie_Matriciala/Hartie_Matriciala_A3_3Ex_ACC-550x550.webp" TargetMode="External"/><Relationship Id="rId7" Type="http://schemas.openxmlformats.org/officeDocument/2006/relationships/hyperlink" Target="https://p1.akcdn.net/full/501896219.hp-designjet-t1700-44in-w6b55a.jpg" TargetMode="External"/><Relationship Id="rId12" Type="http://schemas.openxmlformats.org/officeDocument/2006/relationships/hyperlink" Target="https://encrypted-tbn0.gstatic.com/images?q=tbn:ANd9GcSGNnFQzJe-XgxubPIO6hze9NTJP-oxW1hbCc7Bb_eOtHDcyB2c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odvmpgctmq9.cdn.shift8web.com/wp-content/uploads/2019/12/1f6d9c507039d1924809a60a72226331-300x300.jpg" TargetMode="External"/><Relationship Id="rId11" Type="http://schemas.openxmlformats.org/officeDocument/2006/relationships/hyperlink" Target="https://encrypted-tbn1.gstatic.com/images?q=tbn:ANd9GcSrmA2yQJb5Hkfx6DRsXboO22RYJf0AaA5nLRBVWfstU9IrIkik" TargetMode="External"/><Relationship Id="rId5" Type="http://schemas.openxmlformats.org/officeDocument/2006/relationships/hyperlink" Target="https://tweakers.net/i/5ZZg8oX_rWO4Rqjn_WApBB_xQZc=/fit-in/288x238/filters:strip_icc():fill(white):strip_exif()/i/2000834878.jpeg?f=imagemedium" TargetMode="External"/><Relationship Id="rId10" Type="http://schemas.openxmlformats.org/officeDocument/2006/relationships/hyperlink" Target="https://s3.money.com/prd/image/image/12926/45cd3be5-99ac-414a-a946-a9811eb74236.jpeg" TargetMode="External"/><Relationship Id="rId4" Type="http://schemas.openxmlformats.org/officeDocument/2006/relationships/hyperlink" Target="https://m.media-amazon.com/images/I/51P2KKPJK9L._AC_SX425_.jpg" TargetMode="External"/><Relationship Id="rId9" Type="http://schemas.openxmlformats.org/officeDocument/2006/relationships/hyperlink" Target="https://www.geekmall.ro/3038-large_default/imprimanta-3d-tronxy-d01.jpg" TargetMode="External"/><Relationship Id="rId14" Type="http://schemas.openxmlformats.org/officeDocument/2006/relationships/hyperlink" Target="https://upload.wikimedia.org/wikipedia/commons/thumb/a/aa/Floppy_disk_2009_G1.jpg/220px-Floppy_disk_2009_G1.jpg" TargetMode="Externa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s://encrypted-tbn1.gstatic.com/images?q=tbn:ANd9GcQth_qb0AhXMxl-Rxsubb9dZIwLAiDKyxDt-EGoOYQNHcc7b1ru" TargetMode="External"/><Relationship Id="rId13" Type="http://schemas.openxmlformats.org/officeDocument/2006/relationships/hyperlink" Target="https://incepator.pinzaru.ro/wp-content/uploads/2013/01/scaner_plat.jpg" TargetMode="External"/><Relationship Id="rId3" Type="http://schemas.openxmlformats.org/officeDocument/2006/relationships/hyperlink" Target="https://encrypted-tbn1.gstatic.com/images?q=tbn:ANd9GcRkRhEA0BW_M8j2YxZqdFZ2aMVvNiTThLfvgSKelsRgmJ2xkmn-" TargetMode="External"/><Relationship Id="rId7" Type="http://schemas.openxmlformats.org/officeDocument/2006/relationships/hyperlink" Target="https://encrypted-tbn0.gstatic.com/images?q=tbn:ANd9GcT-zL1Uf6sT8BISwy8jJqQYGtCTUf2NiEgwzfR-fBOuO0xneI43" TargetMode="External"/><Relationship Id="rId12" Type="http://schemas.openxmlformats.org/officeDocument/2006/relationships/hyperlink" Target="https://s13emagst.akamaized.net/products/3/2267/images/res_e7e366c68583620dd5f9b2af55242c10.jpg?width=450&amp;height=450&amp;hash=745B87A55A6349C55ACE4C389B8E63F6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crypted-tbn3.gstatic.com/images?q=tbn:ANd9GcRHZ718rf-mbqDImuMiEK4KJSVDxjJJoi39LyCajILoP0wMZHrx" TargetMode="External"/><Relationship Id="rId11" Type="http://schemas.openxmlformats.org/officeDocument/2006/relationships/hyperlink" Target="https://encrypted-tbn0.gstatic.com/images?q=tbn:ANd9GcTogdigrxsgvZQmXlodV6tR4TbAytsYZ6Uu7w&amp;usqp=CAU" TargetMode="External"/><Relationship Id="rId5" Type="http://schemas.openxmlformats.org/officeDocument/2006/relationships/hyperlink" Target="https://www.xkids.ro/wp-content/uploads/2022/03/1-boxe-laptop-sbox-sp-02-2x3w-usb-3-5mm-jack-600x600.png" TargetMode="External"/><Relationship Id="rId15" Type="http://schemas.openxmlformats.org/officeDocument/2006/relationships/hyperlink" Target="https://encrypted-tbn0.gstatic.com/images?q=tbn:ANd9GcT8Rc3ICQAM9mdiGBJvsmML0fqDFnDI5V56CD0iP-dYOI1yD_dI" TargetMode="External"/><Relationship Id="rId10" Type="http://schemas.openxmlformats.org/officeDocument/2006/relationships/hyperlink" Target="https://s13emagst.akamaized.net/products/19021/19020246/images/res_19d96b6e60640a91c2eda823c97ca9bb.jpg" TargetMode="External"/><Relationship Id="rId4" Type="http://schemas.openxmlformats.org/officeDocument/2006/relationships/hyperlink" Target="https://encrypted-tbn0.gstatic.com/images?q=tbn:ANd9GcSl9fxpF6e0g5XptZkMNHMeor9hZ8wEaAgXHTuUGCtqLP5kBwf_" TargetMode="External"/><Relationship Id="rId9" Type="http://schemas.openxmlformats.org/officeDocument/2006/relationships/hyperlink" Target="https://cdn.imgbin.com/3/13/0/imgbin-hard-disk-drive-usb-flash-drive-icon-hard-disc-8P1FgPRGaTJHN9h7ZM7W4Kv3W.jpg" TargetMode="External"/><Relationship Id="rId14" Type="http://schemas.openxmlformats.org/officeDocument/2006/relationships/hyperlink" Target="https://encrypted-tbn1.gstatic.com/images?q=tbn:ANd9GcSGnht9iSgtacoICtgCGF_5gh5J-gAiNQBa89xS-JFqafC2Xrn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6"/>
          <p:cNvSpPr txBox="1"/>
          <p:nvPr/>
        </p:nvSpPr>
        <p:spPr>
          <a:xfrm>
            <a:off x="2952075" y="1685725"/>
            <a:ext cx="234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5" name="Google Shape;365;p46"/>
          <p:cNvGrpSpPr/>
          <p:nvPr/>
        </p:nvGrpSpPr>
        <p:grpSpPr>
          <a:xfrm>
            <a:off x="145570" y="135873"/>
            <a:ext cx="4946935" cy="4455381"/>
            <a:chOff x="1036625" y="176375"/>
            <a:chExt cx="5832075" cy="4926650"/>
          </a:xfrm>
        </p:grpSpPr>
        <p:pic>
          <p:nvPicPr>
            <p:cNvPr id="366" name="Google Shape;366;p46"/>
            <p:cNvPicPr preferRelativeResize="0"/>
            <p:nvPr/>
          </p:nvPicPr>
          <p:blipFill rotWithShape="1">
            <a:blip r:embed="rId3">
              <a:alphaModFix/>
            </a:blip>
            <a:srcRect t="15526"/>
            <a:stretch/>
          </p:blipFill>
          <p:spPr>
            <a:xfrm>
              <a:off x="1036625" y="176375"/>
              <a:ext cx="5832075" cy="4926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7" name="Google Shape;367;p46"/>
            <p:cNvSpPr txBox="1"/>
            <p:nvPr/>
          </p:nvSpPr>
          <p:spPr>
            <a:xfrm rot="21417160">
              <a:off x="1539149" y="1576763"/>
              <a:ext cx="3295660" cy="1225160"/>
            </a:xfrm>
            <a:prstGeom prst="rect">
              <a:avLst/>
            </a:prstGeom>
            <a:noFill/>
            <a:ln>
              <a:noFill/>
            </a:ln>
            <a:effectLst>
              <a:outerShdw algn="bl" rotWithShape="0">
                <a:srgbClr val="0000FF">
                  <a:alpha val="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2000" b="1" i="1" dirty="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Rolul şi funcţiile componentelor unui calculator personal</a:t>
              </a:r>
              <a:endParaRPr sz="1800" b="1" i="1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sp>
        <p:nvSpPr>
          <p:cNvPr id="7" name="Dreptunghi: colțuri rotunjite 6">
            <a:extLst>
              <a:ext uri="{FF2B5EF4-FFF2-40B4-BE49-F238E27FC236}">
                <a16:creationId xmlns:a16="http://schemas.microsoft.com/office/drawing/2014/main" id="{D6AD56B2-195D-96FD-D212-BC74FC9D165B}"/>
              </a:ext>
            </a:extLst>
          </p:cNvPr>
          <p:cNvSpPr/>
          <p:nvPr/>
        </p:nvSpPr>
        <p:spPr>
          <a:xfrm>
            <a:off x="5092505" y="3137995"/>
            <a:ext cx="3905925" cy="170219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82550" algn="ctr">
              <a:lnSpc>
                <a:spcPct val="150000"/>
              </a:lnSpc>
              <a:tabLst>
                <a:tab pos="1162050" algn="l"/>
              </a:tabLst>
            </a:pPr>
            <a:r>
              <a:rPr lang="en-US" sz="14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Disciplina</a:t>
            </a:r>
            <a:r>
              <a:rPr lang="ro-RO" b="1" i="1" dirty="0">
                <a:solidFill>
                  <a:schemeClr val="tx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</a:p>
          <a:p>
            <a:pPr marL="82550" algn="ctr">
              <a:lnSpc>
                <a:spcPct val="150000"/>
              </a:lnSpc>
              <a:tabLst>
                <a:tab pos="1162050" algn="l"/>
              </a:tabLst>
            </a:pPr>
            <a:r>
              <a:rPr lang="ro-RO" sz="1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Tehnologia informației și a comunicațiilor</a:t>
            </a:r>
            <a:endParaRPr lang="en-US" sz="14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2550" algn="ctr">
              <a:lnSpc>
                <a:spcPct val="150000"/>
              </a:lnSpc>
              <a:tabLst>
                <a:tab pos="1162050" algn="l"/>
              </a:tabLst>
            </a:pPr>
            <a:r>
              <a:rPr lang="en-US" sz="14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Clasa</a:t>
            </a:r>
            <a:r>
              <a:rPr lang="ro-RO" b="1" i="1" dirty="0">
                <a:solidFill>
                  <a:schemeClr val="tx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a </a:t>
            </a:r>
            <a:r>
              <a:rPr lang="en-US" sz="1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IX</a:t>
            </a:r>
            <a:r>
              <a:rPr lang="ro-RO" sz="1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-a</a:t>
            </a:r>
            <a:endParaRPr lang="en-US" sz="14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2550" algn="ctr">
              <a:lnSpc>
                <a:spcPct val="150000"/>
              </a:lnSpc>
              <a:tabLst>
                <a:tab pos="1162050" algn="l"/>
              </a:tabLst>
            </a:pPr>
            <a:r>
              <a:rPr lang="en-US" sz="1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Autor</a:t>
            </a:r>
            <a:r>
              <a:rPr lang="ro-RO" b="1" i="1" dirty="0">
                <a:solidFill>
                  <a:schemeClr val="tx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ro-RO" sz="1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Bălănescu Daniela Cristina</a:t>
            </a:r>
            <a:endParaRPr lang="en-US" sz="14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" name="Google Shape;457;p54"/>
          <p:cNvGrpSpPr/>
          <p:nvPr/>
        </p:nvGrpSpPr>
        <p:grpSpPr>
          <a:xfrm>
            <a:off x="385024" y="616625"/>
            <a:ext cx="8373948" cy="4101580"/>
            <a:chOff x="-1" y="745195"/>
            <a:chExt cx="11165263" cy="5468773"/>
          </a:xfrm>
        </p:grpSpPr>
        <p:sp>
          <p:nvSpPr>
            <p:cNvPr id="458" name="Google Shape;458;p54"/>
            <p:cNvSpPr/>
            <p:nvPr/>
          </p:nvSpPr>
          <p:spPr>
            <a:xfrm>
              <a:off x="8913" y="745195"/>
              <a:ext cx="3502800" cy="4547100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chemeClr val="lt1">
                <a:alpha val="89800"/>
              </a:schemeClr>
            </a:solidFill>
            <a:ln w="19050" cap="rnd" cmpd="sng">
              <a:solidFill>
                <a:srgbClr val="92CE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54"/>
            <p:cNvSpPr txBox="1"/>
            <p:nvPr/>
          </p:nvSpPr>
          <p:spPr>
            <a:xfrm>
              <a:off x="8898" y="745200"/>
              <a:ext cx="3502800" cy="437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000" tIns="60000" rIns="20000" bIns="20000" anchor="t" anchorCtr="0">
              <a:noAutofit/>
            </a:bodyPr>
            <a:lstStyle/>
            <a:p>
              <a:pPr marL="342900" lvl="0" indent="-2794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●"/>
              </a:pPr>
              <a:r>
                <a:rPr lang="ro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Este dispozitivul standard de intrare.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lvl="0" indent="-2794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●"/>
              </a:pPr>
              <a:r>
                <a:rPr lang="ro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Cuprinde cinci categorii de taste: alfanumerice, func</a:t>
              </a:r>
              <a:r>
                <a:rPr lang="ro-RO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ț</a:t>
              </a:r>
              <a:r>
                <a:rPr lang="ro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ionale, numerice, de deplasare, de control.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lvl="0" indent="-2794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●"/>
              </a:pPr>
              <a:r>
                <a:rPr lang="ro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Conectarea la unitatea centrală se face prin cablu, sau wireless (prin unde radio).</a:t>
              </a: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54"/>
            <p:cNvSpPr/>
            <p:nvPr/>
          </p:nvSpPr>
          <p:spPr>
            <a:xfrm>
              <a:off x="0" y="5120468"/>
              <a:ext cx="3406500" cy="1093500"/>
            </a:xfrm>
            <a:prstGeom prst="rect">
              <a:avLst/>
            </a:prstGeom>
            <a:solidFill>
              <a:srgbClr val="92CE66"/>
            </a:solidFill>
            <a:ln w="19050" cap="rnd" cmpd="sng">
              <a:solidFill>
                <a:srgbClr val="92CE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54"/>
            <p:cNvSpPr txBox="1"/>
            <p:nvPr/>
          </p:nvSpPr>
          <p:spPr>
            <a:xfrm>
              <a:off x="-1" y="5120468"/>
              <a:ext cx="3386798" cy="109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1450" tIns="0" rIns="438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3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tastatură</a:t>
              </a:r>
              <a:endParaRPr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54"/>
            <p:cNvSpPr/>
            <p:nvPr/>
          </p:nvSpPr>
          <p:spPr>
            <a:xfrm>
              <a:off x="3843666" y="812785"/>
              <a:ext cx="3487200" cy="4586100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chemeClr val="lt1">
                <a:alpha val="89800"/>
              </a:schemeClr>
            </a:solidFill>
            <a:ln w="19050" cap="rnd" cmpd="sng">
              <a:solidFill>
                <a:srgbClr val="92CE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54"/>
            <p:cNvSpPr txBox="1"/>
            <p:nvPr/>
          </p:nvSpPr>
          <p:spPr>
            <a:xfrm>
              <a:off x="3843666" y="812785"/>
              <a:ext cx="3487200" cy="458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000" tIns="60000" rIns="20000" bIns="20000" anchor="t" anchorCtr="0">
              <a:noAutofit/>
            </a:bodyPr>
            <a:lstStyle/>
            <a:p>
              <a:pPr marL="342900" lvl="0" indent="-2667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●"/>
              </a:pPr>
              <a:r>
                <a:rPr lang="ro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Transformă mișcarea pe un plan orizontal în mişcarea cursorului  pe  ecranul de afişare. </a:t>
              </a:r>
              <a:endParaRPr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lvl="0" indent="-2667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●"/>
              </a:pPr>
              <a:r>
                <a:rPr lang="ro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Are  două butoane: unul pentru  selecție, altul pentru afișarea meniului de context.</a:t>
              </a:r>
              <a:endParaRPr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lvl="0" indent="-2667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●"/>
              </a:pPr>
              <a:r>
                <a:rPr lang="ro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Are și o rotiță, pentru navigare rapidă.</a:t>
              </a:r>
              <a:endParaRPr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lvl="0" indent="-2667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●"/>
              </a:pPr>
              <a:r>
                <a:rPr lang="ro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 conectat la unitatea centrală prin cablu sau wireless</a:t>
              </a:r>
              <a:endParaRPr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54"/>
            <p:cNvSpPr/>
            <p:nvPr/>
          </p:nvSpPr>
          <p:spPr>
            <a:xfrm>
              <a:off x="3813366" y="5120468"/>
              <a:ext cx="3406500" cy="1093500"/>
            </a:xfrm>
            <a:prstGeom prst="rect">
              <a:avLst/>
            </a:prstGeom>
            <a:solidFill>
              <a:srgbClr val="92CE66"/>
            </a:solidFill>
            <a:ln w="19050" cap="rnd" cmpd="sng">
              <a:solidFill>
                <a:srgbClr val="92CE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54"/>
            <p:cNvSpPr txBox="1"/>
            <p:nvPr/>
          </p:nvSpPr>
          <p:spPr>
            <a:xfrm>
              <a:off x="3813366" y="5120468"/>
              <a:ext cx="2398800" cy="109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1450" tIns="0" rIns="438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3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mouse</a:t>
              </a:r>
              <a:endParaRPr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54"/>
            <p:cNvSpPr/>
            <p:nvPr/>
          </p:nvSpPr>
          <p:spPr>
            <a:xfrm>
              <a:off x="6182926" y="4846285"/>
              <a:ext cx="1192200" cy="119220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9050" cap="rnd" cmpd="sng">
              <a:solidFill>
                <a:srgbClr val="DCEDD1">
                  <a:alpha val="898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54"/>
            <p:cNvSpPr/>
            <p:nvPr/>
          </p:nvSpPr>
          <p:spPr>
            <a:xfrm>
              <a:off x="7757434" y="806803"/>
              <a:ext cx="3370200" cy="4427400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chemeClr val="lt1">
                <a:alpha val="89800"/>
              </a:schemeClr>
            </a:solidFill>
            <a:ln w="19050" cap="rnd" cmpd="sng">
              <a:solidFill>
                <a:srgbClr val="92CE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54"/>
            <p:cNvSpPr txBox="1"/>
            <p:nvPr/>
          </p:nvSpPr>
          <p:spPr>
            <a:xfrm>
              <a:off x="7757434" y="806803"/>
              <a:ext cx="3370200" cy="442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100" tIns="54275" rIns="18100" bIns="18100" anchor="t" anchorCtr="0">
              <a:noAutofit/>
            </a:bodyPr>
            <a:lstStyle/>
            <a:p>
              <a:pPr marL="342900" lvl="0" indent="-2476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●"/>
              </a:pPr>
              <a:r>
                <a:rPr lang="ro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Parcurge (scanează) text, imagini,  coduri de bare și le transformă  în format digital;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lvl="0" indent="-2476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●"/>
              </a:pPr>
              <a:r>
                <a:rPr lang="ro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Tipuri: fix (de birou , medical) sau portabil.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lvl="0" indent="-24765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●"/>
              </a:pPr>
              <a:r>
                <a:rPr lang="ro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Cel fix constă dintr-o platformă de sticlă, pe care se aşează documentul ce urmează a fi scanat  şi un braţ care se plimbă şi culege informaţii despre acesta.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lvl="0" indent="-24765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●"/>
              </a:pPr>
              <a:r>
                <a:rPr lang="ro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Cel portabil este folosit pentru scanarea codurilor de bare.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lvl="0" indent="-2540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●"/>
              </a:pPr>
              <a:r>
                <a:rPr lang="ro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Caracteristici de performanţă: rezoluţia, adâncimea de culoare,</a:t>
              </a:r>
              <a:r>
                <a:rPr lang="ro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mărime, viteza de scanare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685800" lvl="1" indent="-23495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lang="ro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Poate fi  și portabil 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23495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alibri"/>
                <a:buChar char="●"/>
              </a:pPr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54"/>
            <p:cNvSpPr/>
            <p:nvPr/>
          </p:nvSpPr>
          <p:spPr>
            <a:xfrm>
              <a:off x="7758762" y="5120465"/>
              <a:ext cx="3406500" cy="1093500"/>
            </a:xfrm>
            <a:prstGeom prst="rect">
              <a:avLst/>
            </a:prstGeom>
            <a:solidFill>
              <a:srgbClr val="92CE66"/>
            </a:solidFill>
            <a:ln w="19050" cap="rnd" cmpd="sng">
              <a:solidFill>
                <a:srgbClr val="92CE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54"/>
            <p:cNvSpPr txBox="1"/>
            <p:nvPr/>
          </p:nvSpPr>
          <p:spPr>
            <a:xfrm>
              <a:off x="7758762" y="5120465"/>
              <a:ext cx="2398800" cy="109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1450" tIns="0" rIns="438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3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scanner</a:t>
              </a:r>
              <a:endParaRPr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54"/>
            <p:cNvSpPr/>
            <p:nvPr/>
          </p:nvSpPr>
          <p:spPr>
            <a:xfrm>
              <a:off x="9861199" y="4771581"/>
              <a:ext cx="1192200" cy="1192200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l="-6999" r="-6999"/>
              </a:stretch>
            </a:blipFill>
            <a:ln w="19050" cap="rnd" cmpd="sng">
              <a:solidFill>
                <a:srgbClr val="DCEDD1">
                  <a:alpha val="898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3" name="Google Shape;473;p54"/>
          <p:cNvSpPr txBox="1"/>
          <p:nvPr/>
        </p:nvSpPr>
        <p:spPr>
          <a:xfrm>
            <a:off x="-2" y="85625"/>
            <a:ext cx="914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3000" b="1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Dispozitive de intrare</a:t>
            </a:r>
            <a:endParaRPr sz="3000" b="1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" name="Google Shape;478;p55"/>
          <p:cNvGrpSpPr/>
          <p:nvPr/>
        </p:nvGrpSpPr>
        <p:grpSpPr>
          <a:xfrm>
            <a:off x="378486" y="600062"/>
            <a:ext cx="8387027" cy="4100010"/>
            <a:chOff x="0" y="648105"/>
            <a:chExt cx="11182703" cy="5466680"/>
          </a:xfrm>
        </p:grpSpPr>
        <p:sp>
          <p:nvSpPr>
            <p:cNvPr id="479" name="Google Shape;479;p55"/>
            <p:cNvSpPr/>
            <p:nvPr/>
          </p:nvSpPr>
          <p:spPr>
            <a:xfrm>
              <a:off x="38306" y="648105"/>
              <a:ext cx="3354000" cy="4439400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chemeClr val="lt1">
                <a:alpha val="89800"/>
              </a:schemeClr>
            </a:solidFill>
            <a:ln w="19050" cap="rnd" cmpd="sng">
              <a:solidFill>
                <a:srgbClr val="49D1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55"/>
            <p:cNvSpPr txBox="1"/>
            <p:nvPr/>
          </p:nvSpPr>
          <p:spPr>
            <a:xfrm>
              <a:off x="38306" y="648105"/>
              <a:ext cx="3354000" cy="443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100" tIns="54275" rIns="18100" bIns="18100" anchor="t" anchorCtr="0">
              <a:noAutofit/>
            </a:bodyPr>
            <a:lstStyle/>
            <a:p>
              <a:pPr marL="127000" marR="0" lvl="1" indent="-1524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ro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  <a:r>
                <a:rPr lang="ro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ste perifericul standard de ieşire, având rolul de a afişa texte sau imagini.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27000" marR="0" lvl="1" indent="-1524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ro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Tipuri</a:t>
              </a:r>
              <a:r>
                <a:rPr lang="ro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 cu tub catodic</a:t>
              </a:r>
              <a:r>
                <a:rPr lang="ro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-CRT</a:t>
              </a:r>
              <a:r>
                <a:rPr lang="ro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(depășit), </a:t>
              </a:r>
              <a:r>
                <a:rPr lang="ro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LCD</a:t>
              </a:r>
              <a:r>
                <a:rPr lang="ro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LED, OLED 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27000" marR="0" lvl="1" indent="-1524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ro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</a:t>
              </a:r>
              <a:r>
                <a:rPr lang="ro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racteristici:</a:t>
              </a:r>
              <a:r>
                <a:rPr lang="ro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diagonală (inch), rezoluţie (pixeli</a:t>
              </a:r>
              <a:r>
                <a:rPr lang="ro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),</a:t>
              </a:r>
              <a:r>
                <a:rPr lang="ro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rată de refresh</a:t>
              </a:r>
              <a:r>
                <a:rPr lang="ro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(</a:t>
              </a:r>
              <a:r>
                <a:rPr lang="ro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Hz), a</a:t>
              </a:r>
              <a:r>
                <a:rPr lang="ro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dâncime de culoare (biți), raport de aspect (16:9, 21:9).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55"/>
            <p:cNvSpPr/>
            <p:nvPr/>
          </p:nvSpPr>
          <p:spPr>
            <a:xfrm>
              <a:off x="0" y="4987538"/>
              <a:ext cx="3325800" cy="1067700"/>
            </a:xfrm>
            <a:prstGeom prst="rect">
              <a:avLst/>
            </a:prstGeom>
            <a:solidFill>
              <a:srgbClr val="49D1CC"/>
            </a:solidFill>
            <a:ln w="19050" cap="rnd" cmpd="sng">
              <a:solidFill>
                <a:srgbClr val="49D1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55"/>
            <p:cNvSpPr txBox="1"/>
            <p:nvPr/>
          </p:nvSpPr>
          <p:spPr>
            <a:xfrm>
              <a:off x="0" y="4987538"/>
              <a:ext cx="2342100" cy="106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0" rIns="457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monitor</a:t>
              </a: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55"/>
            <p:cNvSpPr/>
            <p:nvPr/>
          </p:nvSpPr>
          <p:spPr>
            <a:xfrm>
              <a:off x="2459833" y="4751732"/>
              <a:ext cx="1164000" cy="116400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9050" cap="rnd" cmpd="sng">
              <a:solidFill>
                <a:srgbClr val="CDECEB">
                  <a:alpha val="898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55"/>
            <p:cNvSpPr/>
            <p:nvPr/>
          </p:nvSpPr>
          <p:spPr>
            <a:xfrm>
              <a:off x="3913401" y="682813"/>
              <a:ext cx="3278700" cy="4477500"/>
            </a:xfrm>
            <a:prstGeom prst="round2SameRect">
              <a:avLst>
                <a:gd name="adj1" fmla="val 8000"/>
                <a:gd name="adj2" fmla="val 0"/>
              </a:avLst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9050" cap="rnd" cmpd="sng">
              <a:solidFill>
                <a:srgbClr val="49D1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55"/>
            <p:cNvSpPr txBox="1"/>
            <p:nvPr/>
          </p:nvSpPr>
          <p:spPr>
            <a:xfrm>
              <a:off x="3913401" y="682813"/>
              <a:ext cx="3278700" cy="447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950" tIns="62850" rIns="20950" bIns="20950" anchor="t" anchorCtr="0">
              <a:noAutofit/>
            </a:bodyPr>
            <a:lstStyle/>
            <a:p>
              <a:pPr marL="177800" marR="0" lvl="1" indent="-1841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Char char="•"/>
              </a:pPr>
              <a:r>
                <a:rPr lang="ro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r>
                <a:rPr lang="ro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ranspune informația din calculator pe hârtie sau alte suporturi. </a:t>
              </a:r>
              <a:endPara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7800" marR="0" lvl="1" indent="-18415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Char char="•"/>
              </a:pPr>
              <a:r>
                <a:rPr lang="ro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Tipuri: </a:t>
              </a:r>
              <a:r>
                <a:rPr lang="ro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matriceală, laser, cu jet de cerneală, termică</a:t>
              </a:r>
              <a:r>
                <a:rPr lang="ro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tehnologie 3D</a:t>
              </a:r>
              <a:endPara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7800" marR="0" lvl="1" indent="-18415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Char char="•"/>
              </a:pPr>
              <a:r>
                <a:rPr lang="ro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Mărimi caracteristice: viteza de imprimare (pagini pe minut), rezoluție (pixeli per inch), format A4 sau A3, tipul de culori (alb-negru sau color)</a:t>
              </a:r>
              <a:endPara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55"/>
            <p:cNvSpPr/>
            <p:nvPr/>
          </p:nvSpPr>
          <p:spPr>
            <a:xfrm>
              <a:off x="3923579" y="4997083"/>
              <a:ext cx="3325800" cy="1067700"/>
            </a:xfrm>
            <a:prstGeom prst="rect">
              <a:avLst/>
            </a:prstGeom>
            <a:solidFill>
              <a:srgbClr val="49D1CC"/>
            </a:solidFill>
            <a:ln w="19050" cap="rnd" cmpd="sng">
              <a:solidFill>
                <a:srgbClr val="49D1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55"/>
            <p:cNvSpPr txBox="1"/>
            <p:nvPr/>
          </p:nvSpPr>
          <p:spPr>
            <a:xfrm>
              <a:off x="3923579" y="4997083"/>
              <a:ext cx="2342100" cy="106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025" tIns="0" rIns="333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imprimantă</a:t>
              </a:r>
              <a:endPara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55"/>
            <p:cNvSpPr/>
            <p:nvPr/>
          </p:nvSpPr>
          <p:spPr>
            <a:xfrm>
              <a:off x="6348598" y="4761266"/>
              <a:ext cx="1164000" cy="1164000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9050" cap="rnd" cmpd="sng">
              <a:solidFill>
                <a:srgbClr val="CDECEB">
                  <a:alpha val="898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55"/>
            <p:cNvSpPr/>
            <p:nvPr/>
          </p:nvSpPr>
          <p:spPr>
            <a:xfrm>
              <a:off x="7796346" y="699839"/>
              <a:ext cx="3290400" cy="4322700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chemeClr val="lt1">
                <a:alpha val="89800"/>
              </a:schemeClr>
            </a:solidFill>
            <a:ln w="19050" cap="rnd" cmpd="sng">
              <a:solidFill>
                <a:srgbClr val="49D1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55"/>
            <p:cNvSpPr txBox="1"/>
            <p:nvPr/>
          </p:nvSpPr>
          <p:spPr>
            <a:xfrm>
              <a:off x="7796346" y="699839"/>
              <a:ext cx="3290400" cy="432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68575" rIns="22850" bIns="22850" anchor="t" anchorCtr="0">
              <a:noAutofit/>
            </a:bodyPr>
            <a:lstStyle/>
            <a:p>
              <a:pPr marL="177800" marR="0" lvl="1" indent="-635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7800" marR="0" lvl="1" indent="-1778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ro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Sunt folosite ca dispozitive de ieşire pentru sunet. 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7800" marR="0" lvl="1" indent="-1778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ro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Sunt conectate la calculator prin intermediul  pl</a:t>
              </a:r>
              <a:r>
                <a:rPr lang="ro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ăcii</a:t>
              </a:r>
              <a:r>
                <a:rPr lang="ro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sunet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7800" marR="0" lvl="1" indent="-1778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ro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Conexiune cu fir sau wireless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685800" marR="0" lvl="0" indent="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55"/>
            <p:cNvSpPr/>
            <p:nvPr/>
          </p:nvSpPr>
          <p:spPr>
            <a:xfrm>
              <a:off x="7804062" y="5047085"/>
              <a:ext cx="3325800" cy="1067700"/>
            </a:xfrm>
            <a:prstGeom prst="rect">
              <a:avLst/>
            </a:prstGeom>
            <a:solidFill>
              <a:srgbClr val="49D1CC"/>
            </a:solidFill>
            <a:ln w="19050" cap="rnd" cmpd="sng">
              <a:solidFill>
                <a:srgbClr val="49D1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55"/>
            <p:cNvSpPr txBox="1"/>
            <p:nvPr/>
          </p:nvSpPr>
          <p:spPr>
            <a:xfrm>
              <a:off x="7804062" y="5047085"/>
              <a:ext cx="2342100" cy="106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4300" tIns="0" rIns="514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4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boxe</a:t>
              </a:r>
              <a:endParaRPr sz="4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55"/>
            <p:cNvSpPr/>
            <p:nvPr/>
          </p:nvSpPr>
          <p:spPr>
            <a:xfrm>
              <a:off x="10018703" y="4761245"/>
              <a:ext cx="1164000" cy="1164000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19050" cap="rnd" cmpd="sng">
              <a:solidFill>
                <a:srgbClr val="CDECEB">
                  <a:alpha val="898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4" name="Google Shape;494;p55"/>
          <p:cNvSpPr/>
          <p:nvPr/>
        </p:nvSpPr>
        <p:spPr>
          <a:xfrm>
            <a:off x="2" y="69050"/>
            <a:ext cx="914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3000" b="1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Dispozitive</a:t>
            </a:r>
            <a:r>
              <a:rPr lang="ro" sz="3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ieșire</a:t>
            </a:r>
            <a:endParaRPr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Google Shape;614;p72"/>
          <p:cNvGrpSpPr/>
          <p:nvPr/>
        </p:nvGrpSpPr>
        <p:grpSpPr>
          <a:xfrm>
            <a:off x="488320" y="732319"/>
            <a:ext cx="8167359" cy="3944216"/>
            <a:chOff x="195513" y="195030"/>
            <a:chExt cx="10889812" cy="5258955"/>
          </a:xfrm>
        </p:grpSpPr>
        <p:sp>
          <p:nvSpPr>
            <p:cNvPr id="615" name="Google Shape;615;p72"/>
            <p:cNvSpPr/>
            <p:nvPr/>
          </p:nvSpPr>
          <p:spPr>
            <a:xfrm>
              <a:off x="209573" y="195030"/>
              <a:ext cx="3259200" cy="4314000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chemeClr val="lt1">
                <a:alpha val="89800"/>
              </a:schemeClr>
            </a:solidFill>
            <a:ln w="19050" cap="rnd" cmpd="sng">
              <a:solidFill>
                <a:srgbClr val="61A5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72"/>
            <p:cNvSpPr txBox="1"/>
            <p:nvPr/>
          </p:nvSpPr>
          <p:spPr>
            <a:xfrm>
              <a:off x="209573" y="195030"/>
              <a:ext cx="3259200" cy="431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175" tIns="48575" rIns="16175" bIns="16175" anchor="t" anchorCtr="0">
              <a:noAutofit/>
            </a:bodyPr>
            <a:lstStyle/>
            <a:p>
              <a:pPr marL="127000" marR="0" lvl="1" indent="-1651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ro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r>
                <a:rPr lang="ro"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ermite calculatorului să transmită date prin liniile telefonice.</a:t>
              </a: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27000" marR="0" lvl="1" indent="-1651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ro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După</a:t>
              </a:r>
              <a:r>
                <a:rPr lang="ro"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modul de conectare la </a:t>
              </a:r>
              <a:r>
                <a:rPr lang="ro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unitatea centrală </a:t>
              </a:r>
              <a:r>
                <a:rPr lang="ro"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poate fi: intern sau extern.</a:t>
              </a: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27000" marR="0" lvl="1" indent="-1651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ro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Mărime</a:t>
              </a:r>
              <a:r>
                <a:rPr lang="ro"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caracteristică: viteza de transfer, măsurată în kb/s. </a:t>
              </a: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72"/>
            <p:cNvSpPr/>
            <p:nvPr/>
          </p:nvSpPr>
          <p:spPr>
            <a:xfrm>
              <a:off x="195513" y="4327295"/>
              <a:ext cx="3231900" cy="1037400"/>
            </a:xfrm>
            <a:prstGeom prst="rect">
              <a:avLst/>
            </a:prstGeom>
            <a:solidFill>
              <a:srgbClr val="61A5D5"/>
            </a:solidFill>
            <a:ln w="19050" cap="rnd" cmpd="sng">
              <a:solidFill>
                <a:srgbClr val="61A5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72"/>
            <p:cNvSpPr txBox="1"/>
            <p:nvPr/>
          </p:nvSpPr>
          <p:spPr>
            <a:xfrm>
              <a:off x="195513" y="4327295"/>
              <a:ext cx="2276100" cy="10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0" rIns="419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modem</a:t>
              </a: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72"/>
            <p:cNvSpPr/>
            <p:nvPr/>
          </p:nvSpPr>
          <p:spPr>
            <a:xfrm>
              <a:off x="2552028" y="4087203"/>
              <a:ext cx="1131300" cy="113130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9050" cap="rnd" cmpd="sng">
              <a:solidFill>
                <a:srgbClr val="D1E0F0">
                  <a:alpha val="898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72"/>
            <p:cNvSpPr/>
            <p:nvPr/>
          </p:nvSpPr>
          <p:spPr>
            <a:xfrm>
              <a:off x="3841970" y="221521"/>
              <a:ext cx="3168600" cy="4351200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chemeClr val="lt1">
                <a:alpha val="89800"/>
              </a:schemeClr>
            </a:solidFill>
            <a:ln w="19050" cap="rnd" cmpd="sng">
              <a:solidFill>
                <a:srgbClr val="61A5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72"/>
            <p:cNvSpPr txBox="1"/>
            <p:nvPr/>
          </p:nvSpPr>
          <p:spPr>
            <a:xfrm>
              <a:off x="3841970" y="221521"/>
              <a:ext cx="3168600" cy="435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900" tIns="65725" rIns="21900" bIns="21900" anchor="t" anchorCtr="0">
              <a:noAutofit/>
            </a:bodyPr>
            <a:lstStyle/>
            <a:p>
              <a:pPr marL="177800" marR="0" lvl="1" indent="-1778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ro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Este </a:t>
              </a:r>
              <a:r>
                <a:rPr lang="ro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 </a:t>
              </a:r>
              <a:r>
                <a:rPr lang="ro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ecran  acoperit </a:t>
              </a:r>
              <a:r>
                <a:rPr lang="ro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</a:t>
              </a:r>
              <a:r>
                <a:rPr lang="ro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o folie transparentă, sensibilă la atingere</a:t>
              </a:r>
              <a:r>
                <a:rPr lang="ro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selectarea</a:t>
              </a:r>
              <a:r>
                <a:rPr lang="ro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elementelor făcându-se cu degetele</a:t>
              </a:r>
              <a:r>
                <a:rPr lang="ro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sau cu un creion special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7800" marR="0" lvl="1" indent="-1778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ro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Caracteristci: rezoluția, diagonala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72"/>
            <p:cNvSpPr/>
            <p:nvPr/>
          </p:nvSpPr>
          <p:spPr>
            <a:xfrm>
              <a:off x="3843101" y="4369384"/>
              <a:ext cx="3231900" cy="1037400"/>
            </a:xfrm>
            <a:prstGeom prst="rect">
              <a:avLst/>
            </a:prstGeom>
            <a:solidFill>
              <a:srgbClr val="61A5D5"/>
            </a:solidFill>
            <a:ln w="19050" cap="rnd" cmpd="sng">
              <a:solidFill>
                <a:srgbClr val="61A5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72"/>
            <p:cNvSpPr txBox="1"/>
            <p:nvPr/>
          </p:nvSpPr>
          <p:spPr>
            <a:xfrm>
              <a:off x="3843101" y="4369384"/>
              <a:ext cx="2276100" cy="10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7150" tIns="0" rIns="3237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touch screen</a:t>
              </a: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72"/>
            <p:cNvSpPr/>
            <p:nvPr/>
          </p:nvSpPr>
          <p:spPr>
            <a:xfrm>
              <a:off x="6210593" y="3997974"/>
              <a:ext cx="1131300" cy="1131300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l="3869" r="-3868"/>
              </a:stretch>
            </a:blipFill>
            <a:ln w="19050" cap="rnd" cmpd="sng">
              <a:solidFill>
                <a:srgbClr val="D1E0F0">
                  <a:alpha val="898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72"/>
            <p:cNvSpPr/>
            <p:nvPr/>
          </p:nvSpPr>
          <p:spPr>
            <a:xfrm>
              <a:off x="7578286" y="221472"/>
              <a:ext cx="3276300" cy="4884000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chemeClr val="lt1">
                <a:alpha val="89800"/>
              </a:schemeClr>
            </a:solidFill>
            <a:ln w="19050" cap="rnd" cmpd="sng">
              <a:solidFill>
                <a:srgbClr val="61A5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72"/>
            <p:cNvSpPr txBox="1"/>
            <p:nvPr/>
          </p:nvSpPr>
          <p:spPr>
            <a:xfrm>
              <a:off x="7578286" y="315038"/>
              <a:ext cx="3276300" cy="504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57150" rIns="19050" bIns="19050" anchor="t" anchorCtr="0">
              <a:noAutofit/>
            </a:bodyPr>
            <a:lstStyle/>
            <a:p>
              <a:pPr marL="177800" marR="0" lvl="1" indent="-1905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ro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</a:t>
              </a:r>
              <a:r>
                <a:rPr lang="ro" sz="180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uncția de intrare este asigurată prin atingerea tablei, iar funcția de ieșire prin afișarea imaginii trimise de proiector.</a:t>
              </a:r>
              <a:endParaRPr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7800" marR="0" lvl="1" indent="-1905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ro" sz="180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Caracteristici: diagonală, rezoluția, tehnologia tactilă și software-ul utilizat.</a:t>
              </a:r>
              <a:endParaRPr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27000" marR="0" lvl="1" indent="-381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27000" marR="0" lvl="1" indent="-381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72"/>
            <p:cNvSpPr/>
            <p:nvPr/>
          </p:nvSpPr>
          <p:spPr>
            <a:xfrm>
              <a:off x="7577501" y="4416585"/>
              <a:ext cx="3231900" cy="1037400"/>
            </a:xfrm>
            <a:prstGeom prst="rect">
              <a:avLst/>
            </a:prstGeom>
            <a:solidFill>
              <a:srgbClr val="61A5D5"/>
            </a:solidFill>
            <a:ln w="19050" cap="rnd" cmpd="sng">
              <a:solidFill>
                <a:srgbClr val="61A5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2"/>
            <p:cNvSpPr txBox="1"/>
            <p:nvPr/>
          </p:nvSpPr>
          <p:spPr>
            <a:xfrm>
              <a:off x="7577501" y="4416585"/>
              <a:ext cx="2276100" cy="10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725" tIns="0" rIns="352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tabla interactivă</a:t>
              </a: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72"/>
            <p:cNvSpPr/>
            <p:nvPr/>
          </p:nvSpPr>
          <p:spPr>
            <a:xfrm>
              <a:off x="9954025" y="4030924"/>
              <a:ext cx="1131300" cy="1131300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9050" cap="rnd" cmpd="sng">
              <a:solidFill>
                <a:srgbClr val="D1E0F0">
                  <a:alpha val="898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0" name="Google Shape;630;p72"/>
          <p:cNvSpPr/>
          <p:nvPr/>
        </p:nvSpPr>
        <p:spPr>
          <a:xfrm>
            <a:off x="1972019" y="0"/>
            <a:ext cx="5208374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3000" b="1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Dispozitive de intrare-ieșire</a:t>
            </a:r>
            <a:endParaRPr sz="1100" dirty="0"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5" name="Google Shape;635;p73"/>
          <p:cNvGrpSpPr/>
          <p:nvPr/>
        </p:nvGrpSpPr>
        <p:grpSpPr>
          <a:xfrm>
            <a:off x="340050" y="911385"/>
            <a:ext cx="8709551" cy="3757422"/>
            <a:chOff x="106926" y="693808"/>
            <a:chExt cx="11563398" cy="5009897"/>
          </a:xfrm>
        </p:grpSpPr>
        <p:sp>
          <p:nvSpPr>
            <p:cNvPr id="636" name="Google Shape;636;p73"/>
            <p:cNvSpPr/>
            <p:nvPr/>
          </p:nvSpPr>
          <p:spPr>
            <a:xfrm>
              <a:off x="106926" y="714365"/>
              <a:ext cx="2506500" cy="4784700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chemeClr val="lt1">
                <a:alpha val="89800"/>
              </a:schemeClr>
            </a:solidFill>
            <a:ln w="19050" cap="rnd" cmpd="sng">
              <a:solidFill>
                <a:srgbClr val="9D8C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3"/>
            <p:cNvSpPr txBox="1"/>
            <p:nvPr/>
          </p:nvSpPr>
          <p:spPr>
            <a:xfrm>
              <a:off x="106926" y="714365"/>
              <a:ext cx="2506500" cy="47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45725" rIns="15225" bIns="15225" anchor="t" anchorCtr="0">
              <a:noAutofit/>
            </a:bodyPr>
            <a:lstStyle/>
            <a:p>
              <a:pPr marL="127000" marR="0" lvl="1" indent="-1270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ro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 mai numește disc dur, disc fix, deși există și o variantă portabilă.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27000" marR="0" lvl="1" indent="-1270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ro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Funcționează pe principiul magnetizării celulelor de memorie.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27000" marR="0" lvl="1" indent="-1270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ro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r>
                <a:rPr lang="ro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apacitate mare (GB-TB)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27000" marR="0" lvl="1" indent="-1270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ro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Este r</a:t>
              </a:r>
              <a:r>
                <a:rPr lang="ro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ealizat dintr-un aliaj metalic.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27000" marR="0" lvl="1" indent="-1270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ro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Este d</a:t>
              </a:r>
              <a:r>
                <a:rPr lang="ro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estinat memorării informaţiilor pe o durată mai mare de timp.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27000" marR="0" lvl="1" indent="-1270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ro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viteza de citire/ scriere este mai mică decât la memoria RAM, dar mai bună față de stick, CD.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73"/>
            <p:cNvSpPr/>
            <p:nvPr/>
          </p:nvSpPr>
          <p:spPr>
            <a:xfrm>
              <a:off x="109038" y="4379682"/>
              <a:ext cx="2485500" cy="1150500"/>
            </a:xfrm>
            <a:prstGeom prst="rect">
              <a:avLst/>
            </a:prstGeom>
            <a:solidFill>
              <a:srgbClr val="9D8CD1"/>
            </a:solidFill>
            <a:ln w="19050" cap="rnd" cmpd="sng">
              <a:solidFill>
                <a:srgbClr val="9D8C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3"/>
            <p:cNvSpPr txBox="1"/>
            <p:nvPr/>
          </p:nvSpPr>
          <p:spPr>
            <a:xfrm>
              <a:off x="109038" y="4379682"/>
              <a:ext cx="1750200" cy="11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0" rIns="266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Hard Disk </a:t>
              </a:r>
              <a:endPara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73"/>
            <p:cNvSpPr/>
            <p:nvPr/>
          </p:nvSpPr>
          <p:spPr>
            <a:xfrm>
              <a:off x="1923952" y="4420530"/>
              <a:ext cx="870000" cy="87000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9050" cap="rnd" cmpd="sng">
              <a:solidFill>
                <a:srgbClr val="DEDAEF">
                  <a:alpha val="898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3"/>
            <p:cNvSpPr/>
            <p:nvPr/>
          </p:nvSpPr>
          <p:spPr>
            <a:xfrm>
              <a:off x="2913115" y="693808"/>
              <a:ext cx="2436600" cy="4825800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chemeClr val="lt1">
                <a:alpha val="89800"/>
              </a:schemeClr>
            </a:solidFill>
            <a:ln w="19050" cap="rnd" cmpd="sng">
              <a:solidFill>
                <a:srgbClr val="9D8C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3"/>
            <p:cNvSpPr txBox="1"/>
            <p:nvPr/>
          </p:nvSpPr>
          <p:spPr>
            <a:xfrm>
              <a:off x="2913115" y="693808"/>
              <a:ext cx="2436600" cy="482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45725" rIns="15225" bIns="15225" anchor="t" anchorCtr="0">
              <a:noAutofit/>
            </a:bodyPr>
            <a:lstStyle/>
            <a:p>
              <a:pPr marL="127000" marR="0" lvl="1" indent="-1397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lang="ro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Inscripționarea </a:t>
              </a:r>
              <a:r>
                <a:rPr lang="ro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si accesarea datelor se realizează prin mijloace optice (raze laser)</a:t>
              </a:r>
              <a:endParaRPr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27000" marR="0" lvl="1" indent="-1397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lang="ro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r>
                <a:rPr lang="ro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apacitatea: CD = 700 MB i DVDe = 4,7 GB</a:t>
              </a:r>
              <a:r>
                <a:rPr lang="ro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27000" marR="0" lvl="1" indent="-1397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lang="ro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r>
                <a:rPr lang="ro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aracteristici: timpul de acces, viteza de transmitere a datelor și viteza de lucru.</a:t>
              </a:r>
              <a:endParaRPr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685800" marR="0" lvl="0" indent="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73"/>
            <p:cNvSpPr/>
            <p:nvPr/>
          </p:nvSpPr>
          <p:spPr>
            <a:xfrm>
              <a:off x="2905684" y="4429662"/>
              <a:ext cx="2485500" cy="1150500"/>
            </a:xfrm>
            <a:prstGeom prst="rect">
              <a:avLst/>
            </a:prstGeom>
            <a:solidFill>
              <a:srgbClr val="9D8CD1"/>
            </a:solidFill>
            <a:ln w="19050" cap="rnd" cmpd="sng">
              <a:solidFill>
                <a:srgbClr val="9D8C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3"/>
            <p:cNvSpPr txBox="1"/>
            <p:nvPr/>
          </p:nvSpPr>
          <p:spPr>
            <a:xfrm>
              <a:off x="2905684" y="4429662"/>
              <a:ext cx="1750200" cy="11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0" rIns="2285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CD ,  DVD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73"/>
            <p:cNvSpPr/>
            <p:nvPr/>
          </p:nvSpPr>
          <p:spPr>
            <a:xfrm>
              <a:off x="4742977" y="4447218"/>
              <a:ext cx="870000" cy="870000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9050" cap="rnd" cmpd="sng">
              <a:solidFill>
                <a:srgbClr val="DEDAEF">
                  <a:alpha val="898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3"/>
            <p:cNvSpPr/>
            <p:nvPr/>
          </p:nvSpPr>
          <p:spPr>
            <a:xfrm>
              <a:off x="5761917" y="718316"/>
              <a:ext cx="2646300" cy="4810500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chemeClr val="lt1">
                <a:alpha val="89800"/>
              </a:schemeClr>
            </a:solidFill>
            <a:ln w="19050" cap="rnd" cmpd="sng">
              <a:solidFill>
                <a:srgbClr val="9D8C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3"/>
            <p:cNvSpPr txBox="1"/>
            <p:nvPr/>
          </p:nvSpPr>
          <p:spPr>
            <a:xfrm>
              <a:off x="5829924" y="718316"/>
              <a:ext cx="2500470" cy="481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45725" rIns="15225" bIns="15225" anchor="t" anchorCtr="0">
              <a:noAutofit/>
            </a:bodyPr>
            <a:lstStyle/>
            <a:p>
              <a:pPr marL="127000" lvl="1" indent="-139700">
                <a:lnSpc>
                  <a:spcPct val="90000"/>
                </a:lnSpc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lang="en-US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ro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Disc magnetic flexibil, portabil, cu timp de acces mare,  capacitate mică, de  1,44 MB</a:t>
              </a:r>
              <a:r>
                <a:rPr lang="en-US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.</a:t>
              </a:r>
              <a:endParaRPr dirty="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  <a:p>
              <a:pPr marL="127000" lvl="1" indent="-139700">
                <a:lnSpc>
                  <a:spcPct val="90000"/>
                </a:lnSpc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lang="en-US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</a:t>
              </a:r>
              <a:r>
                <a:rPr lang="ro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Deși nu se mai folosește, </a:t>
              </a:r>
              <a:r>
                <a:rPr lang="en-US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pictograma</a:t>
              </a:r>
              <a:r>
                <a:rPr lang="en-US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</a:t>
              </a:r>
              <a:r>
                <a:rPr lang="en-US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ce</a:t>
              </a:r>
              <a:r>
                <a:rPr lang="en-US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</a:t>
              </a:r>
              <a:r>
                <a:rPr lang="en-US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reprezint</a:t>
              </a:r>
              <a:r>
                <a:rPr lang="ro-RO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ă o</a:t>
              </a:r>
              <a:r>
                <a:rPr lang="en-US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</a:t>
              </a:r>
              <a:r>
                <a:rPr lang="ro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dischetă e folosită pentru operația de salvare în majoritatea</a:t>
              </a:r>
              <a:r>
                <a:rPr lang="en-US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</a:t>
              </a:r>
              <a:r>
                <a:rPr lang="ro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programelor de aplicație.</a:t>
              </a:r>
              <a:endParaRPr dirty="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  <a:p>
              <a:pPr lvl="1">
                <a:lnSpc>
                  <a:spcPct val="90000"/>
                </a:lnSpc>
                <a:buClr>
                  <a:schemeClr val="dk1"/>
                </a:buClr>
                <a:buSzPts val="1400"/>
              </a:pPr>
              <a:endParaRPr dirty="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  <a:p>
              <a:pPr marL="88900" marR="0" lvl="1" indent="-254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endParaRPr sz="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73"/>
            <p:cNvSpPr/>
            <p:nvPr/>
          </p:nvSpPr>
          <p:spPr>
            <a:xfrm>
              <a:off x="5761917" y="4492311"/>
              <a:ext cx="2676000" cy="1150500"/>
            </a:xfrm>
            <a:prstGeom prst="rect">
              <a:avLst/>
            </a:prstGeom>
            <a:solidFill>
              <a:srgbClr val="9D8CD1"/>
            </a:solidFill>
            <a:ln w="19050" cap="rnd" cmpd="sng">
              <a:solidFill>
                <a:srgbClr val="9D8C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3"/>
            <p:cNvSpPr txBox="1"/>
            <p:nvPr/>
          </p:nvSpPr>
          <p:spPr>
            <a:xfrm>
              <a:off x="5600685" y="4429662"/>
              <a:ext cx="2139315" cy="11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75" tIns="0" rIns="3427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Discheta</a:t>
              </a:r>
              <a:endParaRPr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73"/>
            <p:cNvSpPr/>
            <p:nvPr/>
          </p:nvSpPr>
          <p:spPr>
            <a:xfrm>
              <a:off x="7632636" y="4476959"/>
              <a:ext cx="870000" cy="870000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9050" cap="rnd" cmpd="sng">
              <a:solidFill>
                <a:srgbClr val="DEDAEF">
                  <a:alpha val="898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73"/>
            <p:cNvSpPr/>
            <p:nvPr/>
          </p:nvSpPr>
          <p:spPr>
            <a:xfrm>
              <a:off x="8801756" y="787360"/>
              <a:ext cx="2646300" cy="4870200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chemeClr val="lt1">
                <a:alpha val="89800"/>
              </a:schemeClr>
            </a:solidFill>
            <a:ln w="19050" cap="rnd" cmpd="sng">
              <a:solidFill>
                <a:srgbClr val="9D8C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73"/>
            <p:cNvSpPr txBox="1"/>
            <p:nvPr/>
          </p:nvSpPr>
          <p:spPr>
            <a:xfrm>
              <a:off x="8900550" y="833505"/>
              <a:ext cx="2646300" cy="487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45725" rIns="15225" bIns="152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2pPr marL="127000" indent="-139700">
                <a:lnSpc>
                  <a:spcPct val="90000"/>
                </a:lnSpc>
                <a:spcBef>
                  <a:spcPts val="200"/>
                </a:spcBef>
                <a:buClr>
                  <a:schemeClr val="dk1"/>
                </a:buClr>
                <a:buSzPts val="1400"/>
                <a:buFont typeface="Calibri"/>
                <a:buChar char="•"/>
                <a:defRPr>
                  <a:solidFill>
                    <a:schemeClr val="dk1"/>
                  </a:solidFill>
                  <a:latin typeface="Calibri"/>
                  <a:ea typeface="Calibri"/>
                  <a:cs typeface="Calibri"/>
                </a:defRPr>
              </a:lvl2pPr>
            </a:lstStyle>
            <a:p>
              <a:pPr lvl="1"/>
              <a:r>
                <a:rPr lang="ro" dirty="0">
                  <a:sym typeface="Calibri"/>
                </a:rPr>
                <a:t>Se mai numește memorie flash.</a:t>
              </a:r>
              <a:endParaRPr dirty="0">
                <a:sym typeface="Calibri"/>
              </a:endParaRPr>
            </a:p>
            <a:p>
              <a:pPr lvl="1"/>
              <a:r>
                <a:rPr lang="ro" dirty="0">
                  <a:sym typeface="Calibri"/>
                </a:rPr>
                <a:t>Are aspectul unui mic „stilou“ (de unde şi numele), care se conectează la portul USB al sistemului de calcul.</a:t>
              </a:r>
              <a:endParaRPr dirty="0">
                <a:sym typeface="Calibri"/>
              </a:endParaRPr>
            </a:p>
            <a:p>
              <a:pPr lvl="1"/>
              <a:r>
                <a:rPr lang="ro" dirty="0">
                  <a:sym typeface="Calibri"/>
                </a:rPr>
                <a:t>Capaciţatea de stocare  este</a:t>
              </a:r>
              <a:r>
                <a:rPr lang="en-US" dirty="0">
                  <a:sym typeface="Calibri"/>
                </a:rPr>
                <a:t> </a:t>
              </a:r>
              <a:r>
                <a:rPr lang="en-US" dirty="0" err="1">
                  <a:sym typeface="Calibri"/>
                </a:rPr>
                <a:t>difer</a:t>
              </a:r>
              <a:r>
                <a:rPr lang="ro-RO" dirty="0">
                  <a:sym typeface="Calibri"/>
                </a:rPr>
                <a:t>ă</a:t>
              </a:r>
              <a:r>
                <a:rPr lang="ro" dirty="0">
                  <a:sym typeface="Calibri"/>
                </a:rPr>
                <a:t>: 8</a:t>
              </a:r>
              <a:r>
                <a:rPr lang="en-US" dirty="0">
                  <a:sym typeface="Calibri"/>
                </a:rPr>
                <a:t>GB</a:t>
              </a:r>
              <a:r>
                <a:rPr lang="ro-RO" dirty="0">
                  <a:sym typeface="Calibri"/>
                </a:rPr>
                <a:t>, </a:t>
              </a:r>
              <a:r>
                <a:rPr lang="ro-RO" dirty="0" err="1">
                  <a:sym typeface="Calibri"/>
                </a:rPr>
                <a:t>16GB</a:t>
              </a:r>
              <a:r>
                <a:rPr lang="en-US" dirty="0">
                  <a:sym typeface="Calibri"/>
                </a:rPr>
                <a:t>-512</a:t>
              </a:r>
              <a:r>
                <a:rPr lang="ro" dirty="0">
                  <a:sym typeface="Calibri"/>
                </a:rPr>
                <a:t>GB, 1TB.</a:t>
              </a:r>
              <a:endParaRPr dirty="0">
                <a:sym typeface="Calibri"/>
              </a:endParaRPr>
            </a:p>
          </p:txBody>
        </p:sp>
        <p:sp>
          <p:nvSpPr>
            <p:cNvPr id="653" name="Google Shape;653;p73"/>
            <p:cNvSpPr/>
            <p:nvPr/>
          </p:nvSpPr>
          <p:spPr>
            <a:xfrm>
              <a:off x="8683477" y="4446351"/>
              <a:ext cx="2785800" cy="1219800"/>
            </a:xfrm>
            <a:prstGeom prst="rect">
              <a:avLst/>
            </a:prstGeom>
            <a:solidFill>
              <a:srgbClr val="9D8CD1"/>
            </a:solidFill>
            <a:ln w="19050" cap="rnd" cmpd="sng">
              <a:solidFill>
                <a:srgbClr val="9D8C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3"/>
            <p:cNvSpPr txBox="1"/>
            <p:nvPr/>
          </p:nvSpPr>
          <p:spPr>
            <a:xfrm>
              <a:off x="8683477" y="4446351"/>
              <a:ext cx="1961700" cy="121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0" rIns="2667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Memorie flash (stick)</a:t>
              </a:r>
              <a:r>
                <a:rPr lang="ro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73"/>
            <p:cNvSpPr/>
            <p:nvPr/>
          </p:nvSpPr>
          <p:spPr>
            <a:xfrm>
              <a:off x="10800324" y="4447218"/>
              <a:ext cx="870000" cy="870000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19050" cap="rnd" cmpd="sng">
              <a:solidFill>
                <a:srgbClr val="DEDAEF">
                  <a:alpha val="898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6" name="Google Shape;656;p73"/>
          <p:cNvSpPr/>
          <p:nvPr/>
        </p:nvSpPr>
        <p:spPr>
          <a:xfrm>
            <a:off x="2629176" y="84995"/>
            <a:ext cx="4131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Dispozitive de memorare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74"/>
          <p:cNvSpPr/>
          <p:nvPr/>
        </p:nvSpPr>
        <p:spPr>
          <a:xfrm>
            <a:off x="249425" y="307150"/>
            <a:ext cx="1504926" cy="2094606"/>
          </a:xfrm>
          <a:prstGeom prst="flowChartDocumen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500">
                <a:solidFill>
                  <a:schemeClr val="lt2"/>
                </a:solidFill>
              </a:rPr>
              <a:t>Mai multe informații despre dispozitivele de memorare regăsiți în această planșă</a:t>
            </a:r>
            <a:endParaRPr sz="1500">
              <a:solidFill>
                <a:schemeClr val="lt2"/>
              </a:solidFill>
            </a:endParaRPr>
          </a:p>
        </p:txBody>
      </p:sp>
      <p:sp>
        <p:nvSpPr>
          <p:cNvPr id="663" name="Google Shape;663;p74"/>
          <p:cNvSpPr/>
          <p:nvPr/>
        </p:nvSpPr>
        <p:spPr>
          <a:xfrm>
            <a:off x="284400" y="2741745"/>
            <a:ext cx="1582500" cy="22377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FB55416B-E239-5A9A-B865-743731395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0"/>
            <a:ext cx="72771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75"/>
          <p:cNvSpPr/>
          <p:nvPr/>
        </p:nvSpPr>
        <p:spPr>
          <a:xfrm>
            <a:off x="470029" y="0"/>
            <a:ext cx="8299500" cy="10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3000" b="1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Procesorul, componentă a unității centrale</a:t>
            </a:r>
            <a:endParaRPr sz="3000"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b="1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grpSp>
        <p:nvGrpSpPr>
          <p:cNvPr id="669" name="Google Shape;669;p75"/>
          <p:cNvGrpSpPr/>
          <p:nvPr/>
        </p:nvGrpSpPr>
        <p:grpSpPr>
          <a:xfrm>
            <a:off x="405325" y="685778"/>
            <a:ext cx="8498250" cy="4390597"/>
            <a:chOff x="0" y="778958"/>
            <a:chExt cx="11331000" cy="5943681"/>
          </a:xfrm>
        </p:grpSpPr>
        <p:sp>
          <p:nvSpPr>
            <p:cNvPr id="670" name="Google Shape;670;p75"/>
            <p:cNvSpPr/>
            <p:nvPr/>
          </p:nvSpPr>
          <p:spPr>
            <a:xfrm>
              <a:off x="0" y="778958"/>
              <a:ext cx="11331000" cy="4527600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chemeClr val="lt1">
                <a:alpha val="89800"/>
              </a:scheme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1" name="Google Shape;671;p75"/>
            <p:cNvSpPr txBox="1"/>
            <p:nvPr/>
          </p:nvSpPr>
          <p:spPr>
            <a:xfrm>
              <a:off x="0" y="778958"/>
              <a:ext cx="11331000" cy="452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68575" rIns="22850" bIns="22850" anchor="t" anchorCtr="0">
              <a:noAutofit/>
            </a:bodyPr>
            <a:lstStyle/>
            <a:p>
              <a:pPr marL="177800" marR="0" lvl="1" indent="-1841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ro" sz="1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Este un circuit integrat montat într-un soclu</a:t>
              </a:r>
              <a:r>
                <a:rPr lang="ro" sz="1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special, </a:t>
              </a:r>
              <a:r>
                <a:rPr lang="ro" sz="1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 placa de bază. </a:t>
              </a:r>
              <a:endParaRPr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7800" marR="0" lvl="1" indent="-1841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ro" sz="1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Este alcătuit din mai multe căi de comunicaţie numite magistrale, pe care circulă, datele ce se procesează  sau instrucţiuni transmise altor dispozitive. </a:t>
              </a:r>
              <a:endParaRPr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7800" marR="0" lvl="1" indent="-1841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ro" sz="1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r>
                <a:rPr lang="ro" sz="1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oate fi considerat creierul calculatorului, deoarece el execută „gândirea” acestuia din punct de vedere hardware.</a:t>
              </a:r>
              <a:endParaRPr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7800" marR="0" lvl="1" indent="-18415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ro" sz="1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Funcț</a:t>
              </a:r>
              <a:r>
                <a:rPr lang="ro" sz="1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ii: execută instrucţiuni individuale pentru programe; controlează operaţiile efectuate de alte componente ale computerului; </a:t>
              </a:r>
              <a:r>
                <a:rPr lang="ro" sz="1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efectu</a:t>
              </a:r>
              <a:r>
                <a:rPr lang="ro" sz="1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ează operații aritmetice  şi  logice.</a:t>
              </a:r>
              <a:endParaRPr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7800" marR="0" lvl="1" indent="-18415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ro" sz="1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Caracteristici</a:t>
              </a:r>
              <a:r>
                <a:rPr lang="ro" sz="1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endParaRPr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914400" marR="0" lvl="0" indent="-3492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➢"/>
              </a:pPr>
              <a:r>
                <a:rPr lang="ro" sz="1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Lăţimea magistralei </a:t>
              </a:r>
              <a:r>
                <a:rPr lang="ro" sz="1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(lungimea cuvântului)- </a:t>
              </a:r>
              <a:r>
                <a:rPr lang="ro" sz="1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8, 16, 32, 64 sau 128 de biţi.</a:t>
              </a:r>
              <a:endParaRPr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914400" marR="0" lvl="0" indent="-3492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➢"/>
              </a:pPr>
              <a:r>
                <a:rPr lang="ro" sz="1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Frecvenţa de </a:t>
              </a:r>
              <a:r>
                <a:rPr lang="ro" sz="1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lucru, măsurată în GHz</a:t>
              </a:r>
              <a:r>
                <a:rPr lang="ro" sz="1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=numărul </a:t>
              </a:r>
              <a:r>
                <a:rPr lang="ro" sz="1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 operații efectuate într-o secundă.</a:t>
              </a:r>
              <a:endParaRPr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75"/>
            <p:cNvSpPr/>
            <p:nvPr/>
          </p:nvSpPr>
          <p:spPr>
            <a:xfrm>
              <a:off x="405028" y="5368439"/>
              <a:ext cx="9360600" cy="1354200"/>
            </a:xfrm>
            <a:prstGeom prst="rect">
              <a:avLst/>
            </a:prstGeom>
            <a:gradFill>
              <a:gsLst>
                <a:gs pos="0">
                  <a:srgbClr val="51AB2A"/>
                </a:gs>
                <a:gs pos="100000">
                  <a:srgbClr val="203E1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3" name="Google Shape;673;p75"/>
            <p:cNvSpPr/>
            <p:nvPr/>
          </p:nvSpPr>
          <p:spPr>
            <a:xfrm>
              <a:off x="7666745" y="5098555"/>
              <a:ext cx="1851900" cy="162390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74" name="Google Shape;674;p75">
            <a:hlinkClick r:id="rId4"/>
          </p:cNvPr>
          <p:cNvSpPr/>
          <p:nvPr/>
        </p:nvSpPr>
        <p:spPr>
          <a:xfrm>
            <a:off x="2162150" y="4063200"/>
            <a:ext cx="1772100" cy="892500"/>
          </a:xfrm>
          <a:prstGeom prst="snip1Rect">
            <a:avLst>
              <a:gd name="adj" fmla="val 16667"/>
            </a:avLst>
          </a:prstGeom>
          <a:gradFill>
            <a:gsLst>
              <a:gs pos="0">
                <a:srgbClr val="FFC002"/>
              </a:gs>
              <a:gs pos="100000">
                <a:srgbClr val="795B04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b="1">
                <a:solidFill>
                  <a:schemeClr val="dk1"/>
                </a:solidFill>
              </a:rPr>
              <a:t>Află mai mult, accesând acest site: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76"/>
          <p:cNvSpPr/>
          <p:nvPr/>
        </p:nvSpPr>
        <p:spPr>
          <a:xfrm>
            <a:off x="470029" y="0"/>
            <a:ext cx="8299500" cy="10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Memoria internă, componentă a unității centrale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76"/>
          <p:cNvSpPr/>
          <p:nvPr/>
        </p:nvSpPr>
        <p:spPr>
          <a:xfrm>
            <a:off x="402949" y="654400"/>
            <a:ext cx="4169100" cy="3329700"/>
          </a:xfrm>
          <a:prstGeom prst="round2SameRect">
            <a:avLst>
              <a:gd name="adj1" fmla="val 8000"/>
              <a:gd name="adj2" fmla="val 0"/>
            </a:avLst>
          </a:prstGeom>
          <a:solidFill>
            <a:schemeClr val="lt1">
              <a:alpha val="89800"/>
            </a:schemeClr>
          </a:solidFill>
          <a:ln w="19050" cap="rnd" cmpd="sng">
            <a:solidFill>
              <a:srgbClr val="49D1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76"/>
          <p:cNvSpPr txBox="1"/>
          <p:nvPr/>
        </p:nvSpPr>
        <p:spPr>
          <a:xfrm>
            <a:off x="402950" y="654400"/>
            <a:ext cx="4074900" cy="3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00" tIns="54275" rIns="18100" bIns="181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800" b="1"/>
              <a:t>Random Access Memory</a:t>
            </a:r>
            <a:endParaRPr sz="18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800" b="1"/>
              <a:t>(memorie cu access aleator)</a:t>
            </a:r>
            <a:endParaRPr sz="1800" b="1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o" sz="1500"/>
              <a:t>Este locul unde se încarcă programele care se execută la un moment dat precum și datele cu care lucrează acestea.. 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o" sz="1500"/>
              <a:t>După operația de salvare datele vor trece pe harddisk sau altă unitate de stocare selectată.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o" sz="1500"/>
              <a:t>Dacă închidem brusc calculatorul, fără a salva,datele care se aflau în memoria RAM se vor pierde, deoarece aceasta este volatilă.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o" sz="1500"/>
              <a:t>Este foarte rapidă în comparație cu dispozitivele de memorie externă. 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o" sz="1500"/>
              <a:t>Capacitatea ei este de ordinul 4 GB- 8GB.</a:t>
            </a:r>
            <a:endParaRPr sz="1500"/>
          </a:p>
        </p:txBody>
      </p:sp>
      <p:sp>
        <p:nvSpPr>
          <p:cNvPr id="682" name="Google Shape;682;p76"/>
          <p:cNvSpPr txBox="1"/>
          <p:nvPr/>
        </p:nvSpPr>
        <p:spPr>
          <a:xfrm>
            <a:off x="402950" y="3984100"/>
            <a:ext cx="4169100" cy="800700"/>
          </a:xfrm>
          <a:prstGeom prst="rect">
            <a:avLst/>
          </a:prstGeom>
          <a:solidFill>
            <a:srgbClr val="49D1CC"/>
          </a:solidFill>
          <a:ln>
            <a:noFill/>
          </a:ln>
        </p:spPr>
        <p:txBody>
          <a:bodyPr spcFirstLastPara="1" wrap="square" lIns="137150" tIns="0" rIns="457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RAM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76"/>
          <p:cNvSpPr/>
          <p:nvPr/>
        </p:nvSpPr>
        <p:spPr>
          <a:xfrm>
            <a:off x="5355675" y="693200"/>
            <a:ext cx="3413700" cy="3242100"/>
          </a:xfrm>
          <a:prstGeom prst="round2SameRect">
            <a:avLst>
              <a:gd name="adj1" fmla="val 8000"/>
              <a:gd name="adj2" fmla="val 0"/>
            </a:avLst>
          </a:prstGeom>
          <a:solidFill>
            <a:schemeClr val="lt1">
              <a:alpha val="89800"/>
            </a:schemeClr>
          </a:solidFill>
          <a:ln w="19050" cap="rnd" cmpd="sng">
            <a:solidFill>
              <a:srgbClr val="49D1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76"/>
          <p:cNvSpPr txBox="1"/>
          <p:nvPr/>
        </p:nvSpPr>
        <p:spPr>
          <a:xfrm>
            <a:off x="5355675" y="693200"/>
            <a:ext cx="3413700" cy="3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68575" rIns="22850" bIns="22850" anchor="t" anchorCtr="0">
            <a:spAutoFit/>
          </a:bodyPr>
          <a:lstStyle/>
          <a:p>
            <a:pPr marL="228600" marR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o" sz="1800" b="1">
                <a:solidFill>
                  <a:schemeClr val="dk1"/>
                </a:solidFill>
              </a:rPr>
              <a:t>Read Only Memory</a:t>
            </a:r>
            <a:endParaRPr sz="1800" b="1">
              <a:solidFill>
                <a:schemeClr val="dk1"/>
              </a:solidFill>
            </a:endParaRPr>
          </a:p>
          <a:p>
            <a:pPr marL="228600" marR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o" sz="1800" b="1">
                <a:solidFill>
                  <a:schemeClr val="dk1"/>
                </a:solidFill>
              </a:rPr>
              <a:t>(memorie doar în citire)</a:t>
            </a:r>
            <a:endParaRPr sz="1800" b="1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o" sz="1800">
                <a:solidFill>
                  <a:schemeClr val="dk1"/>
                </a:solidFill>
              </a:rPr>
              <a:t>Conține informații importante necesare la pornirea calculatorului.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o" sz="1800">
                <a:solidFill>
                  <a:schemeClr val="dk1"/>
                </a:solidFill>
              </a:rPr>
              <a:t>Este inscripționată din fabrică și nu poate fi ștearsă sau modificată de utilizator.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ro" sz="1800">
                <a:solidFill>
                  <a:schemeClr val="dk1"/>
                </a:solidFill>
              </a:rPr>
              <a:t>Spre deosebire de memoria RAM, memoria ROM este </a:t>
            </a:r>
            <a:r>
              <a:rPr lang="ro" sz="1800"/>
              <a:t>nevolatilă.</a:t>
            </a:r>
            <a:endParaRPr sz="1800">
              <a:solidFill>
                <a:schemeClr val="dk1"/>
              </a:solidFill>
            </a:endParaRPr>
          </a:p>
          <a:p>
            <a:pPr marL="228600" marR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76"/>
          <p:cNvSpPr txBox="1"/>
          <p:nvPr/>
        </p:nvSpPr>
        <p:spPr>
          <a:xfrm>
            <a:off x="5358075" y="3935300"/>
            <a:ext cx="3408900" cy="845400"/>
          </a:xfrm>
          <a:prstGeom prst="rect">
            <a:avLst/>
          </a:prstGeom>
          <a:solidFill>
            <a:srgbClr val="52D1CC"/>
          </a:solidFill>
          <a:ln>
            <a:noFill/>
          </a:ln>
        </p:spPr>
        <p:txBody>
          <a:bodyPr spcFirstLastPara="1" wrap="square" lIns="154300" tIns="0" rIns="5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ROM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0" name="Google Shape;690;p77"/>
          <p:cNvGrpSpPr/>
          <p:nvPr/>
        </p:nvGrpSpPr>
        <p:grpSpPr>
          <a:xfrm>
            <a:off x="213550" y="1076100"/>
            <a:ext cx="8669474" cy="3694948"/>
            <a:chOff x="106926" y="693808"/>
            <a:chExt cx="11362351" cy="4972343"/>
          </a:xfrm>
        </p:grpSpPr>
        <p:sp>
          <p:nvSpPr>
            <p:cNvPr id="691" name="Google Shape;691;p77"/>
            <p:cNvSpPr/>
            <p:nvPr/>
          </p:nvSpPr>
          <p:spPr>
            <a:xfrm>
              <a:off x="106926" y="714365"/>
              <a:ext cx="2506500" cy="4784700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chemeClr val="lt1">
                <a:alpha val="89800"/>
              </a:schemeClr>
            </a:solidFill>
            <a:ln w="19050" cap="rnd" cmpd="sng">
              <a:solidFill>
                <a:srgbClr val="9D8C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7"/>
            <p:cNvSpPr txBox="1"/>
            <p:nvPr/>
          </p:nvSpPr>
          <p:spPr>
            <a:xfrm>
              <a:off x="106926" y="714365"/>
              <a:ext cx="2506500" cy="47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45725" rIns="15225" bIns="15225" anchor="t" anchorCtr="0">
              <a:noAutofit/>
            </a:bodyPr>
            <a:lstStyle/>
            <a:p>
              <a:pPr marL="127000" marR="0" lvl="1" indent="-1397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lang="ro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Numită și motherboard, este placa principală din unitatea centrală.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27000" marR="0" lvl="1" indent="-1397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lang="ro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Conține circuite și componente electronice (memorie RAM, procesor, altele).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27000" marR="0" lvl="1" indent="-1397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lang="ro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Alimentează cu  energie electrică celelalte plăci.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27000" marR="0" lvl="1" indent="-1397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lang="ro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Are  suporturi pentru adăugarea unor plăci suplimentare  (extensii). 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77"/>
            <p:cNvSpPr/>
            <p:nvPr/>
          </p:nvSpPr>
          <p:spPr>
            <a:xfrm>
              <a:off x="109038" y="4379682"/>
              <a:ext cx="2485500" cy="1150500"/>
            </a:xfrm>
            <a:prstGeom prst="rect">
              <a:avLst/>
            </a:prstGeom>
            <a:solidFill>
              <a:srgbClr val="9D8CD1"/>
            </a:solidFill>
            <a:ln w="19050" cap="rnd" cmpd="sng">
              <a:solidFill>
                <a:srgbClr val="9D8C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7"/>
            <p:cNvSpPr txBox="1"/>
            <p:nvPr/>
          </p:nvSpPr>
          <p:spPr>
            <a:xfrm>
              <a:off x="109031" y="4379674"/>
              <a:ext cx="2506500" cy="11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0" rIns="266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Placa de bază</a:t>
              </a:r>
              <a:r>
                <a:rPr lang="ro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77"/>
            <p:cNvSpPr/>
            <p:nvPr/>
          </p:nvSpPr>
          <p:spPr>
            <a:xfrm>
              <a:off x="2913115" y="693808"/>
              <a:ext cx="2436600" cy="4825800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chemeClr val="lt1">
                <a:alpha val="89800"/>
              </a:schemeClr>
            </a:solidFill>
            <a:ln w="19050" cap="rnd" cmpd="sng">
              <a:solidFill>
                <a:srgbClr val="9D8C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7"/>
            <p:cNvSpPr txBox="1"/>
            <p:nvPr/>
          </p:nvSpPr>
          <p:spPr>
            <a:xfrm>
              <a:off x="2913115" y="693808"/>
              <a:ext cx="2436600" cy="482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45725" rIns="15225" bIns="15225" anchor="t" anchorCtr="0">
              <a:noAutofit/>
            </a:bodyPr>
            <a:lstStyle/>
            <a:p>
              <a:pPr marL="127000" marR="0" lvl="1" indent="-15875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Char char="•"/>
              </a:pPr>
              <a:r>
                <a:rPr lang="ro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Asigură interfața pentru dispozitivele de afișare</a:t>
              </a:r>
              <a:endPara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27000" marR="0" lvl="1" indent="-1524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ro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Memorie proprie.</a:t>
              </a:r>
              <a:endPara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27000" marR="0" lvl="1" indent="-1524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ro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Ventilatoare proprii</a:t>
              </a:r>
              <a:r>
                <a:rPr lang="ro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685800" marR="0" lvl="0" indent="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77"/>
            <p:cNvSpPr/>
            <p:nvPr/>
          </p:nvSpPr>
          <p:spPr>
            <a:xfrm>
              <a:off x="2905684" y="4429662"/>
              <a:ext cx="2485500" cy="1150500"/>
            </a:xfrm>
            <a:prstGeom prst="rect">
              <a:avLst/>
            </a:prstGeom>
            <a:solidFill>
              <a:srgbClr val="9D8CD1"/>
            </a:solidFill>
            <a:ln w="19050" cap="rnd" cmpd="sng">
              <a:solidFill>
                <a:srgbClr val="9D8C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7"/>
            <p:cNvSpPr txBox="1"/>
            <p:nvPr/>
          </p:nvSpPr>
          <p:spPr>
            <a:xfrm>
              <a:off x="2905707" y="4429674"/>
              <a:ext cx="2485500" cy="11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0" rIns="2285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Placa video</a:t>
              </a:r>
              <a:endPara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77"/>
            <p:cNvSpPr/>
            <p:nvPr/>
          </p:nvSpPr>
          <p:spPr>
            <a:xfrm>
              <a:off x="5882929" y="718316"/>
              <a:ext cx="2583600" cy="4810500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chemeClr val="lt1">
                <a:alpha val="89800"/>
              </a:schemeClr>
            </a:solidFill>
            <a:ln w="19050" cap="rnd" cmpd="sng">
              <a:solidFill>
                <a:srgbClr val="9D8C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7"/>
            <p:cNvSpPr txBox="1"/>
            <p:nvPr/>
          </p:nvSpPr>
          <p:spPr>
            <a:xfrm>
              <a:off x="5882929" y="718316"/>
              <a:ext cx="2583600" cy="481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45725" rIns="15225" bIns="15225" anchor="t" anchorCtr="0">
              <a:noAutofit/>
            </a:bodyPr>
            <a:lstStyle/>
            <a:p>
              <a:pPr marL="127000" marR="0" lvl="1" indent="-15875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Char char="•"/>
              </a:pPr>
              <a:r>
                <a:rPr lang="ro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Transformă sunetul în cod binar și invers.</a:t>
              </a:r>
              <a:endPara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27000" marR="0" lvl="1" indent="-15875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Char char="•"/>
              </a:pPr>
              <a:r>
                <a:rPr lang="ro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Asigură conectarea microfonului, boxelor, căștilor.</a:t>
              </a:r>
              <a:endPara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88900" marR="0" lvl="1" indent="-254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77"/>
            <p:cNvSpPr/>
            <p:nvPr/>
          </p:nvSpPr>
          <p:spPr>
            <a:xfrm>
              <a:off x="5803385" y="4490859"/>
              <a:ext cx="2676000" cy="1150500"/>
            </a:xfrm>
            <a:prstGeom prst="rect">
              <a:avLst/>
            </a:prstGeom>
            <a:solidFill>
              <a:srgbClr val="9D8CD1"/>
            </a:solidFill>
            <a:ln w="19050" cap="rnd" cmpd="sng">
              <a:solidFill>
                <a:srgbClr val="9D8C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7"/>
            <p:cNvSpPr txBox="1"/>
            <p:nvPr/>
          </p:nvSpPr>
          <p:spPr>
            <a:xfrm>
              <a:off x="5803406" y="4490874"/>
              <a:ext cx="2676000" cy="11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75" tIns="0" rIns="342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Placa audio</a:t>
              </a: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77"/>
            <p:cNvSpPr/>
            <p:nvPr/>
          </p:nvSpPr>
          <p:spPr>
            <a:xfrm>
              <a:off x="8801756" y="787360"/>
              <a:ext cx="2646300" cy="4870200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chemeClr val="lt1">
                <a:alpha val="89800"/>
              </a:schemeClr>
            </a:solidFill>
            <a:ln w="19050" cap="rnd" cmpd="sng">
              <a:solidFill>
                <a:srgbClr val="9D8C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7"/>
            <p:cNvSpPr txBox="1"/>
            <p:nvPr/>
          </p:nvSpPr>
          <p:spPr>
            <a:xfrm>
              <a:off x="8801756" y="787360"/>
              <a:ext cx="2646300" cy="487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45725" rIns="15225" bIns="15225" anchor="t" anchorCtr="0">
              <a:noAutofit/>
            </a:bodyPr>
            <a:lstStyle/>
            <a:p>
              <a:pPr marL="127000" marR="0" lvl="1" indent="-1778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•"/>
              </a:pPr>
              <a:r>
                <a:rPr lang="ro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Asigură conexiunea la o rețea locală sau la rețeaua Internet.</a:t>
              </a:r>
              <a:endPara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27000" marR="0" lvl="1" indent="-1778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•"/>
              </a:pPr>
              <a:r>
                <a:rPr lang="ro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Are un număr de identificare unic numit </a:t>
              </a:r>
              <a:r>
                <a:rPr lang="ro" sz="1700">
                  <a:solidFill>
                    <a:schemeClr val="dk1"/>
                  </a:solidFill>
                  <a:uFill>
                    <a:noFill/>
                  </a:u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adresă MAC</a:t>
              </a:r>
              <a:r>
                <a:rPr lang="ro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27000" marR="0" lvl="1" indent="-15875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Char char="•"/>
              </a:pPr>
              <a:r>
                <a:rPr lang="ro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Tipuri: incorporate în placa de bază, montate în sloturi, conectate prin USB (externe).</a:t>
              </a:r>
              <a:endPara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685800" marR="0" lvl="0" indent="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77"/>
            <p:cNvSpPr/>
            <p:nvPr/>
          </p:nvSpPr>
          <p:spPr>
            <a:xfrm>
              <a:off x="8683477" y="4446351"/>
              <a:ext cx="2785800" cy="1219800"/>
            </a:xfrm>
            <a:prstGeom prst="rect">
              <a:avLst/>
            </a:prstGeom>
            <a:solidFill>
              <a:srgbClr val="9D8CD1"/>
            </a:solidFill>
            <a:ln w="19050" cap="rnd" cmpd="sng">
              <a:solidFill>
                <a:srgbClr val="9D8C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77"/>
            <p:cNvSpPr txBox="1"/>
            <p:nvPr/>
          </p:nvSpPr>
          <p:spPr>
            <a:xfrm>
              <a:off x="8683467" y="4446341"/>
              <a:ext cx="2785800" cy="121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0" rIns="2667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Placa de rețea</a:t>
              </a: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7" name="Google Shape;707;p77"/>
          <p:cNvSpPr/>
          <p:nvPr/>
        </p:nvSpPr>
        <p:spPr>
          <a:xfrm>
            <a:off x="-71725" y="85000"/>
            <a:ext cx="91440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3000" b="1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Alte componente ale unității centrale</a:t>
            </a:r>
            <a:endParaRPr sz="3000" b="1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Google Shape;499;p56"/>
          <p:cNvPicPr preferRelativeResize="0"/>
          <p:nvPr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211179" y="2005263"/>
            <a:ext cx="3346851" cy="2275254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56"/>
          <p:cNvSpPr/>
          <p:nvPr/>
        </p:nvSpPr>
        <p:spPr>
          <a:xfrm flipH="1">
            <a:off x="2452950" y="1219199"/>
            <a:ext cx="4934439" cy="3047375"/>
          </a:xfrm>
          <a:prstGeom prst="flowChartMagneticTape">
            <a:avLst/>
          </a:prstGeom>
          <a:gradFill>
            <a:gsLst>
              <a:gs pos="0">
                <a:srgbClr val="DEECF6"/>
              </a:gs>
              <a:gs pos="44000">
                <a:srgbClr val="F3F3F3"/>
              </a:gs>
              <a:gs pos="89000">
                <a:srgbClr val="0087E6"/>
              </a:gs>
              <a:gs pos="100000">
                <a:srgbClr val="005CB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800" b="1" i="1" dirty="0">
                <a:solidFill>
                  <a:schemeClr val="dk1"/>
                </a:solidFill>
                <a:latin typeface="+mj-lt"/>
                <a:ea typeface="Merriweather"/>
                <a:cs typeface="Merriweather"/>
                <a:sym typeface="Merriweather"/>
              </a:rPr>
              <a:t>Mai multe despre:</a:t>
            </a:r>
            <a:endParaRPr sz="2800" b="1" i="1" dirty="0">
              <a:solidFill>
                <a:schemeClr val="dk1"/>
              </a:solidFill>
              <a:latin typeface="+mj-lt"/>
              <a:ea typeface="Merriweather"/>
              <a:cs typeface="Merriweather"/>
              <a:sym typeface="Merriweather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o" sz="2300" b="1" dirty="0">
                <a:solidFill>
                  <a:schemeClr val="dk1"/>
                </a:solidFill>
                <a:latin typeface="+mj-lt"/>
              </a:rPr>
              <a:t>MONITOARE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o" sz="2300" b="1" dirty="0">
                <a:solidFill>
                  <a:schemeClr val="dk1"/>
                </a:solidFill>
                <a:latin typeface="+mj-lt"/>
              </a:rPr>
              <a:t>IMPRIMANTE</a:t>
            </a:r>
            <a:endParaRPr sz="23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2300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7"/>
          <p:cNvSpPr txBox="1">
            <a:spLocks noGrp="1"/>
          </p:cNvSpPr>
          <p:nvPr>
            <p:ph type="title"/>
          </p:nvPr>
        </p:nvSpPr>
        <p:spPr>
          <a:xfrm>
            <a:off x="457199" y="10812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ro" sz="3200" b="1" i="0" u="none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 </a:t>
            </a:r>
            <a:r>
              <a:rPr lang="ro" sz="30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C</a:t>
            </a:r>
            <a:r>
              <a:rPr lang="ro" sz="3000" b="1" i="0" u="none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aracteristici ale monitoarelor:</a:t>
            </a:r>
            <a:endParaRPr sz="30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grpSp>
        <p:nvGrpSpPr>
          <p:cNvPr id="18" name="Grupare 17">
            <a:extLst>
              <a:ext uri="{FF2B5EF4-FFF2-40B4-BE49-F238E27FC236}">
                <a16:creationId xmlns:a16="http://schemas.microsoft.com/office/drawing/2014/main" id="{87FD6C5F-4BD6-EDC8-9434-0CFA602AC298}"/>
              </a:ext>
            </a:extLst>
          </p:cNvPr>
          <p:cNvGrpSpPr/>
          <p:nvPr/>
        </p:nvGrpSpPr>
        <p:grpSpPr>
          <a:xfrm>
            <a:off x="2301005" y="1138896"/>
            <a:ext cx="4541989" cy="3909835"/>
            <a:chOff x="2301005" y="1027686"/>
            <a:chExt cx="4541989" cy="3909835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C23C76F-01C4-AC3F-AFF6-F304DB5DB493}"/>
                </a:ext>
              </a:extLst>
            </p:cNvPr>
            <p:cNvSpPr/>
            <p:nvPr/>
          </p:nvSpPr>
          <p:spPr>
            <a:xfrm>
              <a:off x="2755557" y="4436076"/>
              <a:ext cx="3571102" cy="501445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ilindru 13">
              <a:extLst>
                <a:ext uri="{FF2B5EF4-FFF2-40B4-BE49-F238E27FC236}">
                  <a16:creationId xmlns:a16="http://schemas.microsoft.com/office/drawing/2014/main" id="{D8B379C5-5027-2C7C-7F08-197DD357E50D}"/>
                </a:ext>
              </a:extLst>
            </p:cNvPr>
            <p:cNvSpPr/>
            <p:nvPr/>
          </p:nvSpPr>
          <p:spPr>
            <a:xfrm>
              <a:off x="4287794" y="3920472"/>
              <a:ext cx="568410" cy="827903"/>
            </a:xfrm>
            <a:prstGeom prst="ca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reptunghi: colțuri rotunjite 11">
              <a:extLst>
                <a:ext uri="{FF2B5EF4-FFF2-40B4-BE49-F238E27FC236}">
                  <a16:creationId xmlns:a16="http://schemas.microsoft.com/office/drawing/2014/main" id="{7C7E6164-7E92-C8C8-17D6-BE9B754AC062}"/>
                </a:ext>
              </a:extLst>
            </p:cNvPr>
            <p:cNvSpPr/>
            <p:nvPr/>
          </p:nvSpPr>
          <p:spPr>
            <a:xfrm>
              <a:off x="2301005" y="1027686"/>
              <a:ext cx="4541989" cy="308812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reptunghi: colțuri rotunjite 12">
              <a:extLst>
                <a:ext uri="{FF2B5EF4-FFF2-40B4-BE49-F238E27FC236}">
                  <a16:creationId xmlns:a16="http://schemas.microsoft.com/office/drawing/2014/main" id="{93261F01-CA6E-AC15-7B85-87FDE8A7C2FA}"/>
                </a:ext>
              </a:extLst>
            </p:cNvPr>
            <p:cNvSpPr/>
            <p:nvPr/>
          </p:nvSpPr>
          <p:spPr>
            <a:xfrm>
              <a:off x="2623750" y="1443144"/>
              <a:ext cx="3896498" cy="225721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lvl="0" indent="-304800" algn="l" rtl="0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073763"/>
                </a:buClr>
                <a:buSzPts val="1800"/>
                <a:buFont typeface="Arial"/>
                <a:buChar char="•"/>
              </a:pPr>
              <a:r>
                <a:rPr lang="en-US" sz="1400" b="1" i="0" u="none" dirty="0" err="1">
                  <a:solidFill>
                    <a:srgbClr val="073763"/>
                  </a:solidFill>
                  <a:latin typeface="Arial"/>
                  <a:ea typeface="Arial"/>
                  <a:cs typeface="Arial"/>
                  <a:sym typeface="Arial"/>
                </a:rPr>
                <a:t>Diagonala</a:t>
              </a:r>
              <a:r>
                <a:rPr lang="en-US" sz="1400" b="1" i="0" u="none" dirty="0">
                  <a:solidFill>
                    <a:srgbClr val="073763"/>
                  </a:solidFill>
                  <a:latin typeface="Arial"/>
                  <a:ea typeface="Arial"/>
                  <a:cs typeface="Arial"/>
                  <a:sym typeface="Arial"/>
                </a:rPr>
                <a:t> (17”, 19”, 21”, 27</a:t>
              </a:r>
              <a:r>
                <a:rPr lang="en-US" sz="1400" b="1" dirty="0">
                  <a:solidFill>
                    <a:srgbClr val="073763"/>
                  </a:solidFill>
                </a:rPr>
                <a:t>”...</a:t>
              </a:r>
              <a:r>
                <a:rPr lang="en-US" sz="1400" b="1" i="0" u="none" dirty="0">
                  <a:solidFill>
                    <a:srgbClr val="073763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 lang="en-US" sz="2000" dirty="0">
                <a:solidFill>
                  <a:srgbClr val="073763"/>
                </a:solidFill>
              </a:endParaRPr>
            </a:p>
            <a:p>
              <a:pPr marL="342900" lvl="0" indent="-304800" algn="l" rtl="0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073763"/>
                </a:buClr>
                <a:buSzPts val="1800"/>
                <a:buFont typeface="Arial"/>
                <a:buChar char="•"/>
              </a:pPr>
              <a:r>
                <a:rPr lang="en-US" sz="1400" b="1" i="0" u="none" dirty="0" err="1">
                  <a:solidFill>
                    <a:srgbClr val="073763"/>
                  </a:solidFill>
                  <a:latin typeface="Arial"/>
                  <a:ea typeface="Arial"/>
                  <a:cs typeface="Arial"/>
                  <a:sym typeface="Arial"/>
                </a:rPr>
                <a:t>Ad</a:t>
              </a:r>
              <a:r>
                <a:rPr lang="en-US" sz="1400" b="1" dirty="0" err="1">
                  <a:solidFill>
                    <a:srgbClr val="073763"/>
                  </a:solidFill>
                </a:rPr>
                <a:t>â</a:t>
              </a:r>
              <a:r>
                <a:rPr lang="en-US" sz="1400" b="1" i="0" u="none" dirty="0" err="1">
                  <a:solidFill>
                    <a:srgbClr val="073763"/>
                  </a:solidFill>
                  <a:latin typeface="Arial"/>
                  <a:ea typeface="Arial"/>
                  <a:cs typeface="Arial"/>
                  <a:sym typeface="Arial"/>
                </a:rPr>
                <a:t>ncimea</a:t>
              </a:r>
              <a:r>
                <a:rPr lang="en-US" sz="1400" b="1" i="0" u="none" dirty="0">
                  <a:solidFill>
                    <a:srgbClr val="073763"/>
                  </a:solidFill>
                  <a:latin typeface="Arial"/>
                  <a:ea typeface="Arial"/>
                  <a:cs typeface="Arial"/>
                  <a:sym typeface="Arial"/>
                </a:rPr>
                <a:t> de </a:t>
              </a:r>
              <a:r>
                <a:rPr lang="en-US" sz="1400" b="1" i="0" u="none" dirty="0" err="1">
                  <a:solidFill>
                    <a:srgbClr val="073763"/>
                  </a:solidFill>
                  <a:latin typeface="Arial"/>
                  <a:ea typeface="Arial"/>
                  <a:cs typeface="Arial"/>
                  <a:sym typeface="Arial"/>
                </a:rPr>
                <a:t>culoare</a:t>
              </a:r>
              <a:r>
                <a:rPr lang="en-US" sz="1400" b="1" i="0" u="none" dirty="0">
                  <a:solidFill>
                    <a:srgbClr val="073763"/>
                  </a:solidFill>
                  <a:latin typeface="Arial"/>
                  <a:ea typeface="Arial"/>
                  <a:cs typeface="Arial"/>
                  <a:sym typeface="Arial"/>
                </a:rPr>
                <a:t> (16,32 </a:t>
              </a:r>
              <a:r>
                <a:rPr lang="en-US" sz="1400" b="1" i="0" u="none" dirty="0" err="1">
                  <a:solidFill>
                    <a:srgbClr val="073763"/>
                  </a:solidFill>
                  <a:latin typeface="Arial"/>
                  <a:ea typeface="Arial"/>
                  <a:cs typeface="Arial"/>
                  <a:sym typeface="Arial"/>
                </a:rPr>
                <a:t>biti</a:t>
              </a:r>
              <a:r>
                <a:rPr lang="en-US" sz="1400" b="1" i="0" u="none" dirty="0">
                  <a:solidFill>
                    <a:srgbClr val="073763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 lang="en-US" sz="2000" dirty="0">
                <a:solidFill>
                  <a:srgbClr val="073763"/>
                </a:solidFill>
              </a:endParaRPr>
            </a:p>
            <a:p>
              <a:pPr marL="342900" lvl="0" indent="-304800" algn="l" rtl="0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073763"/>
                </a:buClr>
                <a:buSzPts val="1800"/>
                <a:buFont typeface="Arial"/>
                <a:buChar char="•"/>
              </a:pPr>
              <a:r>
                <a:rPr lang="en-US" sz="1400" b="1" i="0" u="none" dirty="0">
                  <a:solidFill>
                    <a:srgbClr val="073763"/>
                  </a:solidFill>
                  <a:latin typeface="Arial"/>
                  <a:ea typeface="Arial"/>
                  <a:cs typeface="Arial"/>
                  <a:sym typeface="Arial"/>
                </a:rPr>
                <a:t>Rata de </a:t>
              </a:r>
              <a:r>
                <a:rPr lang="en-US" sz="1400" b="1" i="0" u="none" dirty="0" err="1">
                  <a:solidFill>
                    <a:srgbClr val="073763"/>
                  </a:solidFill>
                  <a:latin typeface="Arial"/>
                  <a:ea typeface="Arial"/>
                  <a:cs typeface="Arial"/>
                  <a:sym typeface="Arial"/>
                </a:rPr>
                <a:t>re</a:t>
              </a:r>
              <a:r>
                <a:rPr lang="en-US" sz="1400" b="1" dirty="0" err="1">
                  <a:solidFill>
                    <a:srgbClr val="073763"/>
                  </a:solidFill>
                </a:rPr>
                <a:t>î</a:t>
              </a:r>
              <a:r>
                <a:rPr lang="en-US" sz="1400" b="1" i="0" u="none" dirty="0" err="1">
                  <a:solidFill>
                    <a:srgbClr val="073763"/>
                  </a:solidFill>
                  <a:latin typeface="Arial"/>
                  <a:ea typeface="Arial"/>
                  <a:cs typeface="Arial"/>
                  <a:sym typeface="Arial"/>
                </a:rPr>
                <a:t>mprosp</a:t>
              </a:r>
              <a:r>
                <a:rPr lang="en-US" sz="1400" b="1" dirty="0" err="1">
                  <a:solidFill>
                    <a:srgbClr val="073763"/>
                  </a:solidFill>
                </a:rPr>
                <a:t>ă</a:t>
              </a:r>
              <a:r>
                <a:rPr lang="en-US" sz="1400" b="1" i="0" u="none" dirty="0" err="1">
                  <a:solidFill>
                    <a:srgbClr val="073763"/>
                  </a:solidFill>
                  <a:latin typeface="Arial"/>
                  <a:ea typeface="Arial"/>
                  <a:cs typeface="Arial"/>
                  <a:sym typeface="Arial"/>
                </a:rPr>
                <a:t>tare</a:t>
              </a:r>
              <a:r>
                <a:rPr lang="en-US" sz="1400" b="1" i="0" u="none" dirty="0">
                  <a:solidFill>
                    <a:srgbClr val="073763"/>
                  </a:solidFill>
                  <a:latin typeface="Arial"/>
                  <a:ea typeface="Arial"/>
                  <a:cs typeface="Arial"/>
                  <a:sym typeface="Arial"/>
                </a:rPr>
                <a:t> (43 -160 Hz)</a:t>
              </a:r>
              <a:endParaRPr lang="en-US" sz="2000" dirty="0">
                <a:solidFill>
                  <a:srgbClr val="073763"/>
                </a:solidFill>
              </a:endParaRPr>
            </a:p>
            <a:p>
              <a:pPr marL="342900" lvl="0" indent="-298450" algn="l" rtl="0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073763"/>
                </a:buClr>
                <a:buSzPts val="1700"/>
                <a:buFont typeface="Arial"/>
                <a:buChar char="•"/>
              </a:pPr>
              <a:r>
                <a:rPr lang="en-US" sz="1400" b="1" i="0" u="none" dirty="0" err="1">
                  <a:solidFill>
                    <a:srgbClr val="073763"/>
                  </a:solidFill>
                  <a:latin typeface="Arial"/>
                  <a:ea typeface="Arial"/>
                  <a:cs typeface="Arial"/>
                  <a:sym typeface="Arial"/>
                </a:rPr>
                <a:t>Rezolutia</a:t>
              </a:r>
              <a:r>
                <a:rPr lang="en-US" sz="1400" b="1" i="0" u="none" dirty="0">
                  <a:solidFill>
                    <a:srgbClr val="07376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400" b="1" i="0" u="none" dirty="0" err="1">
                  <a:solidFill>
                    <a:srgbClr val="073763"/>
                  </a:solidFill>
                  <a:latin typeface="Arial"/>
                  <a:ea typeface="Arial"/>
                  <a:cs typeface="Arial"/>
                  <a:sym typeface="Arial"/>
                </a:rPr>
                <a:t>maximă</a:t>
              </a:r>
              <a:r>
                <a:rPr lang="en-US" sz="1400" b="1" i="0" u="none" dirty="0">
                  <a:solidFill>
                    <a:srgbClr val="073763"/>
                  </a:solidFill>
                  <a:latin typeface="Arial"/>
                  <a:ea typeface="Arial"/>
                  <a:cs typeface="Arial"/>
                  <a:sym typeface="Arial"/>
                </a:rPr>
                <a:t> (</a:t>
              </a:r>
              <a:r>
                <a:rPr lang="en-US" sz="1400" b="1" i="0" u="none" dirty="0" err="1">
                  <a:solidFill>
                    <a:srgbClr val="073763"/>
                  </a:solidFill>
                  <a:latin typeface="Arial"/>
                  <a:ea typeface="Arial"/>
                  <a:cs typeface="Arial"/>
                  <a:sym typeface="Arial"/>
                </a:rPr>
                <a:t>1024x768</a:t>
              </a:r>
              <a:r>
                <a:rPr lang="en-US" sz="1400" b="1" i="0" u="none" dirty="0">
                  <a:solidFill>
                    <a:srgbClr val="073763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1400" b="1" i="0" u="none" dirty="0" err="1">
                  <a:solidFill>
                    <a:srgbClr val="073763"/>
                  </a:solidFill>
                  <a:latin typeface="Arial"/>
                  <a:ea typeface="Arial"/>
                  <a:cs typeface="Arial"/>
                  <a:sym typeface="Arial"/>
                </a:rPr>
                <a:t>2048x1536</a:t>
              </a:r>
              <a:r>
                <a:rPr lang="en-US" sz="1400" b="1" i="0" u="none" dirty="0">
                  <a:solidFill>
                    <a:srgbClr val="073763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 lang="en-US" sz="2000" dirty="0">
                <a:solidFill>
                  <a:srgbClr val="073763"/>
                </a:solidFill>
              </a:endParaRPr>
            </a:p>
            <a:p>
              <a:pPr marL="342900" lvl="0" indent="-304800" algn="l" rtl="0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073763"/>
                </a:buClr>
                <a:buSzPts val="1800"/>
                <a:buFont typeface="Arial"/>
                <a:buChar char="•"/>
              </a:pPr>
              <a:r>
                <a:rPr lang="en-US" sz="1400" b="1" dirty="0" err="1">
                  <a:solidFill>
                    <a:srgbClr val="073763"/>
                  </a:solidFill>
                </a:rPr>
                <a:t>E</a:t>
              </a:r>
              <a:r>
                <a:rPr lang="en-US" sz="1400" b="1" i="0" u="none" dirty="0" err="1">
                  <a:solidFill>
                    <a:srgbClr val="073763"/>
                  </a:solidFill>
                  <a:latin typeface="Arial"/>
                  <a:ea typeface="Arial"/>
                  <a:cs typeface="Arial"/>
                  <a:sym typeface="Arial"/>
                </a:rPr>
                <a:t>nergie</a:t>
              </a:r>
              <a:r>
                <a:rPr lang="en-US" sz="1400" b="1" i="0" u="none" dirty="0">
                  <a:solidFill>
                    <a:srgbClr val="07376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400" b="1" i="0" u="none" dirty="0" err="1">
                  <a:solidFill>
                    <a:srgbClr val="073763"/>
                  </a:solidFill>
                  <a:latin typeface="Arial"/>
                  <a:ea typeface="Arial"/>
                  <a:cs typeface="Arial"/>
                  <a:sym typeface="Arial"/>
                </a:rPr>
                <a:t>consumat</a:t>
              </a:r>
              <a:r>
                <a:rPr lang="en-US" sz="1400" b="1" dirty="0" err="1">
                  <a:solidFill>
                    <a:srgbClr val="073763"/>
                  </a:solidFill>
                </a:rPr>
                <a:t>ă</a:t>
              </a:r>
              <a:r>
                <a:rPr lang="en-US" sz="1400" b="1" i="0" u="none" dirty="0">
                  <a:solidFill>
                    <a:srgbClr val="073763"/>
                  </a:solidFill>
                  <a:latin typeface="Arial"/>
                  <a:ea typeface="Arial"/>
                  <a:cs typeface="Arial"/>
                  <a:sym typeface="Arial"/>
                </a:rPr>
                <a:t> (CRT 70-</a:t>
              </a:r>
              <a:r>
                <a:rPr lang="en-US" sz="1400" b="1" i="0" u="none" dirty="0" err="1">
                  <a:solidFill>
                    <a:srgbClr val="073763"/>
                  </a:solidFill>
                  <a:latin typeface="Arial"/>
                  <a:ea typeface="Arial"/>
                  <a:cs typeface="Arial"/>
                  <a:sym typeface="Arial"/>
                </a:rPr>
                <a:t>120W</a:t>
              </a:r>
              <a:r>
                <a:rPr lang="en-US" sz="1400" b="1" i="0" u="none" dirty="0">
                  <a:solidFill>
                    <a:srgbClr val="07376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400" b="1" dirty="0">
                  <a:solidFill>
                    <a:srgbClr val="073763"/>
                  </a:solidFill>
                </a:rPr>
                <a:t>, </a:t>
              </a:r>
              <a:r>
                <a:rPr lang="en-US" sz="1400" b="1" i="0" u="none" dirty="0">
                  <a:solidFill>
                    <a:srgbClr val="073763"/>
                  </a:solidFill>
                  <a:latin typeface="Arial"/>
                  <a:ea typeface="Arial"/>
                  <a:cs typeface="Arial"/>
                  <a:sym typeface="Arial"/>
                </a:rPr>
                <a:t>LCD 35-</a:t>
              </a:r>
              <a:r>
                <a:rPr lang="en-US" sz="1400" b="1" i="0" u="none" dirty="0" err="1">
                  <a:solidFill>
                    <a:srgbClr val="073763"/>
                  </a:solidFill>
                  <a:latin typeface="Arial"/>
                  <a:ea typeface="Arial"/>
                  <a:cs typeface="Arial"/>
                  <a:sym typeface="Arial"/>
                </a:rPr>
                <a:t>45W</a:t>
              </a:r>
              <a:r>
                <a:rPr lang="en-US" sz="1400" b="1" i="0" u="none" dirty="0">
                  <a:solidFill>
                    <a:srgbClr val="073763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 lang="ro-RO" sz="1400" b="1" i="0" u="none" dirty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7811DDE-3E2C-0C3B-176F-F5984B64E5A9}"/>
                </a:ext>
              </a:extLst>
            </p:cNvPr>
            <p:cNvSpPr/>
            <p:nvPr/>
          </p:nvSpPr>
          <p:spPr>
            <a:xfrm>
              <a:off x="6326659" y="3830595"/>
              <a:ext cx="193589" cy="19002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3828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7"/>
          <p:cNvSpPr txBox="1"/>
          <p:nvPr/>
        </p:nvSpPr>
        <p:spPr>
          <a:xfrm>
            <a:off x="2952075" y="1685725"/>
            <a:ext cx="234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47"/>
          <p:cNvSpPr txBox="1">
            <a:spLocks noGrp="1"/>
          </p:cNvSpPr>
          <p:nvPr>
            <p:ph type="title"/>
          </p:nvPr>
        </p:nvSpPr>
        <p:spPr>
          <a:xfrm>
            <a:off x="772800" y="138800"/>
            <a:ext cx="7598400" cy="1092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30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Cuprins</a:t>
            </a:r>
            <a:endParaRPr sz="30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74" name="Google Shape;374;p47"/>
          <p:cNvSpPr txBox="1">
            <a:spLocks noGrp="1"/>
          </p:cNvSpPr>
          <p:nvPr>
            <p:ph type="body" idx="1"/>
          </p:nvPr>
        </p:nvSpPr>
        <p:spPr>
          <a:xfrm>
            <a:off x="356625" y="1231100"/>
            <a:ext cx="4054738" cy="3444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20000"/>
              <a:buFont typeface="Wingdings" panose="05000000000000000000" pitchFamily="2" charset="2"/>
              <a:buChar char="8"/>
            </a:pPr>
            <a:r>
              <a:rPr lang="ro" sz="2000" b="1" dirty="0">
                <a:hlinkClick r:id="rId3" action="ppaction://hlinksldjump"/>
              </a:rPr>
              <a:t>OBIECTIVE </a:t>
            </a:r>
            <a:endParaRPr sz="2000" b="1" dirty="0"/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20000"/>
              <a:buFont typeface="Wingdings" panose="05000000000000000000" pitchFamily="2" charset="2"/>
              <a:buChar char="8"/>
            </a:pPr>
            <a:r>
              <a:rPr lang="ro" sz="2000" b="1" dirty="0">
                <a:hlinkClick r:id="rId4" action="ppaction://hlinksldjump"/>
              </a:rPr>
              <a:t>HARDWARE SI SOFTWARE</a:t>
            </a:r>
            <a:endParaRPr sz="2000" b="1" dirty="0"/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20000"/>
              <a:buFont typeface="Wingdings" panose="05000000000000000000" pitchFamily="2" charset="2"/>
              <a:buChar char="8"/>
            </a:pPr>
            <a:r>
              <a:rPr lang="ro" sz="2000" b="1" dirty="0">
                <a:hlinkClick r:id="rId5" action="ppaction://hlinksldjump"/>
              </a:rPr>
              <a:t>SCHEMA </a:t>
            </a:r>
            <a:r>
              <a:rPr lang="en-US" sz="2000" b="1" dirty="0">
                <a:hlinkClick r:id="rId5" action="ppaction://hlinksldjump"/>
              </a:rPr>
              <a:t>HARDWARE</a:t>
            </a:r>
            <a:endParaRPr sz="2000" b="1" dirty="0"/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20000"/>
              <a:buFont typeface="Wingdings" panose="05000000000000000000" pitchFamily="2" charset="2"/>
              <a:buChar char="8"/>
            </a:pPr>
            <a:r>
              <a:rPr lang="ro" sz="2000" b="1" dirty="0">
                <a:hlinkClick r:id="rId6" action="ppaction://hlinksldjump"/>
              </a:rPr>
              <a:t>PLANSA </a:t>
            </a:r>
            <a:r>
              <a:rPr lang="en-US" sz="2000" b="1" dirty="0">
                <a:hlinkClick r:id="rId6" action="ppaction://hlinksldjump"/>
              </a:rPr>
              <a:t>ROL </a:t>
            </a:r>
            <a:r>
              <a:rPr lang="en-US" sz="2000" b="1" dirty="0" err="1">
                <a:hlinkClick r:id="rId6" action="ppaction://hlinksldjump"/>
              </a:rPr>
              <a:t>COMPONENTE</a:t>
            </a:r>
            <a:r>
              <a:rPr lang="en-US" sz="2000" b="1" dirty="0">
                <a:hlinkClick r:id="rId6" action="ppaction://hlinksldjump"/>
              </a:rPr>
              <a:t>  HARDWARE</a:t>
            </a:r>
            <a:endParaRPr sz="2000" b="1" dirty="0"/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20000"/>
              <a:buFont typeface="Wingdings" panose="05000000000000000000" pitchFamily="2" charset="2"/>
              <a:buChar char="8"/>
            </a:pPr>
            <a:r>
              <a:rPr lang="ro" sz="2000" b="1" dirty="0">
                <a:hlinkClick r:id="rId7" action="ppaction://hlinksldjump"/>
              </a:rPr>
              <a:t>FUNCTIILE COMPONENTELOR </a:t>
            </a:r>
            <a:endParaRPr sz="2000" b="1" dirty="0"/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20000"/>
              <a:buFont typeface="Wingdings" panose="05000000000000000000" pitchFamily="2" charset="2"/>
              <a:buChar char="8"/>
            </a:pPr>
            <a:r>
              <a:rPr lang="ro" sz="2000" b="1" dirty="0">
                <a:hlinkClick r:id="rId8" action="ppaction://hlinksldjump"/>
              </a:rPr>
              <a:t>CONFIGURATIA MINIMALA</a:t>
            </a:r>
            <a:endParaRPr sz="2000" b="1" dirty="0"/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20000"/>
              <a:buFont typeface="Wingdings" panose="05000000000000000000" pitchFamily="2" charset="2"/>
              <a:buChar char="8"/>
            </a:pPr>
            <a:r>
              <a:rPr lang="ro" sz="2000" b="1" dirty="0">
                <a:hlinkClick r:id="rId9" action="ppaction://hlinksldjump"/>
              </a:rPr>
              <a:t>DISPOZITIVE DE INTRARE</a:t>
            </a:r>
            <a:endParaRPr sz="2000" b="1" dirty="0"/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20000"/>
              <a:buFont typeface="Wingdings" panose="05000000000000000000" pitchFamily="2" charset="2"/>
              <a:buChar char="8"/>
            </a:pPr>
            <a:r>
              <a:rPr lang="ro" sz="2000" b="1" dirty="0">
                <a:hlinkClick r:id="rId10" action="ppaction://hlinksldjump"/>
              </a:rPr>
              <a:t>DISPOZITIVE DE IESIRE</a:t>
            </a:r>
            <a:endParaRPr lang="ro" sz="2000" b="1" dirty="0"/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20000"/>
              <a:buFont typeface="Wingdings" panose="05000000000000000000" pitchFamily="2" charset="2"/>
              <a:buChar char="8"/>
            </a:pPr>
            <a:r>
              <a:rPr lang="it-IT" sz="2000" b="1" dirty="0">
                <a:hlinkClick r:id="rId10" action="ppaction://hlinksldjump"/>
              </a:rPr>
              <a:t>DISPOZITIVE DE INTRARE IESIRE</a:t>
            </a:r>
            <a:endParaRPr lang="it-IT" sz="2000" b="1" dirty="0"/>
          </a:p>
        </p:txBody>
      </p:sp>
      <p:sp>
        <p:nvSpPr>
          <p:cNvPr id="375" name="Google Shape;375;p47"/>
          <p:cNvSpPr txBox="1">
            <a:spLocks noGrp="1"/>
          </p:cNvSpPr>
          <p:nvPr>
            <p:ph type="body" idx="1"/>
          </p:nvPr>
        </p:nvSpPr>
        <p:spPr>
          <a:xfrm>
            <a:off x="4732638" y="1436294"/>
            <a:ext cx="4411362" cy="303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indent="-342900">
              <a:lnSpc>
                <a:spcPct val="80000"/>
              </a:lnSpc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8"/>
            </a:pPr>
            <a:r>
              <a:rPr lang="ro" sz="2000" b="1" dirty="0">
                <a:hlinkClick r:id="rId11" action="ppaction://hlinksldjump"/>
              </a:rPr>
              <a:t>P</a:t>
            </a:r>
            <a:r>
              <a:rPr lang="it-IT" sz="2000" b="1" dirty="0">
                <a:hlinkClick r:id="rId12" action="ppaction://hlinksldjump"/>
              </a:rPr>
              <a:t>DISPOZITIVE DE MEMORARE</a:t>
            </a:r>
            <a:endParaRPr lang="it-IT" sz="1865" dirty="0"/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8"/>
            </a:pPr>
            <a:r>
              <a:rPr lang="en-US" sz="2000" b="1" dirty="0">
                <a:hlinkClick r:id="rId11" action="ppaction://hlinksldjump"/>
              </a:rPr>
              <a:t>P</a:t>
            </a:r>
            <a:r>
              <a:rPr lang="ro" sz="2000" b="1" dirty="0">
                <a:hlinkClick r:id="rId11" action="ppaction://hlinksldjump"/>
              </a:rPr>
              <a:t>ROCESORUL</a:t>
            </a:r>
            <a:endParaRPr sz="2000" b="1" dirty="0"/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8"/>
            </a:pPr>
            <a:r>
              <a:rPr lang="ro" sz="2000" b="1" dirty="0">
                <a:hlinkClick r:id="rId13" action="ppaction://hlinksldjump"/>
              </a:rPr>
              <a:t>MEMORIA INTERNĂ</a:t>
            </a:r>
            <a:endParaRPr sz="2000" b="1" dirty="0"/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8"/>
            </a:pPr>
            <a:r>
              <a:rPr lang="ro" sz="2000" b="1" dirty="0">
                <a:hlinkClick r:id="rId14" action="ppaction://hlinksldjump"/>
              </a:rPr>
              <a:t>ALTE COMPONENTE </a:t>
            </a:r>
            <a:endParaRPr lang="ro" sz="2000" b="1" dirty="0"/>
          </a:p>
          <a:p>
            <a:pPr indent="-342900">
              <a:lnSpc>
                <a:spcPct val="80000"/>
              </a:lnSpc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8"/>
            </a:pPr>
            <a:r>
              <a:rPr lang="en-US" sz="2000" b="1" dirty="0" err="1">
                <a:hlinkClick r:id="rId15" action="ppaction://hlinksldjump"/>
              </a:rPr>
              <a:t>MONITOARE</a:t>
            </a:r>
            <a:r>
              <a:rPr lang="en-US" sz="2000" b="1" dirty="0">
                <a:hlinkClick r:id="rId15" action="ppaction://hlinksldjump"/>
              </a:rPr>
              <a:t> SI </a:t>
            </a:r>
            <a:r>
              <a:rPr lang="en-US" sz="2000" b="1" dirty="0" err="1">
                <a:hlinkClick r:id="rId15" action="ppaction://hlinksldjump"/>
              </a:rPr>
              <a:t>IMPRIMANTE</a:t>
            </a:r>
            <a:endParaRPr sz="2000" b="1" dirty="0"/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8"/>
            </a:pPr>
            <a:r>
              <a:rPr lang="ro" sz="2000" b="1" dirty="0">
                <a:hlinkClick r:id="rId16" action="ppaction://hlinksldjump"/>
              </a:rPr>
              <a:t>ORGANIGRAMA HARDWARE</a:t>
            </a:r>
            <a:endParaRPr sz="2000" b="1" dirty="0"/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8"/>
            </a:pPr>
            <a:r>
              <a:rPr lang="ro" sz="2000" b="1" dirty="0">
                <a:hlinkClick r:id="rId17" action="ppaction://hlinksldjump"/>
              </a:rPr>
              <a:t>ORGANIGRAMA SOFTWARE</a:t>
            </a:r>
            <a:endParaRPr sz="2000" b="1" dirty="0"/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8"/>
            </a:pPr>
            <a:r>
              <a:rPr lang="ro" sz="2000" b="1" dirty="0">
                <a:hlinkClick r:id="rId18" action="ppaction://hlinksldjump"/>
              </a:rPr>
              <a:t>FISA DE LUCRU</a:t>
            </a:r>
            <a:endParaRPr lang="ro" sz="2000" b="1" dirty="0"/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8"/>
            </a:pPr>
            <a:r>
              <a:rPr lang="ro" sz="2000" b="1" dirty="0">
                <a:hlinkClick r:id="rId19" action="ppaction://hlinksldjump"/>
              </a:rPr>
              <a:t>TEST DE EVALUARE</a:t>
            </a:r>
            <a:endParaRPr sz="2000" b="1" dirty="0"/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8"/>
            </a:pPr>
            <a:r>
              <a:rPr lang="ro" sz="2000" b="1" dirty="0">
                <a:hlinkClick r:id="rId20" action="ppaction://hlinksldjump"/>
              </a:rPr>
              <a:t>BIBLIOGRAFIE, WEBOGRAFIE</a:t>
            </a:r>
            <a:endParaRPr sz="2000" b="1" dirty="0"/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8"/>
            </a:pPr>
            <a:r>
              <a:rPr lang="ro" sz="2000" b="1" dirty="0">
                <a:hlinkClick r:id="rId21" action="ppaction://hlinksldjump"/>
              </a:rPr>
              <a:t>SURSE IMAGINI, VIDEOCLIPURI</a:t>
            </a:r>
            <a:endParaRPr sz="2000" b="1" dirty="0"/>
          </a:p>
        </p:txBody>
      </p:sp>
    </p:spTree>
    <p:extLst>
      <p:ext uri="{BB962C8B-B14F-4D97-AF65-F5344CB8AC3E}">
        <p14:creationId xmlns:p14="http://schemas.microsoft.com/office/powerpoint/2010/main" val="2045375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58" descr="hnf8gwe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437075"/>
            <a:ext cx="1913475" cy="177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58" descr="lg_22_inch_widescreen_10000_1_monito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08264" y="1263117"/>
            <a:ext cx="2042500" cy="20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58"/>
          <p:cNvSpPr txBox="1"/>
          <p:nvPr/>
        </p:nvSpPr>
        <p:spPr>
          <a:xfrm>
            <a:off x="510519" y="314231"/>
            <a:ext cx="759876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o" sz="3000" b="1" i="0" u="none" strike="noStrike" cap="none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sym typeface="Arial"/>
              </a:rPr>
              <a:t>Clasificarea monitoarelor dup</a:t>
            </a:r>
            <a:r>
              <a:rPr lang="ro" sz="30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ă</a:t>
            </a:r>
            <a:r>
              <a:rPr lang="ro" sz="3000" b="1" i="0" u="none" strike="noStrike" cap="none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sym typeface="Arial"/>
              </a:rPr>
              <a:t> principiul de func</a:t>
            </a:r>
            <a:r>
              <a:rPr lang="ro" sz="30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ț</a:t>
            </a:r>
            <a:r>
              <a:rPr lang="ro" sz="3000" b="1" i="0" u="none" strike="noStrike" cap="none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sym typeface="Arial"/>
              </a:rPr>
              <a:t>ionare</a:t>
            </a:r>
            <a:endParaRPr sz="2000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515" name="Google Shape;515;p58"/>
          <p:cNvSpPr txBox="1"/>
          <p:nvPr/>
        </p:nvSpPr>
        <p:spPr>
          <a:xfrm>
            <a:off x="0" y="4222375"/>
            <a:ext cx="3816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o" sz="1800" b="1" i="0" u="none" strike="noStrike" cap="none" dirty="0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CRT (Cathode Ray Tube)</a:t>
            </a:r>
            <a:endParaRPr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16" name="Google Shape;516;p58"/>
          <p:cNvSpPr txBox="1"/>
          <p:nvPr/>
        </p:nvSpPr>
        <p:spPr>
          <a:xfrm>
            <a:off x="2164300" y="3666832"/>
            <a:ext cx="3206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o" sz="1800" b="1" i="0" u="none" strike="noStrike" cap="none" dirty="0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LCD (Liquid Cristal Display)</a:t>
            </a:r>
            <a:endParaRPr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18" name="Google Shape;518;p58"/>
          <p:cNvSpPr txBox="1"/>
          <p:nvPr/>
        </p:nvSpPr>
        <p:spPr>
          <a:xfrm>
            <a:off x="6281600" y="4268530"/>
            <a:ext cx="28287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o" sz="1800" b="1" dirty="0">
                <a:solidFill>
                  <a:schemeClr val="bg1">
                    <a:lumMod val="95000"/>
                  </a:schemeClr>
                </a:solidFill>
              </a:rPr>
              <a:t>LED</a:t>
            </a:r>
            <a:endParaRPr sz="1800" b="1" dirty="0">
              <a:solidFill>
                <a:schemeClr val="bg1">
                  <a:lumMod val="9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o" sz="1800" b="1" dirty="0">
                <a:solidFill>
                  <a:schemeClr val="bg1">
                    <a:lumMod val="95000"/>
                  </a:schemeClr>
                </a:solidFill>
              </a:rPr>
              <a:t>(Light Emitting Diodes)</a:t>
            </a:r>
            <a:endParaRPr sz="1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Săgeată: sus 1">
            <a:extLst>
              <a:ext uri="{FF2B5EF4-FFF2-40B4-BE49-F238E27FC236}">
                <a16:creationId xmlns:a16="http://schemas.microsoft.com/office/drawing/2014/main" id="{D06BDA1E-FB34-5050-514C-447FCAC35440}"/>
              </a:ext>
            </a:extLst>
          </p:cNvPr>
          <p:cNvSpPr/>
          <p:nvPr/>
        </p:nvSpPr>
        <p:spPr>
          <a:xfrm>
            <a:off x="790832" y="3299769"/>
            <a:ext cx="308919" cy="922606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ăgeată: sus 2">
            <a:extLst>
              <a:ext uri="{FF2B5EF4-FFF2-40B4-BE49-F238E27FC236}">
                <a16:creationId xmlns:a16="http://schemas.microsoft.com/office/drawing/2014/main" id="{059FE719-D154-EB4A-ABD8-3DD856330BC8}"/>
              </a:ext>
            </a:extLst>
          </p:cNvPr>
          <p:cNvSpPr/>
          <p:nvPr/>
        </p:nvSpPr>
        <p:spPr>
          <a:xfrm>
            <a:off x="6022105" y="3818431"/>
            <a:ext cx="308919" cy="922606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ăgeată: sus 3">
            <a:extLst>
              <a:ext uri="{FF2B5EF4-FFF2-40B4-BE49-F238E27FC236}">
                <a16:creationId xmlns:a16="http://schemas.microsoft.com/office/drawing/2014/main" id="{86B84521-2630-3F9A-1C6B-7514852BB0DF}"/>
              </a:ext>
            </a:extLst>
          </p:cNvPr>
          <p:cNvSpPr/>
          <p:nvPr/>
        </p:nvSpPr>
        <p:spPr>
          <a:xfrm>
            <a:off x="3611522" y="3373171"/>
            <a:ext cx="308919" cy="398523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42" name="Picture 2" descr="Monitor Touch Fujitsu model DV75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5790" y="1291389"/>
            <a:ext cx="2486526" cy="2423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198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" grpId="0"/>
      <p:bldP spid="516" grpId="0"/>
      <p:bldP spid="518" grpId="0"/>
      <p:bldP spid="2" grpId="0" animBg="1"/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ro" sz="3000" b="1" i="0" u="none" dirty="0">
                <a:solidFill>
                  <a:schemeClr val="bg1">
                    <a:lumMod val="95000"/>
                  </a:schemeClr>
                </a:solidFill>
              </a:rPr>
              <a:t>Caracteristici ale imprimantelor</a:t>
            </a:r>
            <a:endParaRPr sz="3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24" name="Google Shape;524;p59"/>
          <p:cNvSpPr txBox="1">
            <a:spLocks noGrp="1"/>
          </p:cNvSpPr>
          <p:nvPr>
            <p:ph type="body" idx="1"/>
          </p:nvPr>
        </p:nvSpPr>
        <p:spPr>
          <a:xfrm>
            <a:off x="123800" y="1200150"/>
            <a:ext cx="90201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ro" sz="2900" b="1" i="0" u="none" dirty="0">
                <a:solidFill>
                  <a:schemeClr val="bg1">
                    <a:lumMod val="95000"/>
                  </a:schemeClr>
                </a:solidFill>
              </a:rPr>
              <a:t>calitatea grafică a tipăririi (rezolutia pixeli/inch);</a:t>
            </a:r>
            <a:endParaRPr lang="ro" sz="2900" b="1" dirty="0">
              <a:solidFill>
                <a:schemeClr val="bg1">
                  <a:lumMod val="95000"/>
                </a:schemeClr>
              </a:solidFill>
            </a:endParaRPr>
          </a:p>
          <a:p>
            <a:pPr marL="3429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ro-RO" sz="2900" b="1" dirty="0">
                <a:solidFill>
                  <a:schemeClr val="bg1">
                    <a:lumMod val="95000"/>
                  </a:schemeClr>
                </a:solidFill>
              </a:rPr>
              <a:t>c</a:t>
            </a:r>
            <a:r>
              <a:rPr lang="ro" sz="2900" b="1" dirty="0">
                <a:solidFill>
                  <a:schemeClr val="bg1">
                    <a:lumMod val="95000"/>
                  </a:schemeClr>
                </a:solidFill>
              </a:rPr>
              <a:t>ulori (alb/negru, color) </a:t>
            </a:r>
            <a:endParaRPr sz="2900" b="1" dirty="0">
              <a:solidFill>
                <a:schemeClr val="bg1">
                  <a:lumMod val="95000"/>
                </a:schemeClr>
              </a:solidFill>
            </a:endParaRPr>
          </a:p>
          <a:p>
            <a:pPr marL="342900" lvl="0" indent="-3238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ro" sz="2900" b="1" i="0" u="none" dirty="0">
                <a:solidFill>
                  <a:schemeClr val="bg1">
                    <a:lumMod val="95000"/>
                  </a:schemeClr>
                </a:solidFill>
              </a:rPr>
              <a:t>formatul : A3, A4 …;</a:t>
            </a:r>
            <a:endParaRPr sz="2900" b="1" dirty="0">
              <a:solidFill>
                <a:schemeClr val="bg1">
                  <a:lumMod val="95000"/>
                </a:schemeClr>
              </a:solidFill>
            </a:endParaRPr>
          </a:p>
          <a:p>
            <a:pPr marL="342900" lvl="0" indent="-3238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ro" sz="2900" b="1" i="0" u="none" dirty="0">
                <a:solidFill>
                  <a:schemeClr val="bg1">
                    <a:lumMod val="95000"/>
                  </a:schemeClr>
                </a:solidFill>
              </a:rPr>
              <a:t>viteza de tipărire (pagini</a:t>
            </a:r>
            <a:r>
              <a:rPr lang="ro" sz="2900" b="1" dirty="0">
                <a:solidFill>
                  <a:schemeClr val="bg1">
                    <a:lumMod val="95000"/>
                  </a:schemeClr>
                </a:solidFill>
              </a:rPr>
              <a:t>/</a:t>
            </a:r>
            <a:r>
              <a:rPr lang="ro" sz="2900" b="1" i="0" u="none" dirty="0">
                <a:solidFill>
                  <a:schemeClr val="bg1">
                    <a:lumMod val="95000"/>
                  </a:schemeClr>
                </a:solidFill>
              </a:rPr>
              <a:t>m</a:t>
            </a:r>
            <a:r>
              <a:rPr lang="ro" sz="2900" b="1" dirty="0">
                <a:solidFill>
                  <a:schemeClr val="bg1">
                    <a:lumMod val="95000"/>
                  </a:schemeClr>
                </a:solidFill>
              </a:rPr>
              <a:t>inut,  caractere/secundă</a:t>
            </a:r>
            <a:r>
              <a:rPr lang="ro" sz="2900" b="1" i="0" u="none" dirty="0">
                <a:solidFill>
                  <a:schemeClr val="bg1">
                    <a:lumMod val="95000"/>
                  </a:schemeClr>
                </a:solidFill>
              </a:rPr>
              <a:t>);</a:t>
            </a:r>
            <a:endParaRPr sz="2900" b="1" dirty="0">
              <a:solidFill>
                <a:schemeClr val="bg1">
                  <a:lumMod val="95000"/>
                </a:schemeClr>
              </a:solidFill>
            </a:endParaRPr>
          </a:p>
          <a:p>
            <a:pPr marL="342900" lvl="0" indent="-3238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ro" sz="2900" b="1" i="0" u="none" dirty="0">
                <a:solidFill>
                  <a:schemeClr val="bg1">
                    <a:lumMod val="95000"/>
                  </a:schemeClr>
                </a:solidFill>
              </a:rPr>
              <a:t>memoria proprie (KB) -pentru a nu </a:t>
            </a:r>
            <a:r>
              <a:rPr lang="ro" sz="2900" b="1" dirty="0">
                <a:solidFill>
                  <a:schemeClr val="bg1">
                    <a:lumMod val="95000"/>
                  </a:schemeClr>
                </a:solidFill>
              </a:rPr>
              <a:t>ț</a:t>
            </a:r>
            <a:r>
              <a:rPr lang="ro" sz="2900" b="1" i="0" u="none" dirty="0">
                <a:solidFill>
                  <a:schemeClr val="bg1">
                    <a:lumMod val="95000"/>
                  </a:schemeClr>
                </a:solidFill>
              </a:rPr>
              <a:t>ine procesorul ocupat pe tot parcursul tip</a:t>
            </a:r>
            <a:r>
              <a:rPr lang="ro" sz="2900" b="1" dirty="0">
                <a:solidFill>
                  <a:schemeClr val="bg1">
                    <a:lumMod val="95000"/>
                  </a:schemeClr>
                </a:solidFill>
              </a:rPr>
              <a:t>ă</a:t>
            </a:r>
            <a:r>
              <a:rPr lang="ro" sz="2900" b="1" i="0" u="none" dirty="0">
                <a:solidFill>
                  <a:schemeClr val="bg1">
                    <a:lumMod val="95000"/>
                  </a:schemeClr>
                </a:solidFill>
              </a:rPr>
              <a:t>ririi.</a:t>
            </a:r>
            <a:endParaRPr sz="29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4" name="Grupare 3">
            <a:extLst>
              <a:ext uri="{FF2B5EF4-FFF2-40B4-BE49-F238E27FC236}">
                <a16:creationId xmlns:a16="http://schemas.microsoft.com/office/drawing/2014/main" id="{136BA67B-5B5A-54D8-3DD5-13D5B2D271C5}"/>
              </a:ext>
            </a:extLst>
          </p:cNvPr>
          <p:cNvGrpSpPr/>
          <p:nvPr/>
        </p:nvGrpSpPr>
        <p:grpSpPr>
          <a:xfrm>
            <a:off x="4948997" y="1879041"/>
            <a:ext cx="719100" cy="831098"/>
            <a:chOff x="5793059" y="1879041"/>
            <a:chExt cx="719100" cy="831098"/>
          </a:xfrm>
        </p:grpSpPr>
        <p:sp>
          <p:nvSpPr>
            <p:cNvPr id="525" name="Google Shape;525;p59"/>
            <p:cNvSpPr txBox="1"/>
            <p:nvPr/>
          </p:nvSpPr>
          <p:spPr>
            <a:xfrm>
              <a:off x="5793059" y="1879041"/>
              <a:ext cx="719100" cy="415549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" name="Google Shape;525;p59">
              <a:extLst>
                <a:ext uri="{FF2B5EF4-FFF2-40B4-BE49-F238E27FC236}">
                  <a16:creationId xmlns:a16="http://schemas.microsoft.com/office/drawing/2014/main" id="{BB96E35C-AE73-63B6-07A4-2CD01D00E6B5}"/>
                </a:ext>
              </a:extLst>
            </p:cNvPr>
            <p:cNvSpPr txBox="1"/>
            <p:nvPr/>
          </p:nvSpPr>
          <p:spPr>
            <a:xfrm>
              <a:off x="5793059" y="2294590"/>
              <a:ext cx="719100" cy="415549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Google Shape;525;p59">
            <a:extLst>
              <a:ext uri="{FF2B5EF4-FFF2-40B4-BE49-F238E27FC236}">
                <a16:creationId xmlns:a16="http://schemas.microsoft.com/office/drawing/2014/main" id="{DF850C2A-8E60-6C6B-C037-D804871578D3}"/>
              </a:ext>
            </a:extLst>
          </p:cNvPr>
          <p:cNvSpPr txBox="1"/>
          <p:nvPr/>
        </p:nvSpPr>
        <p:spPr>
          <a:xfrm>
            <a:off x="6038417" y="2294590"/>
            <a:ext cx="719100" cy="41554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bg1">
                  <a:lumMod val="9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1177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543EB69-B262-1828-64FA-341CE9456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916" y="356717"/>
            <a:ext cx="3384410" cy="1934307"/>
          </a:xfrm>
        </p:spPr>
        <p:txBody>
          <a:bodyPr/>
          <a:lstStyle/>
          <a:p>
            <a:r>
              <a:rPr lang="ro-RO" b="1" dirty="0"/>
              <a:t>Clasificarea imprimantelor după principiul de funcționare</a:t>
            </a:r>
            <a:endParaRPr lang="en-US" b="1" dirty="0"/>
          </a:p>
        </p:txBody>
      </p:sp>
      <p:graphicFrame>
        <p:nvGraphicFramePr>
          <p:cNvPr id="3" name="Nomogramă 2">
            <a:extLst>
              <a:ext uri="{FF2B5EF4-FFF2-40B4-BE49-F238E27FC236}">
                <a16:creationId xmlns:a16="http://schemas.microsoft.com/office/drawing/2014/main" id="{4451D65B-F9CA-A4F0-32DA-9E86384A8D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266048"/>
              </p:ext>
            </p:extLst>
          </p:nvPr>
        </p:nvGraphicFramePr>
        <p:xfrm>
          <a:off x="2719754" y="281354"/>
          <a:ext cx="6765890" cy="4163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84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848CA7-317C-4400-9612-DF1A6B7D4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848CA7-317C-4400-9612-DF1A6B7D44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848CA7-317C-4400-9612-DF1A6B7D4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848CA7-317C-4400-9612-DF1A6B7D4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848CA7-317C-4400-9612-DF1A6B7D4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848CA7-317C-4400-9612-DF1A6B7D4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848CA7-317C-4400-9612-DF1A6B7D4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848CA7-317C-4400-9612-DF1A6B7D446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848CA7-317C-4400-9612-DF1A6B7D446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848CA7-317C-4400-9612-DF1A6B7D446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848CA7-317C-4400-9612-DF1A6B7D446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848CA7-317C-4400-9612-DF1A6B7D446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848CA7-317C-4400-9612-DF1A6B7D446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848CA7-317C-4400-9612-DF1A6B7D446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848CA7-317C-4400-9612-DF1A6B7D446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02A0C7-0AFA-407D-86CD-1046DBFAD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02A0C7-0AFA-407D-86CD-1046DBFADF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02A0C7-0AFA-407D-86CD-1046DBFAD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02A0C7-0AFA-407D-86CD-1046DBFAD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02A0C7-0AFA-407D-86CD-1046DBFAD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02A0C7-0AFA-407D-86CD-1046DBFAD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02A0C7-0AFA-407D-86CD-1046DBFAD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02A0C7-0AFA-407D-86CD-1046DBFADF4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02A0C7-0AFA-407D-86CD-1046DBFADF4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02A0C7-0AFA-407D-86CD-1046DBFADF4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02A0C7-0AFA-407D-86CD-1046DBFADF4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02A0C7-0AFA-407D-86CD-1046DBFADF4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02A0C7-0AFA-407D-86CD-1046DBFADF4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02A0C7-0AFA-407D-86CD-1046DBFADF4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02A0C7-0AFA-407D-86CD-1046DBFADF4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EA2A79-8293-44B9-88CB-169C33AE7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EA2A79-8293-44B9-88CB-169C33AE77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EA2A79-8293-44B9-88CB-169C33AE7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EA2A79-8293-44B9-88CB-169C33AE7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EA2A79-8293-44B9-88CB-169C33AE7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EA2A79-8293-44B9-88CB-169C33AE7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EA2A79-8293-44B9-88CB-169C33AE7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EA2A79-8293-44B9-88CB-169C33AE771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EA2A79-8293-44B9-88CB-169C33AE771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EA2A79-8293-44B9-88CB-169C33AE771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EA2A79-8293-44B9-88CB-169C33AE771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EA2A79-8293-44B9-88CB-169C33AE771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EA2A79-8293-44B9-88CB-169C33AE771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EA2A79-8293-44B9-88CB-169C33AE771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EA2A79-8293-44B9-88CB-169C33AE771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0CCF88-A1F4-4851-85A4-E8EA59AD6F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0CCF88-A1F4-4851-85A4-E8EA59AD6F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0CCF88-A1F4-4851-85A4-E8EA59AD6F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0CCF88-A1F4-4851-85A4-E8EA59AD6F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0CCF88-A1F4-4851-85A4-E8EA59AD6F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0CCF88-A1F4-4851-85A4-E8EA59AD6F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0CCF88-A1F4-4851-85A4-E8EA59AD6F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0CCF88-A1F4-4851-85A4-E8EA59AD6FF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0CCF88-A1F4-4851-85A4-E8EA59AD6FF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0CCF88-A1F4-4851-85A4-E8EA59AD6FF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0CCF88-A1F4-4851-85A4-E8EA59AD6FF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0CCF88-A1F4-4851-85A4-E8EA59AD6FF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0CCF88-A1F4-4851-85A4-E8EA59AD6FF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0CCF88-A1F4-4851-85A4-E8EA59AD6FF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0CCF88-A1F4-4851-85A4-E8EA59AD6FF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6BA73B-2D01-4E25-8578-E45A70454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6BA73B-2D01-4E25-8578-E45A704543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6BA73B-2D01-4E25-8578-E45A70454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6BA73B-2D01-4E25-8578-E45A70454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6BA73B-2D01-4E25-8578-E45A70454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6BA73B-2D01-4E25-8578-E45A70454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6BA73B-2D01-4E25-8578-E45A70454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6BA73B-2D01-4E25-8578-E45A7045430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6BA73B-2D01-4E25-8578-E45A7045430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6BA73B-2D01-4E25-8578-E45A7045430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6BA73B-2D01-4E25-8578-E45A7045430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6BA73B-2D01-4E25-8578-E45A7045430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6BA73B-2D01-4E25-8578-E45A7045430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6BA73B-2D01-4E25-8578-E45A7045430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6BA73B-2D01-4E25-8578-E45A7045430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61C5A7-E5FB-4FE9-BA3B-4892E7E83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61C5A7-E5FB-4FE9-BA3B-4892E7E831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61C5A7-E5FB-4FE9-BA3B-4892E7E83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61C5A7-E5FB-4FE9-BA3B-4892E7E83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61C5A7-E5FB-4FE9-BA3B-4892E7E83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61C5A7-E5FB-4FE9-BA3B-4892E7E83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61C5A7-E5FB-4FE9-BA3B-4892E7E83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61C5A7-E5FB-4FE9-BA3B-4892E7E8311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61C5A7-E5FB-4FE9-BA3B-4892E7E8311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61C5A7-E5FB-4FE9-BA3B-4892E7E8311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61C5A7-E5FB-4FE9-BA3B-4892E7E8311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61C5A7-E5FB-4FE9-BA3B-4892E7E8311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61C5A7-E5FB-4FE9-BA3B-4892E7E8311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61C5A7-E5FB-4FE9-BA3B-4892E7E8311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61C5A7-E5FB-4FE9-BA3B-4892E7E8311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7E3AD5-163B-4D13-9EF7-EEA6D22EA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7E3AD5-163B-4D13-9EF7-EEA6D22EAF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7E3AD5-163B-4D13-9EF7-EEA6D22EA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7E3AD5-163B-4D13-9EF7-EEA6D22EA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7E3AD5-163B-4D13-9EF7-EEA6D22EA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7E3AD5-163B-4D13-9EF7-EEA6D22EA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7E3AD5-163B-4D13-9EF7-EEA6D22EA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7E3AD5-163B-4D13-9EF7-EEA6D22EAF5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7E3AD5-163B-4D13-9EF7-EEA6D22EAF5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7E3AD5-163B-4D13-9EF7-EEA6D22EAF5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7E3AD5-163B-4D13-9EF7-EEA6D22EAF5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7E3AD5-163B-4D13-9EF7-EEA6D22EAF5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7E3AD5-163B-4D13-9EF7-EEA6D22EAF5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7E3AD5-163B-4D13-9EF7-EEA6D22EAF5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7E3AD5-163B-4D13-9EF7-EEA6D22EAF5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A94329-28DF-4C5B-95A0-1F45A7D17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A94329-28DF-4C5B-95A0-1F45A7D173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A94329-28DF-4C5B-95A0-1F45A7D17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A94329-28DF-4C5B-95A0-1F45A7D17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A94329-28DF-4C5B-95A0-1F45A7D17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A94329-28DF-4C5B-95A0-1F45A7D17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A94329-28DF-4C5B-95A0-1F45A7D17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A94329-28DF-4C5B-95A0-1F45A7D173A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A94329-28DF-4C5B-95A0-1F45A7D173A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A94329-28DF-4C5B-95A0-1F45A7D173A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A94329-28DF-4C5B-95A0-1F45A7D173A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A94329-28DF-4C5B-95A0-1F45A7D173A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A94329-28DF-4C5B-95A0-1F45A7D173A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A94329-28DF-4C5B-95A0-1F45A7D173A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A94329-28DF-4C5B-95A0-1F45A7D173A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C0D2AD-AA55-494D-804C-CAC5A0E54D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C0D2AD-AA55-494D-804C-CAC5A0E54D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C0D2AD-AA55-494D-804C-CAC5A0E54D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C0D2AD-AA55-494D-804C-CAC5A0E54D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C0D2AD-AA55-494D-804C-CAC5A0E54D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C0D2AD-AA55-494D-804C-CAC5A0E54D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C0D2AD-AA55-494D-804C-CAC5A0E54D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C0D2AD-AA55-494D-804C-CAC5A0E54D1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C0D2AD-AA55-494D-804C-CAC5A0E54D1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C0D2AD-AA55-494D-804C-CAC5A0E54D1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C0D2AD-AA55-494D-804C-CAC5A0E54D1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C0D2AD-AA55-494D-804C-CAC5A0E54D1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C0D2AD-AA55-494D-804C-CAC5A0E54D1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C0D2AD-AA55-494D-804C-CAC5A0E54D1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C0D2AD-AA55-494D-804C-CAC5A0E54D1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630807-87F4-4D93-BBAD-4F66C9051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630807-87F4-4D93-BBAD-4F66C90519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630807-87F4-4D93-BBAD-4F66C9051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630807-87F4-4D93-BBAD-4F66C9051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630807-87F4-4D93-BBAD-4F66C9051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630807-87F4-4D93-BBAD-4F66C9051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630807-87F4-4D93-BBAD-4F66C9051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630807-87F4-4D93-BBAD-4F66C905199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630807-87F4-4D93-BBAD-4F66C905199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630807-87F4-4D93-BBAD-4F66C905199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630807-87F4-4D93-BBAD-4F66C905199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630807-87F4-4D93-BBAD-4F66C905199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630807-87F4-4D93-BBAD-4F66C905199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630807-87F4-4D93-BBAD-4F66C905199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630807-87F4-4D93-BBAD-4F66C905199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294D2F-F7D0-4D5C-A5D1-EDD7B93AC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294D2F-F7D0-4D5C-A5D1-EDD7B93ACD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294D2F-F7D0-4D5C-A5D1-EDD7B93AC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294D2F-F7D0-4D5C-A5D1-EDD7B93AC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294D2F-F7D0-4D5C-A5D1-EDD7B93AC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294D2F-F7D0-4D5C-A5D1-EDD7B93AC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294D2F-F7D0-4D5C-A5D1-EDD7B93AC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294D2F-F7D0-4D5C-A5D1-EDD7B93ACD1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294D2F-F7D0-4D5C-A5D1-EDD7B93ACD1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294D2F-F7D0-4D5C-A5D1-EDD7B93ACD1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294D2F-F7D0-4D5C-A5D1-EDD7B93ACD1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294D2F-F7D0-4D5C-A5D1-EDD7B93ACD1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294D2F-F7D0-4D5C-A5D1-EDD7B93ACD1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294D2F-F7D0-4D5C-A5D1-EDD7B93ACD1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294D2F-F7D0-4D5C-A5D1-EDD7B93ACD1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9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8F29EA-A09F-451F-A9EA-31A859AAE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8F29EA-A09F-451F-A9EA-31A859AAE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8F29EA-A09F-451F-A9EA-31A859AAE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8F29EA-A09F-451F-A9EA-31A859AAE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8F29EA-A09F-451F-A9EA-31A859AAE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8F29EA-A09F-451F-A9EA-31A859AAE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8F29EA-A09F-451F-A9EA-31A859AAE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8F29EA-A09F-451F-A9EA-31A859AAE2E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8F29EA-A09F-451F-A9EA-31A859AAE2E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8F29EA-A09F-451F-A9EA-31A859AAE2E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8F29EA-A09F-451F-A9EA-31A859AAE2E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8F29EA-A09F-451F-A9EA-31A859AAE2E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8F29EA-A09F-451F-A9EA-31A859AAE2E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8F29EA-A09F-451F-A9EA-31A859AAE2E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8F29EA-A09F-451F-A9EA-31A859AAE2E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Google Shape;531;p60"/>
          <p:cNvPicPr preferRelativeResize="0"/>
          <p:nvPr/>
        </p:nvPicPr>
        <p:blipFill rotWithShape="1">
          <a:blip r:embed="rId3">
            <a:alphaModFix/>
          </a:blip>
          <a:srcRect l="12876" t="16261" r="8221" b="12881"/>
          <a:stretch/>
        </p:blipFill>
        <p:spPr>
          <a:xfrm>
            <a:off x="6918000" y="2959768"/>
            <a:ext cx="2001411" cy="1610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" name="Google Shape;532;p60" descr="printer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229726" y="529389"/>
            <a:ext cx="3657601" cy="1732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33" name="Google Shape;533;p60"/>
          <p:cNvSpPr txBox="1"/>
          <p:nvPr/>
        </p:nvSpPr>
        <p:spPr>
          <a:xfrm>
            <a:off x="94675" y="2238300"/>
            <a:ext cx="65478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34290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o" sz="2000" b="1" i="0" u="none" dirty="0">
                <a:solidFill>
                  <a:schemeClr val="bg1">
                    <a:lumMod val="95000"/>
                  </a:schemeClr>
                </a:solidFill>
              </a:rPr>
              <a:t>A</a:t>
            </a:r>
            <a:r>
              <a:rPr lang="ro" sz="2000" b="1" dirty="0">
                <a:solidFill>
                  <a:schemeClr val="bg1">
                    <a:lumMod val="95000"/>
                  </a:schemeClr>
                </a:solidFill>
              </a:rPr>
              <a:t>re</a:t>
            </a:r>
            <a:r>
              <a:rPr lang="ro" sz="2000" b="1" i="0" u="none" dirty="0">
                <a:solidFill>
                  <a:schemeClr val="bg1">
                    <a:lumMod val="95000"/>
                  </a:schemeClr>
                </a:solidFill>
              </a:rPr>
              <a:t> un cap de scriere format din</a:t>
            </a:r>
            <a:r>
              <a:rPr lang="ro" sz="2000" b="1" dirty="0">
                <a:solidFill>
                  <a:schemeClr val="bg1">
                    <a:lumMod val="95000"/>
                  </a:schemeClr>
                </a:solidFill>
              </a:rPr>
              <a:t> 9-12</a:t>
            </a:r>
            <a:r>
              <a:rPr lang="ro" sz="2000" b="1" i="0" u="none" dirty="0">
                <a:solidFill>
                  <a:schemeClr val="bg1">
                    <a:lumMod val="95000"/>
                  </a:schemeClr>
                </a:solidFill>
              </a:rPr>
              <a:t> ace dispuse </a:t>
            </a:r>
            <a:r>
              <a:rPr lang="ro" sz="2000" b="1" dirty="0">
                <a:solidFill>
                  <a:schemeClr val="bg1">
                    <a:lumMod val="95000"/>
                  </a:schemeClr>
                </a:solidFill>
              </a:rPr>
              <a:t>î</a:t>
            </a:r>
            <a:r>
              <a:rPr lang="ro" sz="2000" b="1" i="0" u="none" dirty="0">
                <a:solidFill>
                  <a:schemeClr val="bg1">
                    <a:lumMod val="95000"/>
                  </a:schemeClr>
                </a:solidFill>
              </a:rPr>
              <a:t>n formă de matrice</a:t>
            </a:r>
            <a:r>
              <a:rPr lang="ro" sz="2000" b="1" dirty="0">
                <a:solidFill>
                  <a:schemeClr val="bg1">
                    <a:lumMod val="95000"/>
                  </a:schemeClr>
                </a:solidFill>
              </a:rPr>
              <a:t>, care </a:t>
            </a:r>
            <a:r>
              <a:rPr lang="ro" sz="2000" b="1" i="0" u="none" dirty="0">
                <a:solidFill>
                  <a:schemeClr val="bg1">
                    <a:lumMod val="95000"/>
                  </a:schemeClr>
                </a:solidFill>
              </a:rPr>
              <a:t>preseaz</a:t>
            </a:r>
            <a:r>
              <a:rPr lang="ro" sz="2000" b="1" dirty="0">
                <a:solidFill>
                  <a:schemeClr val="bg1">
                    <a:lumMod val="95000"/>
                  </a:schemeClr>
                </a:solidFill>
              </a:rPr>
              <a:t>ă</a:t>
            </a:r>
            <a:r>
              <a:rPr lang="ro" sz="2000" b="1" i="0" u="none" dirty="0">
                <a:solidFill>
                  <a:schemeClr val="bg1">
                    <a:lumMod val="95000"/>
                  </a:schemeClr>
                </a:solidFill>
              </a:rPr>
              <a:t> pe o  band</a:t>
            </a:r>
            <a:r>
              <a:rPr lang="ro" sz="2000" b="1" dirty="0">
                <a:solidFill>
                  <a:schemeClr val="bg1">
                    <a:lumMod val="95000"/>
                  </a:schemeClr>
                </a:solidFill>
              </a:rPr>
              <a:t>ă</a:t>
            </a:r>
            <a:r>
              <a:rPr lang="ro" sz="2000" b="1" i="0" u="none" dirty="0">
                <a:solidFill>
                  <a:schemeClr val="bg1">
                    <a:lumMod val="95000"/>
                  </a:schemeClr>
                </a:solidFill>
              </a:rPr>
              <a:t> tu</a:t>
            </a:r>
            <a:r>
              <a:rPr lang="ro" sz="2000" b="1" dirty="0">
                <a:solidFill>
                  <a:schemeClr val="bg1">
                    <a:lumMod val="95000"/>
                  </a:schemeClr>
                </a:solidFill>
              </a:rPr>
              <a:t>ș</a:t>
            </a:r>
            <a:r>
              <a:rPr lang="ro" sz="2000" b="1" i="0" u="none" dirty="0">
                <a:solidFill>
                  <a:schemeClr val="bg1">
                    <a:lumMod val="95000"/>
                  </a:schemeClr>
                </a:solidFill>
              </a:rPr>
              <a:t>at</a:t>
            </a:r>
            <a:r>
              <a:rPr lang="ro" sz="2000" b="1" dirty="0">
                <a:solidFill>
                  <a:schemeClr val="bg1">
                    <a:lumMod val="95000"/>
                  </a:schemeClr>
                </a:solidFill>
              </a:rPr>
              <a:t>ă</a:t>
            </a:r>
            <a:r>
              <a:rPr lang="ro" sz="2000" b="1" i="0" u="none" dirty="0">
                <a:solidFill>
                  <a:schemeClr val="bg1">
                    <a:lumMod val="95000"/>
                  </a:schemeClr>
                </a:solidFill>
              </a:rPr>
              <a:t>. Fiecare </a:t>
            </a:r>
            <a:r>
              <a:rPr lang="ro" sz="2000" b="1" dirty="0">
                <a:solidFill>
                  <a:schemeClr val="bg1">
                    <a:lumMod val="95000"/>
                  </a:schemeClr>
                </a:solidFill>
              </a:rPr>
              <a:t>caracter</a:t>
            </a:r>
            <a:r>
              <a:rPr lang="ro" sz="2000" b="1" i="0" u="none" dirty="0">
                <a:solidFill>
                  <a:schemeClr val="bg1">
                    <a:lumMod val="95000"/>
                  </a:schemeClr>
                </a:solidFill>
              </a:rPr>
              <a:t> este tiparit ca o combina</a:t>
            </a:r>
            <a:r>
              <a:rPr lang="ro" sz="2000" b="1" dirty="0">
                <a:solidFill>
                  <a:schemeClr val="bg1">
                    <a:lumMod val="95000"/>
                  </a:schemeClr>
                </a:solidFill>
              </a:rPr>
              <a:t>ț</a:t>
            </a:r>
            <a:r>
              <a:rPr lang="ro" sz="2000" b="1" i="0" u="none" dirty="0">
                <a:solidFill>
                  <a:schemeClr val="bg1">
                    <a:lumMod val="95000"/>
                  </a:schemeClr>
                </a:solidFill>
              </a:rPr>
              <a:t>ie de puncte. Este zgomotoas</a:t>
            </a:r>
            <a:r>
              <a:rPr lang="ro" sz="2000" b="1" dirty="0">
                <a:solidFill>
                  <a:schemeClr val="bg1">
                    <a:lumMod val="95000"/>
                  </a:schemeClr>
                </a:solidFill>
              </a:rPr>
              <a:t>ă</a:t>
            </a:r>
            <a:r>
              <a:rPr lang="ro" sz="2000" b="1" i="0" u="none" dirty="0">
                <a:solidFill>
                  <a:schemeClr val="bg1">
                    <a:lumMod val="95000"/>
                  </a:schemeClr>
                </a:solidFill>
              </a:rPr>
              <a:t>, dar  ieftin</a:t>
            </a:r>
            <a:r>
              <a:rPr lang="ro" sz="2000" b="1" dirty="0">
                <a:solidFill>
                  <a:schemeClr val="bg1">
                    <a:lumMod val="95000"/>
                  </a:schemeClr>
                </a:solidFill>
              </a:rPr>
              <a:t>ă</a:t>
            </a:r>
            <a:r>
              <a:rPr lang="ro" sz="2000" b="1" i="0" u="none" dirty="0">
                <a:solidFill>
                  <a:schemeClr val="bg1">
                    <a:lumMod val="95000"/>
                  </a:schemeClr>
                </a:solidFill>
              </a:rPr>
              <a:t> din punct de vedere al materialelor consumabile. </a:t>
            </a:r>
            <a:r>
              <a:rPr lang="ro" sz="2000" b="1" dirty="0">
                <a:solidFill>
                  <a:schemeClr val="bg1">
                    <a:lumMod val="95000"/>
                  </a:schemeClr>
                </a:solidFill>
              </a:rPr>
              <a:t>P</a:t>
            </a:r>
            <a:r>
              <a:rPr lang="ro" sz="2000" b="1" i="0" u="none" dirty="0">
                <a:solidFill>
                  <a:schemeClr val="bg1">
                    <a:lumMod val="95000"/>
                  </a:schemeClr>
                </a:solidFill>
              </a:rPr>
              <a:t>oate tip</a:t>
            </a:r>
            <a:r>
              <a:rPr lang="ro" sz="2000" b="1" dirty="0">
                <a:solidFill>
                  <a:schemeClr val="bg1">
                    <a:lumMod val="95000"/>
                  </a:schemeClr>
                </a:solidFill>
              </a:rPr>
              <a:t>ă</a:t>
            </a:r>
            <a:r>
              <a:rPr lang="ro" sz="2000" b="1" i="0" u="none" dirty="0">
                <a:solidFill>
                  <a:schemeClr val="bg1">
                    <a:lumMod val="95000"/>
                  </a:schemeClr>
                </a:solidFill>
              </a:rPr>
              <a:t>ri pe h</a:t>
            </a:r>
            <a:r>
              <a:rPr lang="ro" sz="2000" b="1" dirty="0">
                <a:solidFill>
                  <a:schemeClr val="bg1">
                    <a:lumMod val="95000"/>
                  </a:schemeClr>
                </a:solidFill>
              </a:rPr>
              <a:t>â</a:t>
            </a:r>
            <a:r>
              <a:rPr lang="ro" sz="2000" b="1" i="0" u="none" dirty="0">
                <a:solidFill>
                  <a:schemeClr val="bg1">
                    <a:lumMod val="95000"/>
                  </a:schemeClr>
                </a:solidFill>
              </a:rPr>
              <a:t>rtie de calitate mai slab</a:t>
            </a:r>
            <a:r>
              <a:rPr lang="ro" sz="2000" b="1" dirty="0">
                <a:solidFill>
                  <a:schemeClr val="bg1">
                    <a:lumMod val="95000"/>
                  </a:schemeClr>
                </a:solidFill>
              </a:rPr>
              <a:t>ă</a:t>
            </a:r>
            <a:r>
              <a:rPr lang="ro" sz="2000" b="1" i="0" u="none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o" sz="2000" b="1" dirty="0">
                <a:solidFill>
                  <a:schemeClr val="bg1">
                    <a:lumMod val="95000"/>
                  </a:schemeClr>
                </a:solidFill>
              </a:rPr>
              <a:t>dar marele avantaj este</a:t>
            </a:r>
            <a:r>
              <a:rPr lang="ro" sz="2000" b="1" i="0" u="none" dirty="0">
                <a:solidFill>
                  <a:schemeClr val="bg1">
                    <a:lumMod val="95000"/>
                  </a:schemeClr>
                </a:solidFill>
              </a:rPr>
              <a:t> po</a:t>
            </a:r>
            <a:r>
              <a:rPr lang="ro" sz="2000" b="1" dirty="0">
                <a:solidFill>
                  <a:schemeClr val="bg1">
                    <a:lumMod val="95000"/>
                  </a:schemeClr>
                </a:solidFill>
              </a:rPr>
              <a:t>sibilitatea folosirii</a:t>
            </a:r>
            <a:r>
              <a:rPr lang="ro" sz="2000" b="1" i="0" u="none" dirty="0">
                <a:solidFill>
                  <a:schemeClr val="bg1">
                    <a:lumMod val="95000"/>
                  </a:schemeClr>
                </a:solidFill>
              </a:rPr>
              <a:t> h</a:t>
            </a:r>
            <a:r>
              <a:rPr lang="ro" sz="2000" b="1" dirty="0">
                <a:solidFill>
                  <a:schemeClr val="bg1">
                    <a:lumMod val="95000"/>
                  </a:schemeClr>
                </a:solidFill>
              </a:rPr>
              <a:t>â</a:t>
            </a:r>
            <a:r>
              <a:rPr lang="ro" sz="2000" b="1" i="0" u="none" dirty="0">
                <a:solidFill>
                  <a:schemeClr val="bg1">
                    <a:lumMod val="95000"/>
                  </a:schemeClr>
                </a:solidFill>
              </a:rPr>
              <a:t>rtiei autocopiant</a:t>
            </a:r>
            <a:r>
              <a:rPr lang="ro" sz="2000" b="1" dirty="0">
                <a:solidFill>
                  <a:schemeClr val="bg1">
                    <a:lumMod val="95000"/>
                  </a:schemeClr>
                </a:solidFill>
              </a:rPr>
              <a:t>e, cu 2- 3 exemplare</a:t>
            </a:r>
            <a:r>
              <a:rPr lang="ro" sz="2000" b="1" i="0" u="none" dirty="0">
                <a:solidFill>
                  <a:schemeClr val="bg1">
                    <a:lumMod val="95000"/>
                  </a:schemeClr>
                </a:solidFill>
              </a:rPr>
              <a:t>. </a:t>
            </a:r>
            <a:endParaRPr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34" name="Google Shape;534;p60" descr="ribon_Epson_ERC27_Armor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252122" y="1329887"/>
            <a:ext cx="2448000" cy="60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35" name="Google Shape;535;p60"/>
          <p:cNvSpPr txBox="1"/>
          <p:nvPr/>
        </p:nvSpPr>
        <p:spPr>
          <a:xfrm>
            <a:off x="363955" y="575568"/>
            <a:ext cx="395939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o" sz="28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I</a:t>
            </a:r>
            <a:r>
              <a:rPr lang="ro" sz="2800" b="1" u="none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sym typeface="Arial"/>
              </a:rPr>
              <a:t>mprimant</a:t>
            </a:r>
            <a:r>
              <a:rPr lang="ro" sz="28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</a:t>
            </a:r>
            <a:r>
              <a:rPr lang="ro" sz="2800" b="1" u="none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sym typeface="Arial"/>
              </a:rPr>
              <a:t> matricial</a:t>
            </a:r>
            <a:r>
              <a:rPr lang="ro" sz="28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ă</a:t>
            </a:r>
            <a:endParaRPr sz="1600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536" name="Google Shape;536;p60"/>
          <p:cNvSpPr txBox="1"/>
          <p:nvPr/>
        </p:nvSpPr>
        <p:spPr>
          <a:xfrm>
            <a:off x="2566075" y="1732187"/>
            <a:ext cx="802500" cy="400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dirty="0">
                <a:solidFill>
                  <a:schemeClr val="tx1"/>
                </a:solidFill>
              </a:rPr>
              <a:t>ribon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37" name="Google Shape;537;p60"/>
          <p:cNvSpPr txBox="1"/>
          <p:nvPr/>
        </p:nvSpPr>
        <p:spPr>
          <a:xfrm>
            <a:off x="6642475" y="4499113"/>
            <a:ext cx="1954800" cy="400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dirty="0">
                <a:solidFill>
                  <a:schemeClr val="tx1"/>
                </a:solidFill>
              </a:rPr>
              <a:t>hârtie autocopiantă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17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p62" descr="pixma-ip9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06802" y="1762750"/>
            <a:ext cx="3037200" cy="303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9" name="Google Shape;549;p62"/>
          <p:cNvSpPr txBox="1"/>
          <p:nvPr/>
        </p:nvSpPr>
        <p:spPr>
          <a:xfrm>
            <a:off x="96975" y="1762750"/>
            <a:ext cx="59052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95000"/>
                </a:schemeClr>
              </a:buClr>
              <a:buSzPct val="80000"/>
              <a:buChar char="●"/>
            </a:pPr>
            <a:r>
              <a:rPr lang="ro" sz="2400" b="1" dirty="0">
                <a:solidFill>
                  <a:schemeClr val="bg1">
                    <a:lumMod val="95000"/>
                  </a:schemeClr>
                </a:solidFill>
              </a:rPr>
              <a:t>P</a:t>
            </a:r>
            <a:r>
              <a:rPr lang="ro" sz="2400" b="1" i="0" u="none" dirty="0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ulverizează pe hârtie  un jet fin de cerneală comandat electrostatic</a:t>
            </a:r>
            <a:r>
              <a:rPr lang="ro" sz="2400" b="1" dirty="0">
                <a:solidFill>
                  <a:schemeClr val="bg1">
                    <a:lumMod val="95000"/>
                  </a:schemeClr>
                </a:solidFill>
              </a:rPr>
              <a:t>;</a:t>
            </a:r>
            <a:endParaRPr sz="2400" b="1" i="0" u="none" dirty="0">
              <a:solidFill>
                <a:schemeClr val="bg1">
                  <a:lumMod val="9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95000"/>
                </a:schemeClr>
              </a:buClr>
              <a:buSzPct val="80000"/>
              <a:buChar char="●"/>
            </a:pPr>
            <a:r>
              <a:rPr lang="ro" sz="2400" b="1" i="0" u="none" dirty="0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Cerneala poate fi neagră sau</a:t>
            </a:r>
            <a:r>
              <a:rPr lang="ro" sz="2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o" sz="2400" b="1" i="0" u="none" dirty="0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colorată</a:t>
            </a:r>
            <a:r>
              <a:rPr lang="ro" sz="2400" b="1" dirty="0">
                <a:solidFill>
                  <a:schemeClr val="bg1">
                    <a:lumMod val="95000"/>
                  </a:schemeClr>
                </a:solidFill>
              </a:rPr>
              <a:t>;</a:t>
            </a:r>
            <a:endParaRPr sz="2400" b="1" i="0" u="none" dirty="0">
              <a:solidFill>
                <a:schemeClr val="bg1">
                  <a:lumMod val="9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95000"/>
                </a:schemeClr>
              </a:buClr>
              <a:buSzPct val="80000"/>
              <a:buFont typeface="Arial"/>
              <a:buChar char="●"/>
            </a:pPr>
            <a:r>
              <a:rPr lang="ro" sz="2400" b="1" i="0" u="none" dirty="0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Produce text şi imagine de foarte bună calitate. </a:t>
            </a:r>
            <a:endParaRPr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50" name="Google Shape;550;p62"/>
          <p:cNvSpPr txBox="1"/>
          <p:nvPr/>
        </p:nvSpPr>
        <p:spPr>
          <a:xfrm>
            <a:off x="1205267" y="516100"/>
            <a:ext cx="5905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o" sz="3000" b="1" dirty="0">
                <a:solidFill>
                  <a:schemeClr val="bg1">
                    <a:lumMod val="95000"/>
                  </a:schemeClr>
                </a:solidFill>
              </a:rPr>
              <a:t>Imprimanta cu jet de cerneală</a:t>
            </a:r>
            <a:endParaRPr sz="3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413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64" descr="img46850_14112007134725"/>
          <p:cNvPicPr preferRelativeResize="0"/>
          <p:nvPr/>
        </p:nvPicPr>
        <p:blipFill rotWithShape="1">
          <a:blip r:embed="rId3">
            <a:alphaModFix/>
          </a:blip>
          <a:srcRect l="6667" r="5749"/>
          <a:stretch/>
        </p:blipFill>
        <p:spPr>
          <a:xfrm>
            <a:off x="6070294" y="1399278"/>
            <a:ext cx="2884382" cy="3293269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64"/>
          <p:cNvSpPr txBox="1"/>
          <p:nvPr/>
        </p:nvSpPr>
        <p:spPr>
          <a:xfrm>
            <a:off x="189325" y="1399275"/>
            <a:ext cx="54591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o" sz="2400" b="1" dirty="0">
                <a:solidFill>
                  <a:schemeClr val="bg1">
                    <a:lumMod val="95000"/>
                  </a:schemeClr>
                </a:solidFill>
              </a:rPr>
              <a:t>Funcţionează după acelaşi principiu cu copiatoarele  xerox;</a:t>
            </a:r>
            <a:endParaRPr sz="2400" b="1" dirty="0">
              <a:solidFill>
                <a:schemeClr val="bg1">
                  <a:lumMod val="95000"/>
                </a:schemeClr>
              </a:solidFill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o" sz="2400" b="1" dirty="0">
                <a:solidFill>
                  <a:schemeClr val="bg1">
                    <a:lumMod val="95000"/>
                  </a:schemeClr>
                </a:solidFill>
              </a:rPr>
              <a:t>Produce text şi imagine de foarte bună calitate;</a:t>
            </a:r>
            <a:endParaRPr sz="2400" b="1" dirty="0">
              <a:solidFill>
                <a:schemeClr val="bg1">
                  <a:lumMod val="95000"/>
                </a:schemeClr>
              </a:solidFill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o" sz="2400" b="1" dirty="0">
                <a:solidFill>
                  <a:schemeClr val="bg1">
                    <a:lumMod val="95000"/>
                  </a:schemeClr>
                </a:solidFill>
              </a:rPr>
              <a:t>Consumabilul (tonerul) este mai ieftin decât la imprimanta cu jet de cerneală.</a:t>
            </a:r>
            <a:endParaRPr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63" name="Google Shape;563;p64"/>
          <p:cNvSpPr txBox="1"/>
          <p:nvPr/>
        </p:nvSpPr>
        <p:spPr>
          <a:xfrm>
            <a:off x="3016250" y="635000"/>
            <a:ext cx="4302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o" sz="3000" b="1" dirty="0">
                <a:solidFill>
                  <a:schemeClr val="bg1">
                    <a:lumMod val="95000"/>
                  </a:schemeClr>
                </a:solidFill>
              </a:rPr>
              <a:t>I</a:t>
            </a:r>
            <a:r>
              <a:rPr lang="ro" sz="3000" b="1" u="none" dirty="0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mprimant</a:t>
            </a:r>
            <a:r>
              <a:rPr lang="ro" sz="3000" b="1" dirty="0">
                <a:solidFill>
                  <a:schemeClr val="bg1">
                    <a:lumMod val="95000"/>
                  </a:schemeClr>
                </a:solidFill>
              </a:rPr>
              <a:t>a</a:t>
            </a:r>
            <a:r>
              <a:rPr lang="ro" sz="3000" b="1" u="none" dirty="0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laser</a:t>
            </a:r>
            <a:endParaRPr sz="3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500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Google Shape;574;p66" descr="Imprimanta de etichete Brother QL-1050"/>
          <p:cNvPicPr preferRelativeResize="0"/>
          <p:nvPr/>
        </p:nvPicPr>
        <p:blipFill rotWithShape="1">
          <a:blip r:embed="rId3">
            <a:alphaModFix/>
          </a:blip>
          <a:srcRect t="11136" b="10714"/>
          <a:stretch/>
        </p:blipFill>
        <p:spPr>
          <a:xfrm>
            <a:off x="7026726" y="2267467"/>
            <a:ext cx="2079906" cy="1654633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66"/>
          <p:cNvSpPr txBox="1"/>
          <p:nvPr/>
        </p:nvSpPr>
        <p:spPr>
          <a:xfrm>
            <a:off x="2095500" y="478700"/>
            <a:ext cx="5465307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o" sz="3000" b="1" dirty="0">
                <a:solidFill>
                  <a:schemeClr val="bg1">
                    <a:lumMod val="95000"/>
                  </a:schemeClr>
                </a:solidFill>
              </a:rPr>
              <a:t>Imprimanta termică</a:t>
            </a:r>
            <a:endParaRPr sz="3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76" name="Google Shape;576;p66"/>
          <p:cNvSpPr txBox="1"/>
          <p:nvPr/>
        </p:nvSpPr>
        <p:spPr>
          <a:xfrm>
            <a:off x="37368" y="1558446"/>
            <a:ext cx="6632154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457200" lvl="0" indent="-368300" algn="just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o" sz="2200" b="1" dirty="0">
                <a:solidFill>
                  <a:schemeClr val="bg1">
                    <a:lumMod val="95000"/>
                  </a:schemeClr>
                </a:solidFill>
              </a:rPr>
              <a:t>Folosește un tip de hârtie termosensibilă care este atinsă de capul de scriere format din ace încălzite; </a:t>
            </a:r>
            <a:endParaRPr sz="2200" b="1" dirty="0">
              <a:solidFill>
                <a:schemeClr val="bg1">
                  <a:lumMod val="95000"/>
                </a:schemeClr>
              </a:solidFill>
            </a:endParaRPr>
          </a:p>
          <a:p>
            <a:pPr marL="457200" lvl="0" indent="-368300" algn="just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o" sz="2200" b="1" dirty="0">
                <a:solidFill>
                  <a:schemeClr val="bg1">
                    <a:lumMod val="95000"/>
                  </a:schemeClr>
                </a:solidFill>
              </a:rPr>
              <a:t>Se modifică astfel structura chimică a hârtiei;</a:t>
            </a:r>
            <a:endParaRPr sz="2200" b="1" dirty="0">
              <a:solidFill>
                <a:schemeClr val="bg1">
                  <a:lumMod val="95000"/>
                </a:schemeClr>
              </a:solidFill>
            </a:endParaRPr>
          </a:p>
          <a:p>
            <a:pPr marL="457200" lvl="0" indent="-368300" algn="just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o" sz="2200" b="1" dirty="0">
                <a:solidFill>
                  <a:schemeClr val="bg1">
                    <a:lumMod val="95000"/>
                  </a:schemeClr>
                </a:solidFill>
              </a:rPr>
              <a:t>Se folosește la carduri, legitimații, etichete pentru coduri de bare;</a:t>
            </a:r>
            <a:endParaRPr sz="2200" b="1" dirty="0">
              <a:solidFill>
                <a:schemeClr val="bg1">
                  <a:lumMod val="95000"/>
                </a:schemeClr>
              </a:solidFill>
            </a:endParaRPr>
          </a:p>
          <a:p>
            <a:pPr marL="457200" lvl="0" indent="-368300" algn="just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o" sz="2200" b="1" dirty="0">
                <a:solidFill>
                  <a:schemeClr val="bg1">
                    <a:lumMod val="95000"/>
                  </a:schemeClr>
                </a:solidFill>
              </a:rPr>
              <a:t>Are viteză de 100 mm/sec. </a:t>
            </a:r>
            <a:endParaRPr sz="2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141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6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ro" sz="3000" b="1" dirty="0">
                <a:latin typeface="+mj-lt"/>
              </a:rPr>
              <a:t>Plotterul</a:t>
            </a:r>
            <a:endParaRPr sz="3000" b="1" dirty="0">
              <a:latin typeface="+mj-lt"/>
            </a:endParaRPr>
          </a:p>
        </p:txBody>
      </p:sp>
      <p:sp>
        <p:nvSpPr>
          <p:cNvPr id="588" name="Google Shape;588;p68"/>
          <p:cNvSpPr txBox="1"/>
          <p:nvPr/>
        </p:nvSpPr>
        <p:spPr>
          <a:xfrm>
            <a:off x="-20807" y="1063378"/>
            <a:ext cx="50149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445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95000"/>
                </a:schemeClr>
              </a:buClr>
              <a:buSzPts val="2000"/>
              <a:buFont typeface="Arial" panose="020B0604020202020204" pitchFamily="34" charset="0"/>
              <a:buChar char="•"/>
            </a:pPr>
            <a:r>
              <a:rPr lang="ro" sz="2000" b="1" dirty="0">
                <a:solidFill>
                  <a:schemeClr val="bg1">
                    <a:lumMod val="95000"/>
                  </a:schemeClr>
                </a:solidFill>
              </a:rPr>
              <a:t>Folosește un s</a:t>
            </a:r>
            <a:r>
              <a:rPr lang="ro" sz="2000" b="1" i="0" u="none" dirty="0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et de peni</a:t>
            </a:r>
            <a:r>
              <a:rPr lang="ro" sz="2000" b="1" dirty="0">
                <a:solidFill>
                  <a:schemeClr val="bg1">
                    <a:lumMod val="95000"/>
                  </a:schemeClr>
                </a:solidFill>
              </a:rPr>
              <a:t>ț</a:t>
            </a:r>
            <a:r>
              <a:rPr lang="ro" sz="2000" b="1" i="0" u="none" dirty="0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 care se deplaseaz</a:t>
            </a:r>
            <a:r>
              <a:rPr lang="ro" sz="2000" b="1" dirty="0">
                <a:solidFill>
                  <a:schemeClr val="bg1">
                    <a:lumMod val="95000"/>
                  </a:schemeClr>
                </a:solidFill>
              </a:rPr>
              <a:t>ă</a:t>
            </a:r>
            <a:r>
              <a:rPr lang="ro" sz="2000" b="1" i="0" u="none" dirty="0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o" sz="2000" b="1" dirty="0">
                <a:solidFill>
                  <a:schemeClr val="bg1">
                    <a:lumMod val="95000"/>
                  </a:schemeClr>
                </a:solidFill>
              </a:rPr>
              <a:t>î</a:t>
            </a:r>
            <a:r>
              <a:rPr lang="ro" sz="2000" b="1" i="0" u="none" dirty="0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 ambele sensuri</a:t>
            </a:r>
            <a:r>
              <a:rPr lang="ro" sz="2000" b="1" dirty="0">
                <a:solidFill>
                  <a:schemeClr val="bg1">
                    <a:lumMod val="95000"/>
                  </a:schemeClr>
                </a:solidFill>
              </a:rPr>
              <a:t>;</a:t>
            </a:r>
            <a:endParaRPr sz="2000" b="1" i="0" u="none" dirty="0">
              <a:solidFill>
                <a:schemeClr val="bg1">
                  <a:lumMod val="9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95000"/>
                </a:schemeClr>
              </a:buClr>
              <a:buSzPts val="2000"/>
              <a:buFont typeface="Arial" panose="020B0604020202020204" pitchFamily="34" charset="0"/>
              <a:buChar char="•"/>
            </a:pPr>
            <a:r>
              <a:rPr lang="ro" sz="2000" b="1" i="0" u="none" dirty="0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Imprimă pe h</a:t>
            </a:r>
            <a:r>
              <a:rPr lang="ro" sz="2000" b="1" dirty="0">
                <a:solidFill>
                  <a:schemeClr val="bg1">
                    <a:lumMod val="95000"/>
                  </a:schemeClr>
                </a:solidFill>
              </a:rPr>
              <a:t>â</a:t>
            </a:r>
            <a:r>
              <a:rPr lang="ro" sz="2000" b="1" i="0" u="none" dirty="0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rti</a:t>
            </a:r>
            <a:r>
              <a:rPr lang="ro" sz="2000" b="1" dirty="0">
                <a:solidFill>
                  <a:schemeClr val="bg1">
                    <a:lumMod val="95000"/>
                  </a:schemeClr>
                </a:solidFill>
              </a:rPr>
              <a:t>e de calc</a:t>
            </a:r>
            <a:r>
              <a:rPr lang="ro" sz="2000" b="1" i="0" u="none" dirty="0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, plan</a:t>
            </a:r>
            <a:r>
              <a:rPr lang="ro" sz="2000" b="1" dirty="0">
                <a:solidFill>
                  <a:schemeClr val="bg1">
                    <a:lumMod val="95000"/>
                  </a:schemeClr>
                </a:solidFill>
              </a:rPr>
              <a:t>ș</a:t>
            </a:r>
            <a:r>
              <a:rPr lang="ro" sz="2000" b="1" i="0" u="none" dirty="0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e, alte suprafe</a:t>
            </a:r>
            <a:r>
              <a:rPr lang="ro" sz="2000" b="1" dirty="0">
                <a:solidFill>
                  <a:schemeClr val="bg1">
                    <a:lumMod val="95000"/>
                  </a:schemeClr>
                </a:solidFill>
              </a:rPr>
              <a:t>ț</a:t>
            </a:r>
            <a:r>
              <a:rPr lang="ro" sz="2000" b="1" i="0" u="none" dirty="0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 mari (hărți).</a:t>
            </a:r>
            <a:endParaRPr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89" name="Google Shape;589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4093" y="1591405"/>
            <a:ext cx="3865526" cy="282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8243" y="3214684"/>
            <a:ext cx="2596300" cy="1730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62763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7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3000" b="1" dirty="0">
                <a:latin typeface="+mj-lt"/>
              </a:rPr>
              <a:t>Imprimanta 3 D</a:t>
            </a:r>
            <a:endParaRPr sz="3000" b="1" dirty="0">
              <a:latin typeface="+mj-lt"/>
            </a:endParaRPr>
          </a:p>
        </p:txBody>
      </p:sp>
      <p:sp>
        <p:nvSpPr>
          <p:cNvPr id="602" name="Google Shape;602;p70"/>
          <p:cNvSpPr txBox="1">
            <a:spLocks noGrp="1"/>
          </p:cNvSpPr>
          <p:nvPr>
            <p:ph type="body" idx="1"/>
          </p:nvPr>
        </p:nvSpPr>
        <p:spPr>
          <a:xfrm>
            <a:off x="0" y="1137025"/>
            <a:ext cx="6446100" cy="3457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o" sz="1800" b="1" dirty="0"/>
              <a:t>Se formează  un obiect tridimensional care poate avea orice formă;</a:t>
            </a:r>
            <a:endParaRPr sz="1800" b="1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o" sz="1800" b="1" dirty="0"/>
              <a:t>“Imprimarea” se realizează prin adăugarea succesivă a unor straturi din materialul folosit, fiecare strat fiind bazat pe un desen ce reprezintă secțiunea orizontală a obiectului;</a:t>
            </a:r>
            <a:endParaRPr sz="1800" b="1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o" sz="1800" b="1" dirty="0"/>
              <a:t>Golurile din obiect se realizează printr-un proces substractiv (tăiere, foraj)</a:t>
            </a:r>
            <a:endParaRPr sz="1800" b="1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o" sz="1800" b="1" dirty="0"/>
              <a:t>Este necesar un soft special pentru proiectarea fiecărui strat;</a:t>
            </a:r>
            <a:endParaRPr sz="1800" b="1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o" sz="1800" b="1" dirty="0"/>
              <a:t>Materialul folosit la imprimare poate fi: plastic, metal, ceramică, etc. </a:t>
            </a:r>
            <a:endParaRPr sz="1800" b="1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b="1" dirty="0"/>
          </a:p>
        </p:txBody>
      </p:sp>
      <p:pic>
        <p:nvPicPr>
          <p:cNvPr id="603" name="Google Shape;603;p70"/>
          <p:cNvPicPr preferRelativeResize="0"/>
          <p:nvPr/>
        </p:nvPicPr>
        <p:blipFill rotWithShape="1">
          <a:blip r:embed="rId3">
            <a:alphaModFix/>
          </a:blip>
          <a:srcRect l="11897" r="8623"/>
          <a:stretch/>
        </p:blipFill>
        <p:spPr>
          <a:xfrm>
            <a:off x="6446025" y="1168525"/>
            <a:ext cx="2697975" cy="3394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90952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61"/>
          <p:cNvSpPr txBox="1"/>
          <p:nvPr/>
        </p:nvSpPr>
        <p:spPr>
          <a:xfrm>
            <a:off x="360947" y="219322"/>
            <a:ext cx="8373904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o-RO" sz="3000" b="1" i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Să vedem cum funcționează:</a:t>
            </a:r>
            <a:endParaRPr sz="3000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pic>
        <p:nvPicPr>
          <p:cNvPr id="543" name="Google Shape;543;p61" descr="A 9-pin dot matrix printer (Oki Microline 321) printing out a test page on a low quality setting. This is a farly large (and heavy) A3 format capable printer. Please comment, rate and subscribe!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039" y="1138991"/>
            <a:ext cx="216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556;p63" descr="Inkjet printers are truly the magic of C Y and M colors. In this video let's understand how do they work in a logical way. &#10;&#10;LinkedIn : https://www.linkedin.com/in/sabin-mathew/&#10;Be our supporter or contributor: https://www.youtube.com/channel/UCqZQJ4600a9wIfMPbYc60OQ/join&#10;instagram : https://www.instagram.com/sabinsmathew/&#10;Twitter : https://twitter.com/sabinsmathew&#10;Telegram : https://t.me/sabinmathew&#10;FB : https://www.facebook.com/SabinzMathew&#10;&#10;Voice over artist : https://www.fiverr.com/cbrown006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00400" y="1106905"/>
            <a:ext cx="216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69;p65" descr="This animated video takes a look into the electrophotographic process, used by HP® CP2600 laser printers to create vivid color prints.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92253" y="1155033"/>
            <a:ext cx="216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82;p67" descr="Interface: Serial+Parallel+USB&#10;Power: DC24V&#10;Paper width: 80mm&#10;Max diameter paper roll: 80mm&#10;Print Speed: Max 250mm/s&#10;Cashbox control: DC24V/1A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7456" y="3226180"/>
            <a:ext cx="216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96;p69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177519" y="3272589"/>
            <a:ext cx="216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09;p71" descr="Making a 3D Printing Time-lapse on Creality Ender 3 Pro with OctoLapse/OctoPrint + DSLR Canon 3Ti (600D) &amp; Logitech C922 Webcam&#10;&#10;Do you have a 3D Printer?&#10;&#10;🔥Elegoo Neptune 3:&#10;▶︎ https://geni.us/Neptune3&#10;Review: https://youtu.be/4sGHgttMWLo&#10;&#10;Creality Ender 3 Pro:&#10;▶︎ https://geni.us/J25cj6V - Amazon USA&#10;▶︎ https://geni.us/vhchq  - Amazon, all countries&#10;&#10;Rainbow Color PLA Filament options on Amazon:&#10;▶︎ https://geni.us/0Lcc&#10;&#10;Eryone PLA Filament Lagoonbow (used on this timelapse)&#10;▶︎ https://geni.us/g2XrS77 - Amazon USA&#10;▶︎ https://geni.us/rADLzds - Amazon, all countries&#10;&#10;Disclaimers:&#10;- As an Amazon Associate I earn from qualifying purchases.&#10;- The products I reviewed in this video were purchased on my own money and no company paid me to say good things about them.&#10;&#10;&#10;You can support me on &#10;Patreon: https://www.patreon.com/GeekDetour&#10;Paypal Me: https://paypal.me/GeekDetour&#10;Buy me a Coffee: https://buymeacoff.ee/GeekDetour&#10;&#10;&#10;If you are looking for a nice 3D printer to start, the Ender 3 Pro is a solid choice. It is cheap, easy to assemble (well, as easy as it can be on &quot;3D printing world&quot;), it has a solid construction, produces great prints and there are LOTS of videos on YouTube showing how to get the best results on this printer. My honest opinion, not sponsored.&#10;&#10;Chapters&#10;0:00 Geed Detour 3D Printed&#10;0:11 Ender 3 Pro, Thingiverse and Cura&#10;0:30 Timelapse: Skull Desk Organizer&#10;1:24 Removing from the heated Bed&#10;1:48 Removing the Supports&#10;1:57 Rainbow Color PLA Filament&#10;2:04 Do you have a 3D Printer?&#10;2:14 Credits&#10;&#10;&#10;STL 3D Model: &quot;Skull Desk Organizer&quot;&#10;by Nathaniel Lightfoot (n8lightfoot)&#10;Creative Commons - Attribution - Share Alike&#10;▶︎ https://www.thingiverse.com/thing:658750&#10;&#10;&#10;I had my first computer in 1985 - back when you could do very little with a personal 8 bit computer (besides having lots of fun with games). 3D Printing in 2019 feels the same: it shows lots of potential, it certainly provides LOTS OF FUN - but this is still very fresh. Most of the time I am printing little toys for my daughter - she loves everything that gets out of the printer!&#10;&#10;Will it be revolutionary? Is 3D printing the manufacturing process of the future? Who knows! But I bought the printer because I want be part of it - whatever 'it' might be.&#10;&#10;#3DPrinted #3DPrintTimeLapse #Ender3&#10;&#10;-----&#10;Written, Performed and Produced by Everson Siqueira&#10;&#10;Music:&#10;&#10;BAD HAIR, Wanda Shakes&#10;▶︎ https://www.epidemicsound.com/track/iHKVUbZYqB&#10;&#10;INTO THE BLUE, Luwaks&#10;▶︎ https://www.epidemicsound.com/track/FdhMx1Fqcj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127794" y="3152272"/>
            <a:ext cx="2160000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ounded Rectangle 8"/>
          <p:cNvSpPr/>
          <p:nvPr/>
        </p:nvSpPr>
        <p:spPr>
          <a:xfrm>
            <a:off x="425115" y="2558716"/>
            <a:ext cx="2245895" cy="344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" b="1" i="1" dirty="0">
                <a:solidFill>
                  <a:schemeClr val="bg1">
                    <a:lumMod val="95000"/>
                  </a:schemeClr>
                </a:solidFill>
              </a:rPr>
              <a:t>imprimanta matriceală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152272" y="2542674"/>
            <a:ext cx="2245895" cy="344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" b="1" i="1" dirty="0">
                <a:solidFill>
                  <a:schemeClr val="bg1">
                    <a:lumMod val="95000"/>
                  </a:schemeClr>
                </a:solidFill>
              </a:rPr>
              <a:t>imprimanta ink jet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176209" y="2510590"/>
            <a:ext cx="2245895" cy="344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" b="1" i="1" dirty="0">
                <a:solidFill>
                  <a:schemeClr val="bg1">
                    <a:lumMod val="95000"/>
                  </a:schemeClr>
                </a:solidFill>
              </a:rPr>
              <a:t>imprimanta laser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76988" y="4574005"/>
            <a:ext cx="2245895" cy="344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" b="1" i="1" dirty="0">
                <a:solidFill>
                  <a:schemeClr val="bg1">
                    <a:lumMod val="95000"/>
                  </a:schemeClr>
                </a:solidFill>
              </a:rPr>
              <a:t>imprimanta termică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096126" y="4574005"/>
            <a:ext cx="2245895" cy="344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" b="1" i="1" dirty="0">
                <a:solidFill>
                  <a:schemeClr val="bg1">
                    <a:lumMod val="95000"/>
                  </a:schemeClr>
                </a:solidFill>
              </a:rPr>
              <a:t>ploter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087978" y="4555958"/>
            <a:ext cx="2245895" cy="344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" b="1" i="1" dirty="0">
                <a:solidFill>
                  <a:schemeClr val="bg1">
                    <a:lumMod val="95000"/>
                  </a:schemeClr>
                </a:solidFill>
              </a:rPr>
              <a:t>imprimanta 3D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59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Zoom de rezumat 4">
                <a:extLst>
                  <a:ext uri="{FF2B5EF4-FFF2-40B4-BE49-F238E27FC236}">
                    <a16:creationId xmlns:a16="http://schemas.microsoft.com/office/drawing/2014/main" id="{D468C165-DA23-9C7D-4667-DC0DF56D4E0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56208873"/>
                  </p:ext>
                </p:extLst>
              </p:nvPr>
            </p:nvGraphicFramePr>
            <p:xfrm>
              <a:off x="1524000" y="539750"/>
              <a:ext cx="6096000" cy="4064000"/>
            </p:xfrm>
            <a:graphic>
              <a:graphicData uri="http://schemas.microsoft.com/office/powerpoint/2016/summaryzoom">
                <psuz:summaryZm>
                  <psuz:summaryZmObj sectionId="{DF563523-68F5-4E10-AF5B-DA77F54D6208}">
                    <psuz:zmPr id="{6CBDEE43-0CFC-4106-A01C-EBEDC5523FD7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27647" y="411797"/>
                          <a:ext cx="1371600" cy="771525"/>
                        </a:xfrm>
                        <a:prstGeom prst="rect">
                          <a:avLst/>
                        </a:prstGeom>
                      </p166:spPr>
                    </psuz:zmPr>
                  </psuz:summaryZmObj>
                  <psuz:summaryZmObj sectionId="{9CDA0439-8F68-48FC-BFD0-DBE7ECB86292}">
                    <psuz:zmPr id="{E6DCA391-B61B-400D-8DDC-D6F1ECBF2931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650682" y="411797"/>
                          <a:ext cx="1371600" cy="771525"/>
                        </a:xfrm>
                        <a:prstGeom prst="rect">
                          <a:avLst/>
                        </a:prstGeom>
                      </p166:spPr>
                    </psuz:zmPr>
                  </psuz:summaryZmObj>
                  <psuz:summaryZmObj sectionId="{A4D74C72-6B8E-4593-B37E-D5E0CB4BFA09}">
                    <psuz:zmPr id="{30DC4A1E-6B9B-409C-804B-EA2182DF771A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073717" y="411797"/>
                          <a:ext cx="1371600" cy="771525"/>
                        </a:xfrm>
                        <a:prstGeom prst="rect">
                          <a:avLst/>
                        </a:prstGeom>
                      </p166:spPr>
                    </psuz:zmPr>
                  </psuz:summaryZmObj>
                  <psuz:summaryZmObj sectionId="{59ECE02F-59E4-404D-8A1B-EB8E6A00C5CA}">
                    <psuz:zmPr id="{1761E0A3-A55E-480F-A6EE-16595D507F9E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496752" y="411797"/>
                          <a:ext cx="1371600" cy="771525"/>
                        </a:xfrm>
                        <a:prstGeom prst="rect">
                          <a:avLst/>
                        </a:prstGeom>
                      </p166:spPr>
                    </psuz:zmPr>
                  </psuz:summaryZmObj>
                  <psuz:summaryZmObj sectionId="{BE4AB61C-FB3C-4BD1-8221-002D0413E642}">
                    <psuz:zmPr id="{497124D2-812F-405D-A85A-830D453670FF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27647" y="1234757"/>
                          <a:ext cx="1371600" cy="771525"/>
                        </a:xfrm>
                        <a:prstGeom prst="rect">
                          <a:avLst/>
                        </a:prstGeom>
                      </p166:spPr>
                    </psuz:zmPr>
                  </psuz:summaryZmObj>
                  <psuz:summaryZmObj sectionId="{A3A86A5E-4EF4-4839-9645-38E544E90A54}">
                    <psuz:zmPr id="{0B57BCDA-D487-4830-8D96-1B1F2A9E47CB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650682" y="1234757"/>
                          <a:ext cx="1371600" cy="771525"/>
                        </a:xfrm>
                        <a:prstGeom prst="rect">
                          <a:avLst/>
                        </a:prstGeom>
                      </p166:spPr>
                    </psuz:zmPr>
                  </psuz:summaryZmObj>
                  <psuz:summaryZmObj sectionId="{FFC98E02-D56D-424B-B99C-2E849A58C2C4}">
                    <psuz:zmPr id="{01F07DDE-13AF-4C1C-95A2-5EB37AD8988E}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073717" y="1234757"/>
                          <a:ext cx="1371600" cy="771525"/>
                        </a:xfrm>
                        <a:prstGeom prst="rect">
                          <a:avLst/>
                        </a:prstGeom>
                      </p166:spPr>
                    </psuz:zmPr>
                  </psuz:summaryZmObj>
                  <psuz:summaryZmObj sectionId="{CCA7DAE2-412E-4F12-9E7F-EBF46369559E}">
                    <psuz:zmPr id="{AE500261-2EB0-4CEA-8341-4D5BE36CF75B}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496752" y="1234757"/>
                          <a:ext cx="1371600" cy="771525"/>
                        </a:xfrm>
                        <a:prstGeom prst="rect">
                          <a:avLst/>
                        </a:prstGeom>
                      </p166:spPr>
                    </psuz:zmPr>
                  </psuz:summaryZmObj>
                  <psuz:summaryZmObj sectionId="{4C084DE7-31CC-465F-B650-20A2F6C99A4D}">
                    <psuz:zmPr id="{115515E7-7E5E-4BCC-A7A3-E67C160AD03E}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27647" y="2057717"/>
                          <a:ext cx="1371600" cy="771525"/>
                        </a:xfrm>
                        <a:prstGeom prst="rect">
                          <a:avLst/>
                        </a:prstGeom>
                      </p166:spPr>
                    </psuz:zmPr>
                  </psuz:summaryZmObj>
                  <psuz:summaryZmObj sectionId="{37703ED8-9906-4DF8-9F12-A6D77084E746}">
                    <psuz:zmPr id="{20E1B0DF-56F2-4A34-B849-3396B6CDEB34}" transitionDur="100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650682" y="2057717"/>
                          <a:ext cx="1371600" cy="771525"/>
                        </a:xfrm>
                        <a:prstGeom prst="rect">
                          <a:avLst/>
                        </a:prstGeom>
                      </p166:spPr>
                    </psuz:zmPr>
                  </psuz:summaryZmObj>
                  <psuz:summaryZmObj sectionId="{4C110085-742C-44D1-8BF9-CE042419F0E9}">
                    <psuz:zmPr id="{7196A644-0563-4CA2-923D-94B8DD1D6994}" transitionDur="100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073717" y="2057717"/>
                          <a:ext cx="1371600" cy="771525"/>
                        </a:xfrm>
                        <a:prstGeom prst="rect">
                          <a:avLst/>
                        </a:prstGeom>
                      </p166:spPr>
                    </psuz:zmPr>
                  </psuz:summaryZmObj>
                  <psuz:summaryZmObj sectionId="{AE931AE0-0363-45EB-A70E-56804EC45FBB}">
                    <psuz:zmPr id="{D6DE8386-E846-462C-9936-D06B533DDBC4}" transitionDur="100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496752" y="2057717"/>
                          <a:ext cx="1371600" cy="771525"/>
                        </a:xfrm>
                        <a:prstGeom prst="rect">
                          <a:avLst/>
                        </a:prstGeom>
                      </p166:spPr>
                    </psuz:zmPr>
                  </psuz:summaryZmObj>
                  <psuz:summaryZmObj sectionId="{F6FC16D1-60AD-4405-B157-73E76CC87B4E}">
                    <psuz:zmPr id="{C277F81B-8D08-4CBB-BB89-F5217908B992}" transitionDur="100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27647" y="2880677"/>
                          <a:ext cx="1371600" cy="771525"/>
                        </a:xfrm>
                        <a:prstGeom prst="rect">
                          <a:avLst/>
                        </a:prstGeom>
                      </p166:spPr>
                    </psuz:zmPr>
                  </psuz:summaryZmObj>
                  <psuz:summaryZmObj sectionId="{A0BF9C3D-5284-4D34-B8C5-002F1410725F}">
                    <psuz:zmPr id="{4029862E-ECCB-430E-9300-C9201AC28ED6}" transitionDur="1000">
                      <p166:blipFill xmlns:p166="http://schemas.microsoft.com/office/powerpoint/2016/6/main">
                        <a:blip r:embed="rId1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650682" y="2880677"/>
                          <a:ext cx="1371600" cy="771525"/>
                        </a:xfrm>
                        <a:prstGeom prst="rect">
                          <a:avLst/>
                        </a:prstGeom>
                      </p166:spPr>
                    </psuz:zmPr>
                  </psuz:summaryZmObj>
                  <psuz:summaryZmObj sectionId="{CACF41B6-04B8-439B-B33F-C4FA8B774950}">
                    <psuz:zmPr id="{BC99F548-629F-4B15-B060-EB1278DD9E53}" transitionDur="100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073717" y="2880677"/>
                          <a:ext cx="1371600" cy="771525"/>
                        </a:xfrm>
                        <a:prstGeom prst="rect">
                          <a:avLst/>
                        </a:prstGeom>
                      </p166:spPr>
                    </psuz:zmPr>
                  </psuz:summaryZmObj>
                  <psuz:summaryZmObj sectionId="{967E1C21-F8CF-4D87-BAF7-FC2A01ECDCAC}">
                    <psuz:zmPr id="{21B385EF-EF61-4949-867C-3B5151DC0826}" transitionDur="1000">
                      <p166:blipFill xmlns:p166="http://schemas.microsoft.com/office/powerpoint/2016/6/main">
                        <a:blip r:embed="rId1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496752" y="2880677"/>
                          <a:ext cx="1371600" cy="771525"/>
                        </a:xfrm>
                        <a:prstGeom prst="rect">
                          <a:avLst/>
                        </a:prstGeom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Zoom de rezumat 4">
                <a:extLst>
                  <a:ext uri="{FF2B5EF4-FFF2-40B4-BE49-F238E27FC236}">
                    <a16:creationId xmlns:a16="http://schemas.microsoft.com/office/drawing/2014/main" id="{D468C165-DA23-9C7D-4667-DC0DF56D4E00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1524000" y="539750"/>
                <a:ext cx="6096000" cy="4064000"/>
                <a:chOff x="1524000" y="539750"/>
                <a:chExt cx="6096000" cy="4064000"/>
              </a:xfrm>
            </p:grpSpPr>
            <p:pic>
              <p:nvPicPr>
                <p:cNvPr id="2" name="Imagine 2">
                  <a:hlinkClick r:id="rId1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51647" y="951547"/>
                  <a:ext cx="1371600" cy="771525"/>
                </a:xfrm>
                <a:prstGeom prst="rect">
                  <a:avLst/>
                </a:prstGeom>
              </p:spPr>
            </p:pic>
            <p:pic>
              <p:nvPicPr>
                <p:cNvPr id="3" name="Imagine 3">
                  <a:hlinkClick r:id="rId2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174682" y="951547"/>
                  <a:ext cx="1371600" cy="771525"/>
                </a:xfrm>
                <a:prstGeom prst="rect">
                  <a:avLst/>
                </a:prstGeom>
              </p:spPr>
            </p:pic>
            <p:pic>
              <p:nvPicPr>
                <p:cNvPr id="4" name="Imagine 4">
                  <a:hlinkClick r:id="rId2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597717" y="951547"/>
                  <a:ext cx="1371600" cy="771525"/>
                </a:xfrm>
                <a:prstGeom prst="rect">
                  <a:avLst/>
                </a:prstGeom>
              </p:spPr>
            </p:pic>
            <p:pic>
              <p:nvPicPr>
                <p:cNvPr id="7" name="Imagine 7">
                  <a:hlinkClick r:id="rId2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20752" y="951547"/>
                  <a:ext cx="1371600" cy="771525"/>
                </a:xfrm>
                <a:prstGeom prst="rect">
                  <a:avLst/>
                </a:prstGeom>
              </p:spPr>
            </p:pic>
            <p:pic>
              <p:nvPicPr>
                <p:cNvPr id="8" name="Imagine 8">
                  <a:hlinkClick r:id="rId2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51647" y="1774507"/>
                  <a:ext cx="1371600" cy="771525"/>
                </a:xfrm>
                <a:prstGeom prst="rect">
                  <a:avLst/>
                </a:prstGeom>
              </p:spPr>
            </p:pic>
            <p:pic>
              <p:nvPicPr>
                <p:cNvPr id="9" name="Imagine 9">
                  <a:hlinkClick r:id="rId2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74682" y="1774507"/>
                  <a:ext cx="1371600" cy="771525"/>
                </a:xfrm>
                <a:prstGeom prst="rect">
                  <a:avLst/>
                </a:prstGeom>
              </p:spPr>
            </p:pic>
            <p:pic>
              <p:nvPicPr>
                <p:cNvPr id="10" name="Imagine 10">
                  <a:hlinkClick r:id="rId2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97717" y="1774507"/>
                  <a:ext cx="1371600" cy="771525"/>
                </a:xfrm>
                <a:prstGeom prst="rect">
                  <a:avLst/>
                </a:prstGeom>
              </p:spPr>
            </p:pic>
            <p:pic>
              <p:nvPicPr>
                <p:cNvPr id="11" name="Imagine 11">
                  <a:hlinkClick r:id="rId2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020752" y="1774507"/>
                  <a:ext cx="1371600" cy="771525"/>
                </a:xfrm>
                <a:prstGeom prst="rect">
                  <a:avLst/>
                </a:prstGeom>
              </p:spPr>
            </p:pic>
            <p:pic>
              <p:nvPicPr>
                <p:cNvPr id="12" name="Imagine 12">
                  <a:hlinkClick r:id="rId2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51647" y="2597467"/>
                  <a:ext cx="1371600" cy="771525"/>
                </a:xfrm>
                <a:prstGeom prst="rect">
                  <a:avLst/>
                </a:prstGeom>
              </p:spPr>
            </p:pic>
            <p:pic>
              <p:nvPicPr>
                <p:cNvPr id="13" name="Imagine 13">
                  <a:hlinkClick r:id="rId2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174682" y="2597467"/>
                  <a:ext cx="1371600" cy="771525"/>
                </a:xfrm>
                <a:prstGeom prst="rect">
                  <a:avLst/>
                </a:prstGeom>
              </p:spPr>
            </p:pic>
            <p:pic>
              <p:nvPicPr>
                <p:cNvPr id="14" name="Imagine 14">
                  <a:hlinkClick r:id="rId2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597717" y="2597467"/>
                  <a:ext cx="1371600" cy="771525"/>
                </a:xfrm>
                <a:prstGeom prst="rect">
                  <a:avLst/>
                </a:prstGeom>
              </p:spPr>
            </p:pic>
            <p:pic>
              <p:nvPicPr>
                <p:cNvPr id="15" name="Imagine 15">
                  <a:hlinkClick r:id="rId3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020752" y="2597467"/>
                  <a:ext cx="1371600" cy="771525"/>
                </a:xfrm>
                <a:prstGeom prst="rect">
                  <a:avLst/>
                </a:prstGeom>
              </p:spPr>
            </p:pic>
            <p:pic>
              <p:nvPicPr>
                <p:cNvPr id="16" name="Imagine 16">
                  <a:hlinkClick r:id="rId3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51647" y="3420427"/>
                  <a:ext cx="1371600" cy="771525"/>
                </a:xfrm>
                <a:prstGeom prst="rect">
                  <a:avLst/>
                </a:prstGeom>
              </p:spPr>
            </p:pic>
            <p:pic>
              <p:nvPicPr>
                <p:cNvPr id="17" name="Imagine 17">
                  <a:hlinkClick r:id="rId3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174682" y="3420427"/>
                  <a:ext cx="1371600" cy="771525"/>
                </a:xfrm>
                <a:prstGeom prst="rect">
                  <a:avLst/>
                </a:prstGeom>
              </p:spPr>
            </p:pic>
            <p:pic>
              <p:nvPicPr>
                <p:cNvPr id="18" name="Imagine 18">
                  <a:hlinkClick r:id="rId3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597717" y="3420427"/>
                  <a:ext cx="1371600" cy="771525"/>
                </a:xfrm>
                <a:prstGeom prst="rect">
                  <a:avLst/>
                </a:prstGeom>
              </p:spPr>
            </p:pic>
            <p:pic>
              <p:nvPicPr>
                <p:cNvPr id="19" name="Imagine 19">
                  <a:hlinkClick r:id="rId3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020752" y="3420427"/>
                  <a:ext cx="1371600" cy="771525"/>
                </a:xfrm>
                <a:prstGeom prst="rect">
                  <a:avLst/>
                </a:prstGeom>
              </p:spPr>
            </p:pic>
          </p:grpSp>
        </mc:Fallback>
      </mc:AlternateContent>
      <p:sp>
        <p:nvSpPr>
          <p:cNvPr id="6" name="Titlu 5">
            <a:extLst>
              <a:ext uri="{FF2B5EF4-FFF2-40B4-BE49-F238E27FC236}">
                <a16:creationId xmlns:a16="http://schemas.microsoft.com/office/drawing/2014/main" id="{D20DA143-4280-4821-067F-F2B68E7F0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18" y="82626"/>
            <a:ext cx="7598400" cy="1092300"/>
          </a:xfrm>
        </p:spPr>
        <p:txBody>
          <a:bodyPr/>
          <a:lstStyle/>
          <a:p>
            <a:r>
              <a:rPr lang="ro-RO" b="1" dirty="0" err="1">
                <a:latin typeface="+mj-lt"/>
              </a:rPr>
              <a:t>Zoom</a:t>
            </a:r>
            <a:r>
              <a:rPr lang="ro-RO" b="1" dirty="0">
                <a:latin typeface="+mj-lt"/>
              </a:rPr>
              <a:t> cuprins</a:t>
            </a:r>
            <a:endParaRPr lang="en-US" b="1" dirty="0">
              <a:latin typeface="+mj-lt"/>
            </a:endParaRPr>
          </a:p>
        </p:txBody>
      </p:sp>
      <p:sp>
        <p:nvSpPr>
          <p:cNvPr id="23" name="Săgeată: dreapta 22">
            <a:hlinkClick r:id="rId19" action="ppaction://hlinksldjump"/>
            <a:extLst>
              <a:ext uri="{FF2B5EF4-FFF2-40B4-BE49-F238E27FC236}">
                <a16:creationId xmlns:a16="http://schemas.microsoft.com/office/drawing/2014/main" id="{9BB6F42B-E0D0-420B-B52B-D8C1FAA1433E}"/>
              </a:ext>
            </a:extLst>
          </p:cNvPr>
          <p:cNvSpPr/>
          <p:nvPr/>
        </p:nvSpPr>
        <p:spPr>
          <a:xfrm>
            <a:off x="7063991" y="4603750"/>
            <a:ext cx="793820" cy="45712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50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" name="Google Shape;712;p78" descr="Imagini pentru mou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93516" y="4436422"/>
            <a:ext cx="760692" cy="625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78" descr="Imagini pentru tastatur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36185">
            <a:off x="1365700" y="3688160"/>
            <a:ext cx="3018409" cy="1621318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78" descr="Imagini pentru boxe"/>
          <p:cNvSpPr/>
          <p:nvPr/>
        </p:nvSpPr>
        <p:spPr>
          <a:xfrm>
            <a:off x="4339766" y="3293582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5" name="Google Shape;715;p78"/>
          <p:cNvPicPr preferRelativeResize="0"/>
          <p:nvPr/>
        </p:nvPicPr>
        <p:blipFill rotWithShape="1">
          <a:blip r:embed="rId5">
            <a:alphaModFix/>
          </a:blip>
          <a:srcRect t="28166"/>
          <a:stretch/>
        </p:blipFill>
        <p:spPr>
          <a:xfrm>
            <a:off x="568550" y="1952078"/>
            <a:ext cx="2995650" cy="2151850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78"/>
          <p:cNvSpPr txBox="1"/>
          <p:nvPr/>
        </p:nvSpPr>
        <p:spPr>
          <a:xfrm>
            <a:off x="2450250" y="381600"/>
            <a:ext cx="42435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Imagini componente</a:t>
            </a:r>
            <a:endParaRPr sz="3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78"/>
          <p:cNvSpPr txBox="1"/>
          <p:nvPr/>
        </p:nvSpPr>
        <p:spPr>
          <a:xfrm>
            <a:off x="145096" y="2901150"/>
            <a:ext cx="8910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ro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OXE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78"/>
          <p:cNvSpPr txBox="1"/>
          <p:nvPr/>
        </p:nvSpPr>
        <p:spPr>
          <a:xfrm>
            <a:off x="858393" y="3711522"/>
            <a:ext cx="22614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2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TASTATURĂ</a:t>
            </a:r>
            <a:endParaRPr sz="2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78"/>
          <p:cNvSpPr txBox="1"/>
          <p:nvPr/>
        </p:nvSpPr>
        <p:spPr>
          <a:xfrm>
            <a:off x="7554200" y="4254175"/>
            <a:ext cx="1553100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MOUSE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0" name="Google Shape;720;p78" descr="Imagini pentru gif monitor"/>
          <p:cNvPicPr preferRelativeResize="0"/>
          <p:nvPr/>
        </p:nvPicPr>
        <p:blipFill rotWithShape="1">
          <a:blip r:embed="rId6">
            <a:alphaModFix/>
          </a:blip>
          <a:srcRect l="9040" r="8851"/>
          <a:stretch/>
        </p:blipFill>
        <p:spPr>
          <a:xfrm>
            <a:off x="4187500" y="1370075"/>
            <a:ext cx="3426150" cy="3126950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78"/>
          <p:cNvSpPr txBox="1"/>
          <p:nvPr/>
        </p:nvSpPr>
        <p:spPr>
          <a:xfrm>
            <a:off x="7725275" y="2347050"/>
            <a:ext cx="1445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o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MONITOR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" name="Google Shape;726;p79"/>
          <p:cNvGrpSpPr/>
          <p:nvPr/>
        </p:nvGrpSpPr>
        <p:grpSpPr>
          <a:xfrm>
            <a:off x="1827827" y="1297324"/>
            <a:ext cx="5805954" cy="3552320"/>
            <a:chOff x="2427297" y="3194"/>
            <a:chExt cx="5421565" cy="6002569"/>
          </a:xfrm>
        </p:grpSpPr>
        <p:sp>
          <p:nvSpPr>
            <p:cNvPr id="727" name="Google Shape;727;p79"/>
            <p:cNvSpPr/>
            <p:nvPr/>
          </p:nvSpPr>
          <p:spPr>
            <a:xfrm>
              <a:off x="4216472" y="2171539"/>
              <a:ext cx="1877700" cy="1665900"/>
            </a:xfrm>
            <a:prstGeom prst="ellipse">
              <a:avLst/>
            </a:prstGeom>
            <a:solidFill>
              <a:srgbClr val="49D1CC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700" b="1"/>
                <a:t>HARDWARE</a:t>
              </a:r>
              <a:endParaRPr sz="1600" b="1"/>
            </a:p>
          </p:txBody>
        </p:sp>
        <p:sp>
          <p:nvSpPr>
            <p:cNvPr id="728" name="Google Shape;728;p79"/>
            <p:cNvSpPr/>
            <p:nvPr/>
          </p:nvSpPr>
          <p:spPr>
            <a:xfrm rot="-5400000">
              <a:off x="4886767" y="1905728"/>
              <a:ext cx="502500" cy="2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9050" cap="rnd" cmpd="sng">
              <a:solidFill>
                <a:srgbClr val="9D8CD1"/>
              </a:solidFill>
              <a:prstDash val="solid"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/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79"/>
            <p:cNvSpPr txBox="1"/>
            <p:nvPr/>
          </p:nvSpPr>
          <p:spPr>
            <a:xfrm rot="10800000">
              <a:off x="5125418" y="1907650"/>
              <a:ext cx="25200" cy="2520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9525" tIns="0" rIns="95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0" name="Google Shape;730;p79"/>
            <p:cNvSpPr/>
            <p:nvPr/>
          </p:nvSpPr>
          <p:spPr>
            <a:xfrm>
              <a:off x="4305130" y="3194"/>
              <a:ext cx="1665900" cy="1665900"/>
            </a:xfrm>
            <a:prstGeom prst="ellipse">
              <a:avLst/>
            </a:prstGeom>
            <a:solidFill>
              <a:srgbClr val="61A5D5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79"/>
            <p:cNvSpPr txBox="1"/>
            <p:nvPr/>
          </p:nvSpPr>
          <p:spPr>
            <a:xfrm>
              <a:off x="4305130" y="3194"/>
              <a:ext cx="1665900" cy="166590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7625" tIns="7625" rIns="7625" bIns="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Unitate centrală</a:t>
              </a:r>
              <a:endPara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2" name="Google Shape;732;p79"/>
            <p:cNvSpPr/>
            <p:nvPr/>
          </p:nvSpPr>
          <p:spPr>
            <a:xfrm rot="-1798693">
              <a:off x="5825833" y="2447820"/>
              <a:ext cx="502531" cy="2917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9050" cap="rnd" cmpd="sng">
              <a:solidFill>
                <a:srgbClr val="9D8CD1"/>
              </a:solidFill>
              <a:prstDash val="solid"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/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79"/>
            <p:cNvSpPr txBox="1"/>
            <p:nvPr/>
          </p:nvSpPr>
          <p:spPr>
            <a:xfrm rot="-3605181">
              <a:off x="6064430" y="2449686"/>
              <a:ext cx="25266" cy="2526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9525" tIns="0" rIns="95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4" name="Google Shape;734;p79"/>
            <p:cNvSpPr/>
            <p:nvPr/>
          </p:nvSpPr>
          <p:spPr>
            <a:xfrm>
              <a:off x="6182962" y="1087362"/>
              <a:ext cx="1665900" cy="1665900"/>
            </a:xfrm>
            <a:prstGeom prst="ellipse">
              <a:avLst/>
            </a:prstGeom>
            <a:solidFill>
              <a:srgbClr val="6995D3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79"/>
            <p:cNvSpPr txBox="1"/>
            <p:nvPr/>
          </p:nvSpPr>
          <p:spPr>
            <a:xfrm>
              <a:off x="6182962" y="1087362"/>
              <a:ext cx="1665900" cy="166590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7625" tIns="7625" rIns="7625" bIns="7625" anchor="ctr" anchorCtr="0">
              <a:noAutofit/>
            </a:bodyPr>
            <a:lstStyle/>
            <a:p>
              <a:pPr marL="45720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Memoria internă</a:t>
              </a:r>
              <a:endPara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1028700" marR="0" lvl="2" indent="-22225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entury Gothic"/>
                <a:buChar char="■"/>
              </a:pPr>
              <a:r>
                <a:rPr lang="ro" sz="900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ROM</a:t>
              </a:r>
              <a:endParaRPr sz="9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1028700" marR="0" lvl="2" indent="-222250" algn="l" rtl="0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entury Gothic"/>
                <a:buChar char="■"/>
              </a:pPr>
              <a:r>
                <a:rPr lang="ro" sz="900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RAM</a:t>
              </a:r>
              <a:endParaRPr sz="9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6" name="Google Shape;736;p79"/>
            <p:cNvSpPr/>
            <p:nvPr/>
          </p:nvSpPr>
          <p:spPr>
            <a:xfrm rot="1798693">
              <a:off x="5825722" y="3531848"/>
              <a:ext cx="502531" cy="2917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9050" cap="rnd" cmpd="sng">
              <a:solidFill>
                <a:srgbClr val="9D8CD1"/>
              </a:solidFill>
              <a:prstDash val="solid"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/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79"/>
            <p:cNvSpPr txBox="1"/>
            <p:nvPr/>
          </p:nvSpPr>
          <p:spPr>
            <a:xfrm rot="3605181">
              <a:off x="6064287" y="3533997"/>
              <a:ext cx="25266" cy="2526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9525" tIns="0" rIns="95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8" name="Google Shape;738;p79"/>
            <p:cNvSpPr/>
            <p:nvPr/>
          </p:nvSpPr>
          <p:spPr>
            <a:xfrm>
              <a:off x="6182962" y="3255696"/>
              <a:ext cx="1665900" cy="1665900"/>
            </a:xfrm>
            <a:prstGeom prst="ellipse">
              <a:avLst/>
            </a:prstGeom>
            <a:solidFill>
              <a:srgbClr val="728AD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79"/>
            <p:cNvSpPr txBox="1"/>
            <p:nvPr/>
          </p:nvSpPr>
          <p:spPr>
            <a:xfrm>
              <a:off x="6182962" y="3255696"/>
              <a:ext cx="1665900" cy="166590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7625" tIns="7625" rIns="7625" bIns="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Dispozitive de memorare</a:t>
              </a:r>
              <a:endPara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40" name="Google Shape;740;p79"/>
            <p:cNvSpPr/>
            <p:nvPr/>
          </p:nvSpPr>
          <p:spPr>
            <a:xfrm rot="5400000">
              <a:off x="4886846" y="4074083"/>
              <a:ext cx="502500" cy="2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9050" cap="rnd" cmpd="sng">
              <a:solidFill>
                <a:srgbClr val="9D8CD1"/>
              </a:solidFill>
              <a:prstDash val="solid"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/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79"/>
            <p:cNvSpPr txBox="1"/>
            <p:nvPr/>
          </p:nvSpPr>
          <p:spPr>
            <a:xfrm rot="10800000">
              <a:off x="5125418" y="4075984"/>
              <a:ext cx="25200" cy="2520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9525" tIns="0" rIns="95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42" name="Google Shape;742;p79"/>
            <p:cNvSpPr/>
            <p:nvPr/>
          </p:nvSpPr>
          <p:spPr>
            <a:xfrm>
              <a:off x="4305130" y="4339863"/>
              <a:ext cx="1665900" cy="1665900"/>
            </a:xfrm>
            <a:prstGeom prst="ellipse">
              <a:avLst/>
            </a:prstGeom>
            <a:solidFill>
              <a:srgbClr val="7A82D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79"/>
            <p:cNvSpPr txBox="1"/>
            <p:nvPr/>
          </p:nvSpPr>
          <p:spPr>
            <a:xfrm>
              <a:off x="4305130" y="4339863"/>
              <a:ext cx="1665900" cy="166590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7625" tIns="7625" rIns="7625" bIns="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Dispozitive de intrare</a:t>
              </a:r>
              <a:endPara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44" name="Google Shape;744;p79"/>
            <p:cNvSpPr/>
            <p:nvPr/>
          </p:nvSpPr>
          <p:spPr>
            <a:xfrm rot="9001307">
              <a:off x="3947750" y="3531918"/>
              <a:ext cx="502531" cy="2917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9050" cap="rnd" cmpd="sng">
              <a:solidFill>
                <a:srgbClr val="9D8CD1"/>
              </a:solidFill>
              <a:prstDash val="solid"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/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79"/>
            <p:cNvSpPr txBox="1"/>
            <p:nvPr/>
          </p:nvSpPr>
          <p:spPr>
            <a:xfrm rot="-3605181">
              <a:off x="4186598" y="3533854"/>
              <a:ext cx="25266" cy="2526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9525" tIns="0" rIns="95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46" name="Google Shape;746;p79"/>
            <p:cNvSpPr/>
            <p:nvPr/>
          </p:nvSpPr>
          <p:spPr>
            <a:xfrm>
              <a:off x="2427297" y="3255696"/>
              <a:ext cx="1665900" cy="1665900"/>
            </a:xfrm>
            <a:prstGeom prst="ellipse">
              <a:avLst/>
            </a:prstGeom>
            <a:solidFill>
              <a:srgbClr val="8883D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79"/>
            <p:cNvSpPr txBox="1"/>
            <p:nvPr/>
          </p:nvSpPr>
          <p:spPr>
            <a:xfrm>
              <a:off x="2427297" y="3255696"/>
              <a:ext cx="1665900" cy="166590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7625" tIns="7625" rIns="7625" bIns="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Dispozitive de ieşire</a:t>
              </a:r>
              <a:endPara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48" name="Google Shape;748;p79"/>
            <p:cNvSpPr/>
            <p:nvPr/>
          </p:nvSpPr>
          <p:spPr>
            <a:xfrm rot="-9001307">
              <a:off x="3947860" y="2447890"/>
              <a:ext cx="502531" cy="2917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9050" cap="rnd" cmpd="sng">
              <a:solidFill>
                <a:srgbClr val="9D8CD1"/>
              </a:solidFill>
              <a:prstDash val="solid"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/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79"/>
            <p:cNvSpPr txBox="1"/>
            <p:nvPr/>
          </p:nvSpPr>
          <p:spPr>
            <a:xfrm rot="3605181">
              <a:off x="4186455" y="2449829"/>
              <a:ext cx="25266" cy="2526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9525" tIns="0" rIns="95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50" name="Google Shape;750;p79"/>
            <p:cNvSpPr/>
            <p:nvPr/>
          </p:nvSpPr>
          <p:spPr>
            <a:xfrm>
              <a:off x="2427297" y="1087362"/>
              <a:ext cx="1665900" cy="1665900"/>
            </a:xfrm>
            <a:prstGeom prst="ellipse">
              <a:avLst/>
            </a:prstGeom>
            <a:solidFill>
              <a:srgbClr val="9C8BD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79"/>
            <p:cNvSpPr txBox="1"/>
            <p:nvPr/>
          </p:nvSpPr>
          <p:spPr>
            <a:xfrm>
              <a:off x="2427297" y="1087362"/>
              <a:ext cx="1665900" cy="166590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7625" tIns="7625" rIns="7625" bIns="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Dispozitive de intrare - ieşire</a:t>
              </a:r>
              <a:endPara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752" name="Google Shape;752;p79"/>
          <p:cNvSpPr/>
          <p:nvPr/>
        </p:nvSpPr>
        <p:spPr>
          <a:xfrm>
            <a:off x="2020850" y="363300"/>
            <a:ext cx="49887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Recapitulăm: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" name="Google Shape;757;p80"/>
          <p:cNvGrpSpPr/>
          <p:nvPr/>
        </p:nvGrpSpPr>
        <p:grpSpPr>
          <a:xfrm>
            <a:off x="228024" y="1191029"/>
            <a:ext cx="8680408" cy="3800071"/>
            <a:chOff x="408957" y="627034"/>
            <a:chExt cx="10172750" cy="5956224"/>
          </a:xfrm>
        </p:grpSpPr>
        <p:sp>
          <p:nvSpPr>
            <p:cNvPr id="758" name="Google Shape;758;p80"/>
            <p:cNvSpPr/>
            <p:nvPr/>
          </p:nvSpPr>
          <p:spPr>
            <a:xfrm>
              <a:off x="7996113" y="1496114"/>
              <a:ext cx="313800" cy="4848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rnd" cmpd="sng">
              <a:solidFill>
                <a:srgbClr val="61A5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" name="Google Shape;759;p80"/>
            <p:cNvSpPr/>
            <p:nvPr/>
          </p:nvSpPr>
          <p:spPr>
            <a:xfrm>
              <a:off x="7996113" y="1496114"/>
              <a:ext cx="331200" cy="437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rnd" cmpd="sng">
              <a:solidFill>
                <a:srgbClr val="61A5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" name="Google Shape;760;p80"/>
            <p:cNvSpPr/>
            <p:nvPr/>
          </p:nvSpPr>
          <p:spPr>
            <a:xfrm>
              <a:off x="7996113" y="1496114"/>
              <a:ext cx="382200" cy="3908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rnd" cmpd="sng">
              <a:solidFill>
                <a:srgbClr val="61A5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" name="Google Shape;761;p80"/>
            <p:cNvSpPr/>
            <p:nvPr/>
          </p:nvSpPr>
          <p:spPr>
            <a:xfrm>
              <a:off x="7996113" y="1496114"/>
              <a:ext cx="280500" cy="336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rnd" cmpd="sng">
              <a:solidFill>
                <a:srgbClr val="61A5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2" name="Google Shape;762;p80"/>
            <p:cNvSpPr/>
            <p:nvPr/>
          </p:nvSpPr>
          <p:spPr>
            <a:xfrm>
              <a:off x="7996113" y="1496114"/>
              <a:ext cx="331200" cy="2791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rnd" cmpd="sng">
              <a:solidFill>
                <a:srgbClr val="61A5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3" name="Google Shape;763;p80"/>
            <p:cNvSpPr/>
            <p:nvPr/>
          </p:nvSpPr>
          <p:spPr>
            <a:xfrm>
              <a:off x="7996113" y="1496114"/>
              <a:ext cx="331200" cy="2108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rnd" cmpd="sng">
              <a:solidFill>
                <a:srgbClr val="61A5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" name="Google Shape;764;p80"/>
            <p:cNvSpPr/>
            <p:nvPr/>
          </p:nvSpPr>
          <p:spPr>
            <a:xfrm>
              <a:off x="7996113" y="1496114"/>
              <a:ext cx="331200" cy="145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rnd" cmpd="sng">
              <a:solidFill>
                <a:srgbClr val="61A5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" name="Google Shape;765;p80"/>
            <p:cNvSpPr/>
            <p:nvPr/>
          </p:nvSpPr>
          <p:spPr>
            <a:xfrm>
              <a:off x="7996113" y="1496114"/>
              <a:ext cx="229500" cy="964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rnd" cmpd="sng">
              <a:solidFill>
                <a:srgbClr val="61A5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6" name="Google Shape;766;p80"/>
            <p:cNvSpPr/>
            <p:nvPr/>
          </p:nvSpPr>
          <p:spPr>
            <a:xfrm>
              <a:off x="7996113" y="1496114"/>
              <a:ext cx="127800" cy="345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rnd" cmpd="sng">
              <a:solidFill>
                <a:srgbClr val="61A5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7" name="Google Shape;767;p80"/>
            <p:cNvSpPr/>
            <p:nvPr/>
          </p:nvSpPr>
          <p:spPr>
            <a:xfrm>
              <a:off x="5141099" y="967071"/>
              <a:ext cx="3448800" cy="9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86612"/>
                  </a:moveTo>
                  <a:lnTo>
                    <a:pt x="120000" y="60000"/>
                  </a:lnTo>
                </a:path>
              </a:pathLst>
            </a:custGeom>
            <a:noFill/>
            <a:ln w="19050" cap="rnd" cmpd="sng">
              <a:solidFill>
                <a:srgbClr val="49D1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" name="Google Shape;768;p80"/>
            <p:cNvSpPr/>
            <p:nvPr/>
          </p:nvSpPr>
          <p:spPr>
            <a:xfrm>
              <a:off x="3356017" y="2164015"/>
              <a:ext cx="471600" cy="3383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rnd" cmpd="sng">
              <a:solidFill>
                <a:srgbClr val="9D8C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" name="Google Shape;769;p80"/>
            <p:cNvSpPr/>
            <p:nvPr/>
          </p:nvSpPr>
          <p:spPr>
            <a:xfrm>
              <a:off x="3356017" y="2164015"/>
              <a:ext cx="473400" cy="236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rnd" cmpd="sng">
              <a:solidFill>
                <a:srgbClr val="9D8C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" name="Google Shape;770;p80"/>
            <p:cNvSpPr/>
            <p:nvPr/>
          </p:nvSpPr>
          <p:spPr>
            <a:xfrm>
              <a:off x="3356017" y="2164015"/>
              <a:ext cx="620400" cy="1572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rnd" cmpd="sng">
              <a:solidFill>
                <a:srgbClr val="9D8C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" name="Google Shape;771;p80"/>
            <p:cNvSpPr/>
            <p:nvPr/>
          </p:nvSpPr>
          <p:spPr>
            <a:xfrm>
              <a:off x="3356017" y="2164015"/>
              <a:ext cx="473400" cy="103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rnd" cmpd="sng">
              <a:solidFill>
                <a:srgbClr val="9D8C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" name="Google Shape;772;p80"/>
            <p:cNvSpPr/>
            <p:nvPr/>
          </p:nvSpPr>
          <p:spPr>
            <a:xfrm>
              <a:off x="3356017" y="2164015"/>
              <a:ext cx="473400" cy="43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rnd" cmpd="sng">
              <a:solidFill>
                <a:srgbClr val="9D8C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" name="Google Shape;773;p80"/>
            <p:cNvSpPr/>
            <p:nvPr/>
          </p:nvSpPr>
          <p:spPr>
            <a:xfrm>
              <a:off x="2078365" y="1162893"/>
              <a:ext cx="2226054" cy="6100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03330"/>
                  </a:lnTo>
                  <a:lnTo>
                    <a:pt x="120000" y="103330"/>
                  </a:lnTo>
                  <a:lnTo>
                    <a:pt x="120000" y="120000"/>
                  </a:lnTo>
                </a:path>
              </a:pathLst>
            </a:custGeom>
            <a:noFill/>
            <a:ln w="19050" cap="rnd" cmpd="sng">
              <a:solidFill>
                <a:srgbClr val="61A5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" name="Google Shape;774;p80"/>
            <p:cNvSpPr/>
            <p:nvPr/>
          </p:nvSpPr>
          <p:spPr>
            <a:xfrm>
              <a:off x="564132" y="2068371"/>
              <a:ext cx="709200" cy="226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rnd" cmpd="sng">
              <a:solidFill>
                <a:srgbClr val="9D8C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" name="Google Shape;775;p80"/>
            <p:cNvSpPr/>
            <p:nvPr/>
          </p:nvSpPr>
          <p:spPr>
            <a:xfrm>
              <a:off x="564132" y="2068371"/>
              <a:ext cx="607500" cy="768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rnd" cmpd="sng">
              <a:solidFill>
                <a:srgbClr val="9D8C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" name="Google Shape;776;p80"/>
            <p:cNvSpPr/>
            <p:nvPr/>
          </p:nvSpPr>
          <p:spPr>
            <a:xfrm>
              <a:off x="1184831" y="1424872"/>
              <a:ext cx="405600" cy="263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91888"/>
                  </a:lnTo>
                  <a:lnTo>
                    <a:pt x="0" y="91888"/>
                  </a:lnTo>
                  <a:lnTo>
                    <a:pt x="0" y="120000"/>
                  </a:lnTo>
                </a:path>
              </a:pathLst>
            </a:custGeom>
            <a:noFill/>
            <a:ln w="19050" cap="rnd" cmpd="sng">
              <a:solidFill>
                <a:srgbClr val="61A5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" name="Google Shape;777;p80"/>
            <p:cNvSpPr/>
            <p:nvPr/>
          </p:nvSpPr>
          <p:spPr>
            <a:xfrm>
              <a:off x="1590474" y="956559"/>
              <a:ext cx="3550500" cy="9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00407"/>
                  </a:moveTo>
                  <a:lnTo>
                    <a:pt x="0" y="60000"/>
                  </a:lnTo>
                </a:path>
              </a:pathLst>
            </a:custGeom>
            <a:noFill/>
            <a:ln w="19050" cap="rnd" cmpd="sng">
              <a:solidFill>
                <a:srgbClr val="49D1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" name="Google Shape;778;p80"/>
            <p:cNvSpPr/>
            <p:nvPr/>
          </p:nvSpPr>
          <p:spPr>
            <a:xfrm>
              <a:off x="4203902" y="627034"/>
              <a:ext cx="1484701" cy="405900"/>
            </a:xfrm>
            <a:prstGeom prst="rect">
              <a:avLst/>
            </a:prstGeom>
            <a:gradFill>
              <a:gsLst>
                <a:gs pos="0">
                  <a:srgbClr val="94CE6C"/>
                </a:gs>
                <a:gs pos="100000">
                  <a:srgbClr val="76B846"/>
                </a:gs>
              </a:gsLst>
              <a:lin ang="5400012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4709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80"/>
            <p:cNvSpPr txBox="1"/>
            <p:nvPr/>
          </p:nvSpPr>
          <p:spPr>
            <a:xfrm>
              <a:off x="4203903" y="746128"/>
              <a:ext cx="1484700" cy="9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75" tIns="8575" rIns="8575" bIns="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400" b="1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SOFTWARE</a:t>
              </a:r>
              <a:endParaRPr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0" name="Google Shape;780;p80"/>
            <p:cNvSpPr/>
            <p:nvPr/>
          </p:nvSpPr>
          <p:spPr>
            <a:xfrm>
              <a:off x="1086245" y="1002279"/>
              <a:ext cx="1008600" cy="422700"/>
            </a:xfrm>
            <a:prstGeom prst="rect">
              <a:avLst/>
            </a:prstGeom>
            <a:gradFill>
              <a:gsLst>
                <a:gs pos="0">
                  <a:srgbClr val="52D1CC"/>
                </a:gs>
                <a:gs pos="100000">
                  <a:srgbClr val="37B1AD"/>
                </a:gs>
              </a:gsLst>
              <a:lin ang="5400012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4709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80"/>
            <p:cNvSpPr txBox="1"/>
            <p:nvPr/>
          </p:nvSpPr>
          <p:spPr>
            <a:xfrm>
              <a:off x="1086245" y="1002279"/>
              <a:ext cx="1008600" cy="42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225" tIns="5225" rIns="5225" bIns="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8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PROGRAME SISTEM</a:t>
              </a:r>
              <a:endParaRPr sz="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2" name="Google Shape;782;p80"/>
            <p:cNvSpPr/>
            <p:nvPr/>
          </p:nvSpPr>
          <p:spPr>
            <a:xfrm>
              <a:off x="408957" y="1688669"/>
              <a:ext cx="1551600" cy="379800"/>
            </a:xfrm>
            <a:prstGeom prst="rect">
              <a:avLst/>
            </a:prstGeom>
            <a:gradFill>
              <a:gsLst>
                <a:gs pos="0">
                  <a:srgbClr val="67A7D5"/>
                </a:gs>
                <a:gs pos="100000">
                  <a:srgbClr val="408BBF"/>
                </a:gs>
              </a:gsLst>
              <a:lin ang="5400012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4709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80"/>
            <p:cNvSpPr txBox="1"/>
            <p:nvPr/>
          </p:nvSpPr>
          <p:spPr>
            <a:xfrm>
              <a:off x="408957" y="1688669"/>
              <a:ext cx="1551600" cy="37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225" tIns="5225" rIns="5225" bIns="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8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SISTEM DE OPERARE</a:t>
              </a:r>
              <a:endParaRPr sz="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4" name="Google Shape;784;p80"/>
            <p:cNvSpPr/>
            <p:nvPr/>
          </p:nvSpPr>
          <p:spPr>
            <a:xfrm>
              <a:off x="1171728" y="2485805"/>
              <a:ext cx="1682100" cy="701100"/>
            </a:xfrm>
            <a:prstGeom prst="rect">
              <a:avLst/>
            </a:prstGeom>
            <a:gradFill>
              <a:gsLst>
                <a:gs pos="0">
                  <a:srgbClr val="A08FD2"/>
                </a:gs>
                <a:gs pos="100000">
                  <a:srgbClr val="7C69B8"/>
                </a:gs>
              </a:gsLst>
              <a:lin ang="5400012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4709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80"/>
            <p:cNvSpPr txBox="1"/>
            <p:nvPr/>
          </p:nvSpPr>
          <p:spPr>
            <a:xfrm>
              <a:off x="1171728" y="2485805"/>
              <a:ext cx="1682100" cy="7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225" tIns="5225" rIns="5225" bIns="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8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NUCLEU</a:t>
              </a:r>
              <a:endParaRPr sz="1100"/>
            </a:p>
            <a:p>
              <a:pPr marL="0" marR="0" lvl="0" indent="0" algn="ctr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ro" sz="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Gestionează resursele sistemului</a:t>
              </a:r>
              <a:endParaRPr sz="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6" name="Google Shape;786;p80"/>
            <p:cNvSpPr/>
            <p:nvPr/>
          </p:nvSpPr>
          <p:spPr>
            <a:xfrm>
              <a:off x="1273401" y="3604208"/>
              <a:ext cx="1591500" cy="1465800"/>
            </a:xfrm>
            <a:prstGeom prst="rect">
              <a:avLst/>
            </a:prstGeom>
            <a:gradFill>
              <a:gsLst>
                <a:gs pos="0">
                  <a:srgbClr val="A08FD2"/>
                </a:gs>
                <a:gs pos="100000">
                  <a:srgbClr val="7C69B8"/>
                </a:gs>
              </a:gsLst>
              <a:lin ang="5400012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4709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80"/>
            <p:cNvSpPr txBox="1"/>
            <p:nvPr/>
          </p:nvSpPr>
          <p:spPr>
            <a:xfrm>
              <a:off x="1273401" y="3604208"/>
              <a:ext cx="1591500" cy="146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225" tIns="5225" rIns="5225" bIns="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8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INTERFAŢA</a:t>
              </a:r>
              <a:endParaRPr sz="1100"/>
            </a:p>
            <a:p>
              <a:pPr marL="0" marR="0" lvl="0" indent="0" algn="ctr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ro" sz="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Poate fi:</a:t>
              </a:r>
              <a:endParaRPr sz="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ro" sz="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- prin limbaj de comandă</a:t>
              </a:r>
              <a:endParaRPr sz="1100"/>
            </a:p>
            <a:p>
              <a:pPr marL="0" marR="0" lvl="0" indent="0" algn="ctr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ro" sz="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-Interfaţa grafică (meniuri, pictograme)</a:t>
              </a:r>
              <a:endParaRPr sz="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8" name="Google Shape;788;p80"/>
            <p:cNvSpPr/>
            <p:nvPr/>
          </p:nvSpPr>
          <p:spPr>
            <a:xfrm>
              <a:off x="3241695" y="1869736"/>
              <a:ext cx="1143300" cy="294300"/>
            </a:xfrm>
            <a:prstGeom prst="rect">
              <a:avLst/>
            </a:prstGeom>
            <a:gradFill>
              <a:gsLst>
                <a:gs pos="0">
                  <a:srgbClr val="67A7D5"/>
                </a:gs>
                <a:gs pos="100000">
                  <a:srgbClr val="408BBF"/>
                </a:gs>
              </a:gsLst>
              <a:lin ang="5400012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4709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80"/>
            <p:cNvSpPr txBox="1"/>
            <p:nvPr/>
          </p:nvSpPr>
          <p:spPr>
            <a:xfrm>
              <a:off x="3241695" y="1869736"/>
              <a:ext cx="1143300" cy="29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225" tIns="5225" rIns="5225" bIns="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8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UTILITARE</a:t>
              </a:r>
              <a:endParaRPr sz="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0" name="Google Shape;790;p80"/>
            <p:cNvSpPr/>
            <p:nvPr/>
          </p:nvSpPr>
          <p:spPr>
            <a:xfrm>
              <a:off x="3829364" y="2259558"/>
              <a:ext cx="1634100" cy="671400"/>
            </a:xfrm>
            <a:prstGeom prst="rect">
              <a:avLst/>
            </a:prstGeom>
            <a:gradFill>
              <a:gsLst>
                <a:gs pos="0">
                  <a:srgbClr val="A08FD2"/>
                </a:gs>
                <a:gs pos="100000">
                  <a:srgbClr val="7C69B8"/>
                </a:gs>
              </a:gsLst>
              <a:lin ang="5400012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4709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80"/>
            <p:cNvSpPr txBox="1"/>
            <p:nvPr/>
          </p:nvSpPr>
          <p:spPr>
            <a:xfrm>
              <a:off x="3829364" y="2259558"/>
              <a:ext cx="1634100" cy="6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225" tIns="5225" rIns="5225" bIns="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8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BROWSERE</a:t>
              </a:r>
              <a:endParaRPr sz="1100"/>
            </a:p>
            <a:p>
              <a:pPr marL="0" marR="0" lvl="0" indent="0" algn="ctr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ro" sz="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InternetExplorer, Mozilla, Opera</a:t>
              </a:r>
              <a:endParaRPr sz="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2" name="Google Shape;792;p80"/>
            <p:cNvSpPr/>
            <p:nvPr/>
          </p:nvSpPr>
          <p:spPr>
            <a:xfrm>
              <a:off x="3829364" y="3054610"/>
              <a:ext cx="1748400" cy="294300"/>
            </a:xfrm>
            <a:prstGeom prst="rect">
              <a:avLst/>
            </a:prstGeom>
            <a:gradFill>
              <a:gsLst>
                <a:gs pos="0">
                  <a:srgbClr val="A08FD2"/>
                </a:gs>
                <a:gs pos="100000">
                  <a:srgbClr val="7C69B8"/>
                </a:gs>
              </a:gsLst>
              <a:lin ang="5400012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4709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80"/>
            <p:cNvSpPr txBox="1"/>
            <p:nvPr/>
          </p:nvSpPr>
          <p:spPr>
            <a:xfrm>
              <a:off x="3829364" y="3054610"/>
              <a:ext cx="1748400" cy="29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225" tIns="5225" rIns="5225" bIns="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8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DEFRAGMENTARE</a:t>
              </a:r>
              <a:endParaRPr sz="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4" name="Google Shape;794;p80"/>
            <p:cNvSpPr/>
            <p:nvPr/>
          </p:nvSpPr>
          <p:spPr>
            <a:xfrm>
              <a:off x="3976503" y="3425554"/>
              <a:ext cx="1135800" cy="622800"/>
            </a:xfrm>
            <a:prstGeom prst="rect">
              <a:avLst/>
            </a:prstGeom>
            <a:gradFill>
              <a:gsLst>
                <a:gs pos="0">
                  <a:srgbClr val="A08FD2"/>
                </a:gs>
                <a:gs pos="100000">
                  <a:srgbClr val="7C69B8"/>
                </a:gs>
              </a:gsLst>
              <a:lin ang="5400012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4709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80"/>
            <p:cNvSpPr txBox="1"/>
            <p:nvPr/>
          </p:nvSpPr>
          <p:spPr>
            <a:xfrm>
              <a:off x="3976503" y="3425554"/>
              <a:ext cx="1135800" cy="62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225" tIns="5225" rIns="5225" bIns="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8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ARHIVARE</a:t>
              </a:r>
              <a:endParaRPr sz="1100"/>
            </a:p>
            <a:p>
              <a:pPr marL="0" marR="0" lvl="0" indent="0" algn="ctr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ro" sz="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ARJ, RAR, YIP</a:t>
              </a:r>
              <a:endParaRPr sz="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6" name="Google Shape;796;p80"/>
            <p:cNvSpPr/>
            <p:nvPr/>
          </p:nvSpPr>
          <p:spPr>
            <a:xfrm>
              <a:off x="3829364" y="4218894"/>
              <a:ext cx="1884000" cy="624300"/>
            </a:xfrm>
            <a:prstGeom prst="rect">
              <a:avLst/>
            </a:prstGeom>
            <a:gradFill>
              <a:gsLst>
                <a:gs pos="0">
                  <a:srgbClr val="A08FD2"/>
                </a:gs>
                <a:gs pos="100000">
                  <a:srgbClr val="7C69B8"/>
                </a:gs>
              </a:gsLst>
              <a:lin ang="5400012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4709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80"/>
            <p:cNvSpPr txBox="1"/>
            <p:nvPr/>
          </p:nvSpPr>
          <p:spPr>
            <a:xfrm>
              <a:off x="3829364" y="4218894"/>
              <a:ext cx="1884000" cy="62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225" tIns="5225" rIns="5225" bIns="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8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DEVIRUSARE</a:t>
              </a:r>
              <a:endParaRPr sz="1100"/>
            </a:p>
            <a:p>
              <a:pPr marL="0" marR="0" lvl="0" indent="0" algn="ctr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ro" sz="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NOD, AVG</a:t>
              </a:r>
              <a:endParaRPr sz="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8" name="Google Shape;798;p80"/>
            <p:cNvSpPr/>
            <p:nvPr/>
          </p:nvSpPr>
          <p:spPr>
            <a:xfrm>
              <a:off x="3827616" y="5057473"/>
              <a:ext cx="1917900" cy="979500"/>
            </a:xfrm>
            <a:prstGeom prst="rect">
              <a:avLst/>
            </a:prstGeom>
            <a:gradFill>
              <a:gsLst>
                <a:gs pos="0">
                  <a:srgbClr val="A08FD2"/>
                </a:gs>
                <a:gs pos="100000">
                  <a:srgbClr val="7C69B8"/>
                </a:gs>
              </a:gsLst>
              <a:lin ang="5400012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4709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80"/>
            <p:cNvSpPr txBox="1"/>
            <p:nvPr/>
          </p:nvSpPr>
          <p:spPr>
            <a:xfrm>
              <a:off x="3827616" y="5057473"/>
              <a:ext cx="1917900" cy="97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225" tIns="5225" rIns="5225" bIns="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8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GESTIONARE FIŞIERE:</a:t>
              </a:r>
              <a:endParaRPr sz="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ro" sz="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Norton Comander,</a:t>
              </a:r>
              <a:endParaRPr sz="1100"/>
            </a:p>
            <a:p>
              <a:pPr marL="0" marR="0" lvl="0" indent="0" algn="ctr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ro" sz="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Total Comander,</a:t>
              </a:r>
              <a:endParaRPr sz="1100"/>
            </a:p>
            <a:p>
              <a:pPr marL="0" marR="0" lvl="0" indent="0" algn="ctr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ro" sz="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Windows Comander</a:t>
              </a:r>
              <a:endParaRPr sz="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00" name="Google Shape;800;p80"/>
            <p:cNvSpPr/>
            <p:nvPr/>
          </p:nvSpPr>
          <p:spPr>
            <a:xfrm>
              <a:off x="7035278" y="1031737"/>
              <a:ext cx="1917900" cy="483300"/>
            </a:xfrm>
            <a:prstGeom prst="rect">
              <a:avLst/>
            </a:prstGeom>
            <a:gradFill>
              <a:gsLst>
                <a:gs pos="0">
                  <a:srgbClr val="52D1CC"/>
                </a:gs>
                <a:gs pos="100000">
                  <a:srgbClr val="37B1AD"/>
                </a:gs>
              </a:gsLst>
              <a:lin ang="5400012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4709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80"/>
            <p:cNvSpPr txBox="1"/>
            <p:nvPr/>
          </p:nvSpPr>
          <p:spPr>
            <a:xfrm>
              <a:off x="7410649" y="966396"/>
              <a:ext cx="1484700" cy="48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225" tIns="5225" rIns="5225" bIns="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8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PROGRAME DE APLICAŢIE</a:t>
              </a:r>
              <a:endParaRPr sz="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02" name="Google Shape;802;p80"/>
            <p:cNvSpPr/>
            <p:nvPr/>
          </p:nvSpPr>
          <p:spPr>
            <a:xfrm>
              <a:off x="8124029" y="1562424"/>
              <a:ext cx="1792200" cy="557400"/>
            </a:xfrm>
            <a:prstGeom prst="rect">
              <a:avLst/>
            </a:prstGeom>
            <a:gradFill>
              <a:gsLst>
                <a:gs pos="0">
                  <a:srgbClr val="67A7D5"/>
                </a:gs>
                <a:gs pos="100000">
                  <a:srgbClr val="408BBF"/>
                </a:gs>
              </a:gsLst>
              <a:lin ang="5400012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4709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80"/>
            <p:cNvSpPr txBox="1"/>
            <p:nvPr/>
          </p:nvSpPr>
          <p:spPr>
            <a:xfrm>
              <a:off x="8124029" y="1562424"/>
              <a:ext cx="1792200" cy="55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225" tIns="5225" rIns="5225" bIns="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8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EDITOARE DE TEXT</a:t>
              </a:r>
              <a:endParaRPr sz="1100"/>
            </a:p>
            <a:p>
              <a:pPr marL="0" marR="0" lvl="0" indent="0" algn="ctr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ro" sz="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Notepad, Wordpad, Word</a:t>
              </a:r>
              <a:endParaRPr sz="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04" name="Google Shape;804;p80"/>
            <p:cNvSpPr/>
            <p:nvPr/>
          </p:nvSpPr>
          <p:spPr>
            <a:xfrm>
              <a:off x="8225703" y="2232543"/>
              <a:ext cx="1657800" cy="455400"/>
            </a:xfrm>
            <a:prstGeom prst="rect">
              <a:avLst/>
            </a:prstGeom>
            <a:gradFill>
              <a:gsLst>
                <a:gs pos="0">
                  <a:srgbClr val="67A7D5"/>
                </a:gs>
                <a:gs pos="100000">
                  <a:srgbClr val="408BBF"/>
                </a:gs>
              </a:gsLst>
              <a:lin ang="5400012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4709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80"/>
            <p:cNvSpPr txBox="1"/>
            <p:nvPr/>
          </p:nvSpPr>
          <p:spPr>
            <a:xfrm>
              <a:off x="8225703" y="2232543"/>
              <a:ext cx="1657800" cy="4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225" tIns="5225" rIns="5225" bIns="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8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EDITOARE GRAFICE</a:t>
              </a:r>
              <a:endParaRPr sz="1100"/>
            </a:p>
            <a:p>
              <a:pPr marL="0" marR="0" lvl="0" indent="0" algn="ctr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ro" sz="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Paint, Corel, Photoshop</a:t>
              </a:r>
              <a:endParaRPr sz="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06" name="Google Shape;806;p80"/>
            <p:cNvSpPr/>
            <p:nvPr/>
          </p:nvSpPr>
          <p:spPr>
            <a:xfrm>
              <a:off x="8327376" y="2749420"/>
              <a:ext cx="1522800" cy="405900"/>
            </a:xfrm>
            <a:prstGeom prst="rect">
              <a:avLst/>
            </a:prstGeom>
            <a:gradFill>
              <a:gsLst>
                <a:gs pos="0">
                  <a:srgbClr val="67A7D5"/>
                </a:gs>
                <a:gs pos="100000">
                  <a:srgbClr val="408BBF"/>
                </a:gs>
              </a:gsLst>
              <a:lin ang="5400012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4709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80"/>
            <p:cNvSpPr txBox="1"/>
            <p:nvPr/>
          </p:nvSpPr>
          <p:spPr>
            <a:xfrm>
              <a:off x="8327376" y="2749420"/>
              <a:ext cx="1522800" cy="40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225" tIns="5225" rIns="5225" bIns="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8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CALCUL TABELAR</a:t>
              </a:r>
              <a:endParaRPr sz="1100"/>
            </a:p>
            <a:p>
              <a:pPr marL="0" marR="0" lvl="0" indent="0" algn="ctr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ro" sz="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Excel</a:t>
              </a:r>
              <a:endParaRPr sz="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08" name="Google Shape;808;p80"/>
            <p:cNvSpPr/>
            <p:nvPr/>
          </p:nvSpPr>
          <p:spPr>
            <a:xfrm>
              <a:off x="8327376" y="3267733"/>
              <a:ext cx="1697400" cy="674400"/>
            </a:xfrm>
            <a:prstGeom prst="rect">
              <a:avLst/>
            </a:prstGeom>
            <a:gradFill>
              <a:gsLst>
                <a:gs pos="0">
                  <a:srgbClr val="67A7D5"/>
                </a:gs>
                <a:gs pos="100000">
                  <a:srgbClr val="408BBF"/>
                </a:gs>
              </a:gsLst>
              <a:lin ang="5400012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4709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80"/>
            <p:cNvSpPr txBox="1"/>
            <p:nvPr/>
          </p:nvSpPr>
          <p:spPr>
            <a:xfrm>
              <a:off x="8327376" y="3267733"/>
              <a:ext cx="16974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225" tIns="5225" rIns="5225" bIns="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8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GESTIUNE BAZE DE DATE</a:t>
              </a:r>
              <a:endParaRPr sz="1100"/>
            </a:p>
            <a:p>
              <a:pPr marL="0" marR="0" lvl="0" indent="0" algn="ctr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ro" sz="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Acces, Fox, Oracle</a:t>
              </a:r>
              <a:endParaRPr sz="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10" name="Google Shape;810;p80"/>
            <p:cNvSpPr/>
            <p:nvPr/>
          </p:nvSpPr>
          <p:spPr>
            <a:xfrm>
              <a:off x="8327376" y="4054454"/>
              <a:ext cx="1878000" cy="465900"/>
            </a:xfrm>
            <a:prstGeom prst="rect">
              <a:avLst/>
            </a:prstGeom>
            <a:gradFill>
              <a:gsLst>
                <a:gs pos="0">
                  <a:srgbClr val="67A7D5"/>
                </a:gs>
                <a:gs pos="100000">
                  <a:srgbClr val="408BBF"/>
                </a:gs>
              </a:gsLst>
              <a:lin ang="5400012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4709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80"/>
            <p:cNvSpPr txBox="1"/>
            <p:nvPr/>
          </p:nvSpPr>
          <p:spPr>
            <a:xfrm>
              <a:off x="8327376" y="4054454"/>
              <a:ext cx="1878000" cy="46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225" tIns="5225" rIns="5225" bIns="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8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PROIECTARE ASISTATĂ</a:t>
              </a:r>
              <a:endParaRPr sz="1100"/>
            </a:p>
            <a:p>
              <a:pPr marL="0" marR="0" lvl="0" indent="0" algn="ctr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ro" sz="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Autocad, Orcad</a:t>
              </a:r>
              <a:endParaRPr sz="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12" name="Google Shape;812;p80"/>
            <p:cNvSpPr/>
            <p:nvPr/>
          </p:nvSpPr>
          <p:spPr>
            <a:xfrm>
              <a:off x="8276536" y="4620849"/>
              <a:ext cx="2196900" cy="471000"/>
            </a:xfrm>
            <a:prstGeom prst="rect">
              <a:avLst/>
            </a:prstGeom>
            <a:gradFill>
              <a:gsLst>
                <a:gs pos="0">
                  <a:srgbClr val="67A7D5"/>
                </a:gs>
                <a:gs pos="100000">
                  <a:srgbClr val="408BBF"/>
                </a:gs>
              </a:gsLst>
              <a:lin ang="5400012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4709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80"/>
            <p:cNvSpPr txBox="1"/>
            <p:nvPr/>
          </p:nvSpPr>
          <p:spPr>
            <a:xfrm>
              <a:off x="8309916" y="4620844"/>
              <a:ext cx="2026500" cy="47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225" tIns="5225" rIns="5225" bIns="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8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MULTIMEDIA</a:t>
              </a:r>
              <a:endParaRPr sz="1100"/>
            </a:p>
            <a:p>
              <a:pPr marL="0" marR="0" lvl="0" indent="0" algn="ctr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ro" sz="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Windows Media Player</a:t>
              </a:r>
              <a:endParaRPr sz="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14" name="Google Shape;814;p80"/>
            <p:cNvSpPr/>
            <p:nvPr/>
          </p:nvSpPr>
          <p:spPr>
            <a:xfrm>
              <a:off x="8378209" y="5214809"/>
              <a:ext cx="1958100" cy="380100"/>
            </a:xfrm>
            <a:prstGeom prst="rect">
              <a:avLst/>
            </a:prstGeom>
            <a:gradFill>
              <a:gsLst>
                <a:gs pos="0">
                  <a:srgbClr val="67A7D5"/>
                </a:gs>
                <a:gs pos="100000">
                  <a:srgbClr val="408BBF"/>
                </a:gs>
              </a:gsLst>
              <a:lin ang="5400012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4709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80"/>
            <p:cNvSpPr txBox="1"/>
            <p:nvPr/>
          </p:nvSpPr>
          <p:spPr>
            <a:xfrm>
              <a:off x="8309828" y="5214809"/>
              <a:ext cx="2026500" cy="38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225" tIns="5225" rIns="5225" bIns="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8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EDITOARE DE PREZENTĂRI</a:t>
              </a:r>
              <a:endParaRPr sz="1100"/>
            </a:p>
            <a:p>
              <a:pPr marL="0" marR="0" lvl="0" indent="0" algn="ctr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ro" sz="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Powerpoint</a:t>
              </a:r>
              <a:endParaRPr sz="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16" name="Google Shape;816;p80"/>
            <p:cNvSpPr/>
            <p:nvPr/>
          </p:nvSpPr>
          <p:spPr>
            <a:xfrm>
              <a:off x="8327378" y="5628530"/>
              <a:ext cx="2222700" cy="422700"/>
            </a:xfrm>
            <a:prstGeom prst="rect">
              <a:avLst/>
            </a:prstGeom>
            <a:gradFill>
              <a:gsLst>
                <a:gs pos="0">
                  <a:srgbClr val="67A7D5"/>
                </a:gs>
                <a:gs pos="100000">
                  <a:srgbClr val="408BBF"/>
                </a:gs>
              </a:gsLst>
              <a:lin ang="5400012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4709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80"/>
            <p:cNvSpPr txBox="1"/>
            <p:nvPr/>
          </p:nvSpPr>
          <p:spPr>
            <a:xfrm>
              <a:off x="8176799" y="5679764"/>
              <a:ext cx="2222700" cy="35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225" tIns="5225" rIns="5225" bIns="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8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CREARE PAGINI WEB</a:t>
              </a:r>
              <a:endParaRPr sz="1100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ro" sz="800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Webwave, Dreamweaver</a:t>
              </a:r>
              <a:endParaRPr sz="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18" name="Google Shape;818;p80"/>
            <p:cNvSpPr/>
            <p:nvPr/>
          </p:nvSpPr>
          <p:spPr>
            <a:xfrm>
              <a:off x="8309807" y="6105358"/>
              <a:ext cx="2271900" cy="477900"/>
            </a:xfrm>
            <a:prstGeom prst="rect">
              <a:avLst/>
            </a:prstGeom>
            <a:gradFill>
              <a:gsLst>
                <a:gs pos="0">
                  <a:srgbClr val="67A7D5"/>
                </a:gs>
                <a:gs pos="100000">
                  <a:srgbClr val="408BBF"/>
                </a:gs>
              </a:gsLst>
              <a:lin ang="5400012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4709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80"/>
            <p:cNvSpPr txBox="1"/>
            <p:nvPr/>
          </p:nvSpPr>
          <p:spPr>
            <a:xfrm>
              <a:off x="8309807" y="6105358"/>
              <a:ext cx="2271900" cy="47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225" tIns="5225" rIns="5225" bIns="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8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PROGRAME SPECIALIZATE</a:t>
              </a:r>
              <a:endParaRPr sz="1100"/>
            </a:p>
            <a:p>
              <a:pPr marL="0" marR="0" lvl="0" indent="0" algn="ctr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ro" sz="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(contabilitate, închirieri, evidenţe)</a:t>
              </a:r>
              <a:endParaRPr sz="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820" name="Google Shape;820;p80"/>
          <p:cNvSpPr/>
          <p:nvPr/>
        </p:nvSpPr>
        <p:spPr>
          <a:xfrm>
            <a:off x="24750" y="232050"/>
            <a:ext cx="90945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29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Componenta SOFTWARE</a:t>
            </a:r>
            <a:r>
              <a:rPr lang="ro" sz="2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5" name="Google Shape;825;p81" descr="anim-display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1051" y="0"/>
            <a:ext cx="2927350" cy="2927350"/>
          </a:xfrm>
          <a:prstGeom prst="rect">
            <a:avLst/>
          </a:prstGeom>
          <a:noFill/>
          <a:ln>
            <a:noFill/>
          </a:ln>
        </p:spPr>
      </p:pic>
      <p:sp>
        <p:nvSpPr>
          <p:cNvPr id="826" name="Google Shape;826;p81"/>
          <p:cNvSpPr/>
          <p:nvPr/>
        </p:nvSpPr>
        <p:spPr>
          <a:xfrm>
            <a:off x="3009044" y="900332"/>
            <a:ext cx="2389911" cy="1088334"/>
          </a:xfrm>
          <a:prstGeom prst="flowChartDocumen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2000" b="1" dirty="0">
                <a:solidFill>
                  <a:schemeClr val="tx1"/>
                </a:solidFill>
                <a:latin typeface="Baguet Script" panose="00000500000000000000" pitchFamily="2" charset="0"/>
              </a:rPr>
              <a:t>Iar acum, veți primi o fișă de lucru</a:t>
            </a:r>
            <a:endParaRPr sz="2000" b="1" dirty="0">
              <a:solidFill>
                <a:schemeClr val="tx1"/>
              </a:solidFill>
              <a:latin typeface="Baguet Script" panose="00000500000000000000" pitchFamily="2" charset="0"/>
            </a:endParaRPr>
          </a:p>
        </p:txBody>
      </p:sp>
      <p:pic>
        <p:nvPicPr>
          <p:cNvPr id="2" name="Google Shape;382;p48">
            <a:extLst>
              <a:ext uri="{FF2B5EF4-FFF2-40B4-BE49-F238E27FC236}">
                <a16:creationId xmlns:a16="http://schemas.microsoft.com/office/drawing/2014/main" id="{1336FBEF-3DFC-8D37-EFF2-25CF009A2F2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3916006" y="198800"/>
            <a:ext cx="2965899" cy="252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F255084-37BE-219B-41D6-47E0770A2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85" y="149478"/>
            <a:ext cx="7598400" cy="1092300"/>
          </a:xfrm>
        </p:spPr>
        <p:txBody>
          <a:bodyPr/>
          <a:lstStyle/>
          <a:p>
            <a:r>
              <a:rPr lang="ro-RO" b="1" dirty="0"/>
              <a:t>Fișă de lucru</a:t>
            </a:r>
            <a:endParaRPr lang="en-US" b="1" dirty="0"/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31A3F43A-73BF-E9EC-2F1A-12DB14ED59EF}"/>
              </a:ext>
            </a:extLst>
          </p:cNvPr>
          <p:cNvSpPr txBox="1"/>
          <p:nvPr/>
        </p:nvSpPr>
        <p:spPr>
          <a:xfrm>
            <a:off x="480484" y="970844"/>
            <a:ext cx="8539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1800" b="1" i="1" dirty="0">
                <a:solidFill>
                  <a:schemeClr val="bg1">
                    <a:lumMod val="95000"/>
                  </a:schemeClr>
                </a:solidFill>
                <a:effectLst/>
                <a:latin typeface="Merriweather" panose="00000500000000000000" pitchFamily="2" charset="0"/>
                <a:ea typeface="Merriweather" panose="00000500000000000000" pitchFamily="2" charset="0"/>
                <a:cs typeface="Merriweather" panose="00000500000000000000" pitchFamily="2" charset="0"/>
              </a:rPr>
              <a:t>1. Priviți colajul de mai jos. Identificați imaginile în ordinea numerelor și completați tabelul alăturat cu numele fiecărei componente, așezat pe coloana corespunzătoare rolului său.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Imagine 9">
            <a:extLst>
              <a:ext uri="{FF2B5EF4-FFF2-40B4-BE49-F238E27FC236}">
                <a16:creationId xmlns:a16="http://schemas.microsoft.com/office/drawing/2014/main" id="{3E4B7F88-816E-62C7-0B23-7678CD307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79" y="2031747"/>
            <a:ext cx="3962400" cy="2962275"/>
          </a:xfrm>
          <a:prstGeom prst="rect">
            <a:avLst/>
          </a:prstGeom>
        </p:spPr>
      </p:pic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ED41B1FE-74A5-986C-298F-71FC7AFB15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3630"/>
              </p:ext>
            </p:extLst>
          </p:nvPr>
        </p:nvGraphicFramePr>
        <p:xfrm>
          <a:off x="4199466" y="2063144"/>
          <a:ext cx="4944534" cy="2930878"/>
        </p:xfrm>
        <a:graphic>
          <a:graphicData uri="http://schemas.openxmlformats.org/drawingml/2006/table">
            <a:tbl>
              <a:tblPr firstRow="1" bandRow="1">
                <a:tableStyleId>{EA6BB83E-DD98-4733-A3ED-80A5FC241902}</a:tableStyleId>
              </a:tblPr>
              <a:tblGrid>
                <a:gridCol w="988907">
                  <a:extLst>
                    <a:ext uri="{9D8B030D-6E8A-4147-A177-3AD203B41FA5}">
                      <a16:colId xmlns:a16="http://schemas.microsoft.com/office/drawing/2014/main" val="914446702"/>
                    </a:ext>
                  </a:extLst>
                </a:gridCol>
                <a:gridCol w="920477">
                  <a:extLst>
                    <a:ext uri="{9D8B030D-6E8A-4147-A177-3AD203B41FA5}">
                      <a16:colId xmlns:a16="http://schemas.microsoft.com/office/drawing/2014/main" val="2777644638"/>
                    </a:ext>
                  </a:extLst>
                </a:gridCol>
                <a:gridCol w="1057336">
                  <a:extLst>
                    <a:ext uri="{9D8B030D-6E8A-4147-A177-3AD203B41FA5}">
                      <a16:colId xmlns:a16="http://schemas.microsoft.com/office/drawing/2014/main" val="134242203"/>
                    </a:ext>
                  </a:extLst>
                </a:gridCol>
                <a:gridCol w="988907">
                  <a:extLst>
                    <a:ext uri="{9D8B030D-6E8A-4147-A177-3AD203B41FA5}">
                      <a16:colId xmlns:a16="http://schemas.microsoft.com/office/drawing/2014/main" val="3396201029"/>
                    </a:ext>
                  </a:extLst>
                </a:gridCol>
                <a:gridCol w="988907">
                  <a:extLst>
                    <a:ext uri="{9D8B030D-6E8A-4147-A177-3AD203B41FA5}">
                      <a16:colId xmlns:a16="http://schemas.microsoft.com/office/drawing/2014/main" val="4004952558"/>
                    </a:ext>
                  </a:extLst>
                </a:gridCol>
              </a:tblGrid>
              <a:tr h="1042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o-RO" sz="1000" b="1" dirty="0">
                          <a:solidFill>
                            <a:srgbClr val="351C75"/>
                          </a:solidFill>
                          <a:effectLst/>
                          <a:latin typeface="Merriweather" panose="00000500000000000000" pitchFamily="2" charset="0"/>
                          <a:ea typeface="Merriweather" panose="00000500000000000000" pitchFamily="2" charset="0"/>
                          <a:cs typeface="Merriweather" panose="00000500000000000000" pitchFamily="2" charset="0"/>
                        </a:rPr>
                        <a:t>Dispozitive de intrare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o-RO" sz="1000" b="1" dirty="0">
                          <a:solidFill>
                            <a:srgbClr val="351C75"/>
                          </a:solidFill>
                          <a:effectLst/>
                          <a:latin typeface="Merriweather" panose="00000500000000000000" pitchFamily="2" charset="0"/>
                          <a:ea typeface="Merriweather" panose="00000500000000000000" pitchFamily="2" charset="0"/>
                          <a:cs typeface="Merriweather" panose="00000500000000000000" pitchFamily="2" charset="0"/>
                        </a:rPr>
                        <a:t>Dispozitive de ieșire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o-RO" sz="1000" b="1">
                          <a:solidFill>
                            <a:srgbClr val="351C75"/>
                          </a:solidFill>
                          <a:effectLst/>
                          <a:latin typeface="Merriweather" panose="00000500000000000000" pitchFamily="2" charset="0"/>
                          <a:ea typeface="Merriweather" panose="00000500000000000000" pitchFamily="2" charset="0"/>
                          <a:cs typeface="Merriweather" panose="00000500000000000000" pitchFamily="2" charset="0"/>
                        </a:rPr>
                        <a:t>Dispozitive de intrare + ieșire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o-RO" sz="1000" b="1">
                          <a:solidFill>
                            <a:srgbClr val="351C75"/>
                          </a:solidFill>
                          <a:effectLst/>
                          <a:latin typeface="Merriweather" panose="00000500000000000000" pitchFamily="2" charset="0"/>
                          <a:ea typeface="Merriweather" panose="00000500000000000000" pitchFamily="2" charset="0"/>
                          <a:cs typeface="Merriweather" panose="00000500000000000000" pitchFamily="2" charset="0"/>
                        </a:rPr>
                        <a:t>Dispozitive de memorare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o-RO" sz="1000" b="1" dirty="0">
                          <a:solidFill>
                            <a:srgbClr val="351C75"/>
                          </a:solidFill>
                          <a:effectLst/>
                          <a:latin typeface="Merriweather" panose="00000500000000000000" pitchFamily="2" charset="0"/>
                          <a:ea typeface="Merriweather" panose="00000500000000000000" pitchFamily="2" charset="0"/>
                          <a:cs typeface="Merriweather" panose="00000500000000000000" pitchFamily="2" charset="0"/>
                        </a:rPr>
                        <a:t>Componente ale unității centrale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743285"/>
                  </a:ext>
                </a:extLst>
              </a:tr>
              <a:tr h="18882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CED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CED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CED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CED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CE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74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7509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2B142F4-60C8-24F9-7BB0-22434643C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15" y="108950"/>
            <a:ext cx="7598400" cy="1092300"/>
          </a:xfrm>
        </p:spPr>
        <p:txBody>
          <a:bodyPr/>
          <a:lstStyle/>
          <a:p>
            <a:pPr algn="ctr"/>
            <a:r>
              <a:rPr lang="ro-RO" sz="1800" b="1" i="1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Merriweather" panose="00000500000000000000" pitchFamily="2" charset="0"/>
              </a:rPr>
              <a:t>2. </a:t>
            </a:r>
            <a:r>
              <a:rPr lang="it-IT" sz="1800" b="1" i="1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Merriweather" panose="00000500000000000000" pitchFamily="2" charset="0"/>
              </a:rPr>
              <a:t>Complet</a:t>
            </a:r>
            <a:r>
              <a:rPr lang="ro-RO" sz="1800" b="1" i="1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Merriweather" panose="00000500000000000000" pitchFamily="2" charset="0"/>
              </a:rPr>
              <a:t>ați</a:t>
            </a:r>
            <a:r>
              <a:rPr lang="it-IT" sz="1800" b="1" i="1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Merriweather" panose="00000500000000000000" pitchFamily="2" charset="0"/>
              </a:rPr>
              <a:t>  cuvintele lipsă: 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asetăText 3">
            <a:extLst>
              <a:ext uri="{FF2B5EF4-FFF2-40B4-BE49-F238E27FC236}">
                <a16:creationId xmlns:a16="http://schemas.microsoft.com/office/drawing/2014/main" id="{A61E6196-E1E6-9DC1-7848-B991424E8D75}"/>
              </a:ext>
            </a:extLst>
          </p:cNvPr>
          <p:cNvSpPr txBox="1"/>
          <p:nvPr/>
        </p:nvSpPr>
        <p:spPr>
          <a:xfrm>
            <a:off x="379828" y="1054274"/>
            <a:ext cx="8342141" cy="33302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marL="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 err="1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Principalele</a:t>
            </a:r>
            <a:r>
              <a:rPr lang="en-US" sz="1600" b="1" i="1" dirty="0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componente</a:t>
            </a:r>
            <a:r>
              <a:rPr lang="en-US" sz="1600" b="1" i="1" dirty="0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 ale </a:t>
            </a:r>
            <a:r>
              <a:rPr lang="en-US" sz="1600" b="1" i="1" dirty="0" err="1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unui</a:t>
            </a:r>
            <a:r>
              <a:rPr lang="en-US" sz="1600" b="1" i="1" dirty="0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 calculator sunt:   </a:t>
            </a:r>
            <a:r>
              <a:rPr lang="ro-RO" sz="1600" b="1" i="1" dirty="0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h</a:t>
            </a:r>
            <a:r>
              <a:rPr lang="en-US" sz="1600" b="1" i="1" dirty="0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..............  </a:t>
            </a:r>
            <a:r>
              <a:rPr lang="en-US" sz="1600" b="1" i="1" dirty="0" err="1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și</a:t>
            </a:r>
            <a:r>
              <a:rPr lang="en-US" sz="1600" b="1" i="1" dirty="0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  </a:t>
            </a:r>
            <a:r>
              <a:rPr lang="ro-RO" sz="1600" b="1" i="1" dirty="0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s</a:t>
            </a:r>
            <a:r>
              <a:rPr lang="en-US" sz="1600" b="1" i="1" dirty="0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.............  .   </a:t>
            </a:r>
            <a:r>
              <a:rPr lang="en-US" sz="1600" b="1" i="1" dirty="0" err="1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Unitatea</a:t>
            </a:r>
            <a:r>
              <a:rPr lang="en-US" sz="1600" b="1" i="1" dirty="0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 ...............     </a:t>
            </a:r>
            <a:r>
              <a:rPr lang="en-US" sz="1600" b="1" i="1" dirty="0" err="1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și</a:t>
            </a:r>
            <a:r>
              <a:rPr lang="ro-RO" sz="1600" b="1" i="1" dirty="0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 </a:t>
            </a:r>
            <a:r>
              <a:rPr lang="en-US" sz="1600" b="1" i="1" dirty="0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................. …………….. se </a:t>
            </a:r>
            <a:r>
              <a:rPr lang="en-US" sz="1600" b="1" i="1" dirty="0" err="1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numesc</a:t>
            </a:r>
            <a:r>
              <a:rPr lang="en-US" sz="1600" b="1" i="1" dirty="0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   </a:t>
            </a:r>
            <a:r>
              <a:rPr lang="en-US" sz="1600" b="1" i="1" dirty="0" err="1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componente</a:t>
            </a:r>
            <a:r>
              <a:rPr lang="en-US" sz="1600" b="1" i="1" dirty="0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fizice</a:t>
            </a:r>
            <a:r>
              <a:rPr lang="en-US" sz="1600" b="1" i="1" dirty="0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 ale </a:t>
            </a:r>
            <a:r>
              <a:rPr lang="en-US" sz="1600" b="1" i="1" dirty="0" err="1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calculatorului</a:t>
            </a:r>
            <a:r>
              <a:rPr lang="en-US" sz="1600" b="1" i="1" dirty="0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, </a:t>
            </a:r>
            <a:r>
              <a:rPr lang="en-US" sz="1600" b="1" i="1" dirty="0" err="1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iar</a:t>
            </a:r>
            <a:r>
              <a:rPr lang="en-US" sz="1600" b="1" i="1" dirty="0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sistemul</a:t>
            </a:r>
            <a:r>
              <a:rPr lang="en-US" sz="1600" b="1" i="1" dirty="0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 de </a:t>
            </a:r>
            <a:r>
              <a:rPr lang="en-US" sz="1600" b="1" i="1" dirty="0" err="1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operare</a:t>
            </a:r>
            <a:r>
              <a:rPr lang="en-US" sz="1600" b="1" i="1" dirty="0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și</a:t>
            </a:r>
            <a:r>
              <a:rPr lang="en-US" sz="1600" b="1" i="1" dirty="0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programele</a:t>
            </a:r>
            <a:r>
              <a:rPr lang="en-US" sz="1600" b="1" i="1" dirty="0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 de </a:t>
            </a:r>
            <a:r>
              <a:rPr lang="en-US" sz="1600" b="1" i="1" dirty="0" err="1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aplicații</a:t>
            </a:r>
            <a:r>
              <a:rPr lang="en-US" sz="1600" b="1" i="1" dirty="0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 sunt </a:t>
            </a:r>
            <a:r>
              <a:rPr lang="en-US" sz="1600" b="1" i="1" dirty="0" err="1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numite</a:t>
            </a:r>
            <a:r>
              <a:rPr lang="en-US" sz="1600" b="1" i="1" dirty="0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componente</a:t>
            </a:r>
            <a:r>
              <a:rPr lang="en-US" sz="1600" b="1" i="1" dirty="0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   .................  . </a:t>
            </a:r>
          </a:p>
          <a:p>
            <a:pPr marL="457200" algn="just">
              <a:lnSpc>
                <a:spcPct val="150000"/>
              </a:lnSpc>
            </a:pPr>
            <a:r>
              <a:rPr lang="en-US" sz="1600" b="1" i="1" dirty="0" err="1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Dispozitivele</a:t>
            </a:r>
            <a:r>
              <a:rPr lang="en-US" sz="1600" b="1" i="1" dirty="0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 de  .............     permit </a:t>
            </a:r>
            <a:r>
              <a:rPr lang="en-US" sz="1600" b="1" i="1" dirty="0" err="1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introducerea</a:t>
            </a:r>
            <a:r>
              <a:rPr lang="en-US" sz="1600" b="1" i="1" dirty="0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datelor</a:t>
            </a:r>
            <a:r>
              <a:rPr lang="en-US" sz="1600" b="1" i="1" dirty="0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iar</a:t>
            </a:r>
            <a:r>
              <a:rPr lang="en-US" sz="1600" b="1" i="1" dirty="0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cele</a:t>
            </a:r>
            <a:r>
              <a:rPr lang="en-US" sz="1600" b="1" i="1" dirty="0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 de  ................  permit </a:t>
            </a:r>
            <a:r>
              <a:rPr lang="en-US" sz="1600" b="1" i="1" dirty="0" err="1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extragerea</a:t>
            </a:r>
            <a:r>
              <a:rPr lang="en-US" sz="1600" b="1" i="1" dirty="0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acestora</a:t>
            </a:r>
            <a:r>
              <a:rPr lang="en-US" sz="1600" b="1" i="1" dirty="0">
                <a:solidFill>
                  <a:schemeClr val="tx1"/>
                </a:solidFill>
                <a:latin typeface="Merriweather" panose="00000500000000000000" pitchFamily="2" charset="0"/>
                <a:cs typeface="Calibri"/>
                <a:sym typeface="Calibri"/>
              </a:rPr>
              <a:t>. </a:t>
            </a:r>
            <a:endParaRPr lang="ro-RO" sz="1600" b="1" i="1" dirty="0">
              <a:solidFill>
                <a:schemeClr val="tx1"/>
              </a:solidFill>
              <a:latin typeface="Merriweather" panose="00000500000000000000" pitchFamily="2" charset="0"/>
              <a:cs typeface="Calibri"/>
              <a:sym typeface="Calibri"/>
            </a:endParaRPr>
          </a:p>
          <a:p>
            <a:pPr marL="457200" algn="just">
              <a:lnSpc>
                <a:spcPct val="150000"/>
              </a:lnSpc>
            </a:pPr>
            <a:r>
              <a:rPr lang="en-US" sz="1600" b="1" i="1" dirty="0" err="1">
                <a:solidFill>
                  <a:schemeClr val="tx1"/>
                </a:solidFill>
                <a:latin typeface="Merriweather" panose="00000500000000000000" pitchFamily="2" charset="0"/>
                <a:cs typeface="Calibri"/>
              </a:rPr>
              <a:t>Dispozitivele</a:t>
            </a:r>
            <a:r>
              <a:rPr lang="en-US" sz="1600" b="1" i="1" dirty="0">
                <a:solidFill>
                  <a:schemeClr val="tx1"/>
                </a:solidFill>
                <a:latin typeface="Merriweather" panose="00000500000000000000" pitchFamily="2" charset="0"/>
                <a:cs typeface="Calibri"/>
              </a:rPr>
              <a:t> de </a:t>
            </a:r>
            <a:r>
              <a:rPr lang="ro-RO" sz="1600" b="1" i="1" dirty="0">
                <a:solidFill>
                  <a:schemeClr val="tx1"/>
                </a:solidFill>
                <a:latin typeface="Merriweather" panose="00000500000000000000" pitchFamily="2" charset="0"/>
                <a:cs typeface="Calibri"/>
              </a:rPr>
              <a:t>.............. </a:t>
            </a:r>
            <a:r>
              <a:rPr lang="en-US" sz="1600" b="1" i="1" dirty="0">
                <a:solidFill>
                  <a:schemeClr val="tx1"/>
                </a:solidFill>
                <a:latin typeface="Merriweather" panose="00000500000000000000" pitchFamily="2" charset="0"/>
                <a:cs typeface="Calibri"/>
              </a:rPr>
              <a:t>permit </a:t>
            </a:r>
            <a:r>
              <a:rPr lang="en-US" sz="1600" b="1" i="1" dirty="0" err="1">
                <a:solidFill>
                  <a:schemeClr val="tx1"/>
                </a:solidFill>
                <a:latin typeface="Merriweather" panose="00000500000000000000" pitchFamily="2" charset="0"/>
                <a:cs typeface="Calibri"/>
              </a:rPr>
              <a:t>stocarea</a:t>
            </a:r>
            <a:r>
              <a:rPr lang="en-US" sz="1600" b="1" i="1" dirty="0">
                <a:solidFill>
                  <a:schemeClr val="tx1"/>
                </a:solidFill>
                <a:latin typeface="Merriweather" panose="00000500000000000000" pitchFamily="2" charset="0"/>
                <a:cs typeface="Calibri"/>
              </a:rPr>
              <a:t> pe termen lung </a:t>
            </a:r>
            <a:r>
              <a:rPr lang="en-US" sz="1600" b="1" i="1" dirty="0" err="1">
                <a:solidFill>
                  <a:schemeClr val="tx1"/>
                </a:solidFill>
                <a:latin typeface="Merriweather" panose="00000500000000000000" pitchFamily="2" charset="0"/>
                <a:cs typeface="Calibri"/>
              </a:rPr>
              <a:t>sau</a:t>
            </a:r>
            <a:r>
              <a:rPr lang="en-US" sz="1600" b="1" i="1" dirty="0">
                <a:solidFill>
                  <a:schemeClr val="tx1"/>
                </a:solidFill>
                <a:latin typeface="Merriweather" panose="00000500000000000000" pitchFamily="2" charset="0"/>
                <a:cs typeface="Calibri"/>
              </a:rPr>
              <a:t>  </a:t>
            </a:r>
            <a:r>
              <a:rPr lang="ro-RO" sz="1600" b="1" i="1" dirty="0">
                <a:solidFill>
                  <a:schemeClr val="tx1"/>
                </a:solidFill>
                <a:latin typeface="Merriweather" panose="00000500000000000000" pitchFamily="2" charset="0"/>
                <a:cs typeface="Calibri"/>
              </a:rPr>
              <a:t>.................</a:t>
            </a:r>
            <a:r>
              <a:rPr lang="en-US" sz="1600" b="1" i="1" dirty="0">
                <a:solidFill>
                  <a:schemeClr val="tx1"/>
                </a:solidFill>
                <a:latin typeface="Merriweather" panose="00000500000000000000" pitchFamily="2" charset="0"/>
                <a:cs typeface="Calibri"/>
              </a:rPr>
              <a:t>  </a:t>
            </a:r>
            <a:r>
              <a:rPr lang="en-US" sz="1600" b="1" i="1" dirty="0" err="1">
                <a:solidFill>
                  <a:schemeClr val="tx1"/>
                </a:solidFill>
                <a:latin typeface="Merriweather" panose="00000500000000000000" pitchFamily="2" charset="0"/>
                <a:cs typeface="Calibri"/>
              </a:rPr>
              <a:t>unor</a:t>
            </a:r>
            <a:r>
              <a:rPr lang="en-US" sz="1600" b="1" i="1" dirty="0">
                <a:solidFill>
                  <a:schemeClr val="tx1"/>
                </a:solidFill>
                <a:latin typeface="Merriweather" panose="00000500000000000000" pitchFamily="2" charset="0"/>
                <a:cs typeface="Calibri"/>
              </a:rPr>
              <a:t> date </a:t>
            </a:r>
            <a:r>
              <a:rPr lang="en-US" sz="1600" b="1" i="1" dirty="0" err="1">
                <a:solidFill>
                  <a:schemeClr val="tx1"/>
                </a:solidFill>
                <a:latin typeface="Merriweather" panose="00000500000000000000" pitchFamily="2" charset="0"/>
                <a:cs typeface="Calibri"/>
              </a:rPr>
              <a:t>spre</a:t>
            </a:r>
            <a:r>
              <a:rPr lang="en-US" sz="1600" b="1" i="1" dirty="0">
                <a:solidFill>
                  <a:schemeClr val="tx1"/>
                </a:solidFill>
                <a:latin typeface="Merriweather" panose="00000500000000000000" pitchFamily="2" charset="0"/>
                <a:cs typeface="Calibri"/>
              </a:rPr>
              <a:t> un alt calculator.</a:t>
            </a:r>
            <a:endParaRPr lang="en-US" sz="1600" b="1" i="1" dirty="0">
              <a:solidFill>
                <a:schemeClr val="tx1"/>
              </a:solidFill>
              <a:latin typeface="Merriweather" panose="00000500000000000000" pitchFamily="2" charset="0"/>
              <a:cs typeface="Calibri"/>
              <a:sym typeface="Calibri"/>
            </a:endParaRPr>
          </a:p>
          <a:p>
            <a:pPr marL="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8758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EF78ED6-73E7-12EE-A82D-8F1239C94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531" y="107244"/>
            <a:ext cx="8132938" cy="1092300"/>
          </a:xfrm>
        </p:spPr>
        <p:txBody>
          <a:bodyPr/>
          <a:lstStyle/>
          <a:p>
            <a:r>
              <a:rPr lang="ro-RO" sz="1800" b="1" i="1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Merriweather" panose="00000500000000000000" pitchFamily="2" charset="0"/>
              </a:rPr>
              <a:t>3. </a:t>
            </a:r>
            <a:r>
              <a:rPr lang="en-US" sz="1800" b="1" i="1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Merriweather" panose="00000500000000000000" pitchFamily="2" charset="0"/>
              </a:rPr>
              <a:t>Stabil</a:t>
            </a:r>
            <a:r>
              <a:rPr lang="ro-RO" sz="1800" b="1" i="1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Merriweather" panose="00000500000000000000" pitchFamily="2" charset="0"/>
              </a:rPr>
              <a:t>iți</a:t>
            </a:r>
            <a:r>
              <a:rPr lang="en-US" sz="1800" b="1" i="1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Merriweather" panose="00000500000000000000" pitchFamily="2" charset="0"/>
              </a:rPr>
              <a:t>  </a:t>
            </a:r>
            <a:r>
              <a:rPr lang="en-US" sz="1800" b="1" i="1" u="none" strike="noStrike" dirty="0" err="1">
                <a:solidFill>
                  <a:schemeClr val="bg1">
                    <a:lumMod val="95000"/>
                  </a:schemeClr>
                </a:solidFill>
                <a:effectLst/>
                <a:latin typeface="Merriweather" panose="00000500000000000000" pitchFamily="2" charset="0"/>
              </a:rPr>
              <a:t>valoarea</a:t>
            </a:r>
            <a:r>
              <a:rPr lang="en-US" sz="1800" b="1" i="1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Merriweather" panose="00000500000000000000" pitchFamily="2" charset="0"/>
              </a:rPr>
              <a:t> de </a:t>
            </a:r>
            <a:r>
              <a:rPr lang="en-US" sz="1800" b="1" i="1" u="none" strike="noStrike" dirty="0" err="1">
                <a:solidFill>
                  <a:schemeClr val="bg1">
                    <a:lumMod val="95000"/>
                  </a:schemeClr>
                </a:solidFill>
                <a:effectLst/>
                <a:latin typeface="Merriweather" panose="00000500000000000000" pitchFamily="2" charset="0"/>
              </a:rPr>
              <a:t>adevăr</a:t>
            </a:r>
            <a:r>
              <a:rPr lang="en-US" sz="1800" b="1" i="1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US" sz="1800" b="1" i="1" u="none" strike="noStrike" dirty="0" err="1">
                <a:solidFill>
                  <a:schemeClr val="bg1">
                    <a:lumMod val="95000"/>
                  </a:schemeClr>
                </a:solidFill>
                <a:effectLst/>
                <a:latin typeface="Merriweather" panose="00000500000000000000" pitchFamily="2" charset="0"/>
              </a:rPr>
              <a:t>pentru</a:t>
            </a:r>
            <a:r>
              <a:rPr lang="en-US" sz="1800" b="1" i="1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US" sz="1800" b="1" i="1" u="none" strike="noStrike" dirty="0" err="1">
                <a:solidFill>
                  <a:schemeClr val="bg1">
                    <a:lumMod val="95000"/>
                  </a:schemeClr>
                </a:solidFill>
                <a:effectLst/>
                <a:latin typeface="Merriweather" panose="00000500000000000000" pitchFamily="2" charset="0"/>
              </a:rPr>
              <a:t>enunţurile</a:t>
            </a:r>
            <a:r>
              <a:rPr lang="en-US" sz="1800" b="1" i="1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Merriweather" panose="00000500000000000000" pitchFamily="2" charset="0"/>
              </a:rPr>
              <a:t> din </a:t>
            </a:r>
            <a:r>
              <a:rPr lang="en-US" sz="1800" b="1" i="1" u="none" strike="noStrike" dirty="0" err="1">
                <a:solidFill>
                  <a:schemeClr val="bg1">
                    <a:lumMod val="95000"/>
                  </a:schemeClr>
                </a:solidFill>
                <a:effectLst/>
                <a:latin typeface="Merriweather" panose="00000500000000000000" pitchFamily="2" charset="0"/>
              </a:rPr>
              <a:t>coloana</a:t>
            </a:r>
            <a:r>
              <a:rPr lang="en-US" sz="1800" b="1" i="1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Merriweather" panose="00000500000000000000" pitchFamily="2" charset="0"/>
              </a:rPr>
              <a:t> a </a:t>
            </a:r>
            <a:r>
              <a:rPr lang="en-US" sz="1800" b="1" i="1" u="none" strike="noStrike" dirty="0" err="1">
                <a:solidFill>
                  <a:schemeClr val="bg1">
                    <a:lumMod val="95000"/>
                  </a:schemeClr>
                </a:solidFill>
                <a:effectLst/>
                <a:latin typeface="Merriweather" panose="00000500000000000000" pitchFamily="2" charset="0"/>
              </a:rPr>
              <a:t>treia</a:t>
            </a:r>
            <a:r>
              <a:rPr lang="en-US" sz="1800" b="1" i="1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Merriweather" panose="00000500000000000000" pitchFamily="2" charset="0"/>
              </a:rPr>
              <a:t>. 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AA00CB74-69EE-DD0E-96BA-8BC6CD3F2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901943"/>
              </p:ext>
            </p:extLst>
          </p:nvPr>
        </p:nvGraphicFramePr>
        <p:xfrm>
          <a:off x="407634" y="934861"/>
          <a:ext cx="8454144" cy="3801267"/>
        </p:xfrm>
        <a:graphic>
          <a:graphicData uri="http://schemas.openxmlformats.org/drawingml/2006/table">
            <a:tbl>
              <a:tblPr firstRow="1" bandRow="1">
                <a:tableStyleId>{EA6BB83E-DD98-4733-A3ED-80A5FC241902}</a:tableStyleId>
              </a:tblPr>
              <a:tblGrid>
                <a:gridCol w="1156471">
                  <a:extLst>
                    <a:ext uri="{9D8B030D-6E8A-4147-A177-3AD203B41FA5}">
                      <a16:colId xmlns:a16="http://schemas.microsoft.com/office/drawing/2014/main" val="1368279357"/>
                    </a:ext>
                  </a:extLst>
                </a:gridCol>
                <a:gridCol w="5526506">
                  <a:extLst>
                    <a:ext uri="{9D8B030D-6E8A-4147-A177-3AD203B41FA5}">
                      <a16:colId xmlns:a16="http://schemas.microsoft.com/office/drawing/2014/main" val="2390977726"/>
                    </a:ext>
                  </a:extLst>
                </a:gridCol>
                <a:gridCol w="1771167">
                  <a:extLst>
                    <a:ext uri="{9D8B030D-6E8A-4147-A177-3AD203B41FA5}">
                      <a16:colId xmlns:a16="http://schemas.microsoft.com/office/drawing/2014/main" val="609765878"/>
                    </a:ext>
                  </a:extLst>
                </a:gridCol>
              </a:tblGrid>
              <a:tr h="422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200" b="1" dirty="0">
                          <a:solidFill>
                            <a:schemeClr val="tx1"/>
                          </a:solidFill>
                          <a:effectLst/>
                        </a:rPr>
                        <a:t>Componenta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200" b="1" dirty="0">
                          <a:solidFill>
                            <a:schemeClr val="tx1"/>
                          </a:solidFill>
                          <a:effectLst/>
                        </a:rPr>
                        <a:t>Enunț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200" b="1">
                          <a:solidFill>
                            <a:schemeClr val="tx1"/>
                          </a:solidFill>
                          <a:effectLst/>
                        </a:rPr>
                        <a:t>Adevarat sau fals?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4109787042"/>
                  </a:ext>
                </a:extLst>
              </a:tr>
              <a:tr h="422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200" b="1" dirty="0">
                          <a:solidFill>
                            <a:schemeClr val="tx1"/>
                          </a:solidFill>
                          <a:effectLst/>
                        </a:rPr>
                        <a:t>Monitor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o-RO" sz="1200" b="1">
                          <a:solidFill>
                            <a:schemeClr val="tx1"/>
                          </a:solidFill>
                          <a:effectLst/>
                        </a:rPr>
                        <a:t>După principiul de funcţionare poate fi CRT, LCD, LED, este caracterizat de raportul de aspect, rezoluţie, rata de refresh.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2959521377"/>
                  </a:ext>
                </a:extLst>
              </a:tr>
              <a:tr h="422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200" b="1">
                          <a:solidFill>
                            <a:schemeClr val="tx1"/>
                          </a:solidFill>
                          <a:effectLst/>
                        </a:rPr>
                        <a:t>Proiector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o-RO" sz="1200" b="1" dirty="0">
                          <a:solidFill>
                            <a:schemeClr val="tx1"/>
                          </a:solidFill>
                          <a:effectLst/>
                        </a:rPr>
                        <a:t>Este situat în unitatea centrală, considerat creierul calculatorului, deoarece coordonează celelalte periferice.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3254444020"/>
                  </a:ext>
                </a:extLst>
              </a:tr>
              <a:tr h="422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200" b="1">
                          <a:solidFill>
                            <a:schemeClr val="tx1"/>
                          </a:solidFill>
                          <a:effectLst/>
                        </a:rPr>
                        <a:t>Scanner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o-RO" sz="1200" b="1" dirty="0">
                          <a:solidFill>
                            <a:schemeClr val="tx1"/>
                          </a:solidFill>
                          <a:effectLst/>
                        </a:rPr>
                        <a:t>Este fix sau portabil, caracterizat de </a:t>
                      </a:r>
                      <a:r>
                        <a:rPr lang="ro-RO" sz="1200" b="1" dirty="0" err="1">
                          <a:solidFill>
                            <a:schemeClr val="tx1"/>
                          </a:solidFill>
                          <a:effectLst/>
                        </a:rPr>
                        <a:t>rezoluţie</a:t>
                      </a:r>
                      <a:r>
                        <a:rPr lang="ro-RO" sz="12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o-RO" sz="1200" b="1" dirty="0" err="1">
                          <a:solidFill>
                            <a:schemeClr val="tx1"/>
                          </a:solidFill>
                          <a:effectLst/>
                        </a:rPr>
                        <a:t>şi</a:t>
                      </a:r>
                      <a:r>
                        <a:rPr lang="ro-RO" sz="1200" b="1" dirty="0">
                          <a:solidFill>
                            <a:schemeClr val="tx1"/>
                          </a:solidFill>
                          <a:effectLst/>
                        </a:rPr>
                        <a:t> viteza de imprimare, măsurată în pagini pe minut.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579964379"/>
                  </a:ext>
                </a:extLst>
              </a:tr>
              <a:tr h="422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200" b="1">
                          <a:solidFill>
                            <a:schemeClr val="tx1"/>
                          </a:solidFill>
                          <a:effectLst/>
                        </a:rPr>
                        <a:t>Imprimanta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o-RO" sz="1200" b="1" dirty="0">
                          <a:solidFill>
                            <a:schemeClr val="tx1"/>
                          </a:solidFill>
                          <a:effectLst/>
                        </a:rPr>
                        <a:t>Produce imagini în format digital, are un buton pentru </a:t>
                      </a:r>
                      <a:r>
                        <a:rPr lang="ro-RO" sz="1200" b="1" dirty="0" err="1">
                          <a:solidFill>
                            <a:schemeClr val="tx1"/>
                          </a:solidFill>
                          <a:effectLst/>
                        </a:rPr>
                        <a:t>selecţie</a:t>
                      </a:r>
                      <a:r>
                        <a:rPr lang="ro-RO" sz="12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o-RO" sz="1200" b="1" dirty="0" err="1">
                          <a:solidFill>
                            <a:schemeClr val="tx1"/>
                          </a:solidFill>
                          <a:effectLst/>
                        </a:rPr>
                        <a:t>şi</a:t>
                      </a:r>
                      <a:r>
                        <a:rPr lang="ro-RO" sz="1200" b="1" dirty="0">
                          <a:solidFill>
                            <a:schemeClr val="tx1"/>
                          </a:solidFill>
                          <a:effectLst/>
                        </a:rPr>
                        <a:t> unul pentru </a:t>
                      </a:r>
                      <a:r>
                        <a:rPr lang="ro-RO" sz="1200" b="1" dirty="0" err="1">
                          <a:solidFill>
                            <a:schemeClr val="tx1"/>
                          </a:solidFill>
                          <a:effectLst/>
                        </a:rPr>
                        <a:t>afişarea</a:t>
                      </a:r>
                      <a:r>
                        <a:rPr lang="ro-RO" sz="1200" b="1" dirty="0">
                          <a:solidFill>
                            <a:schemeClr val="tx1"/>
                          </a:solidFill>
                          <a:effectLst/>
                        </a:rPr>
                        <a:t> meniului de context.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447567526"/>
                  </a:ext>
                </a:extLst>
              </a:tr>
              <a:tr h="422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200" b="1">
                          <a:solidFill>
                            <a:schemeClr val="tx1"/>
                          </a:solidFill>
                          <a:effectLst/>
                        </a:rPr>
                        <a:t>Tastatura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o-RO" sz="1200" b="1" dirty="0" err="1">
                          <a:solidFill>
                            <a:schemeClr val="tx1"/>
                          </a:solidFill>
                          <a:effectLst/>
                        </a:rPr>
                        <a:t>Conţine</a:t>
                      </a:r>
                      <a:r>
                        <a:rPr lang="ro-RO" sz="1200" b="1" dirty="0">
                          <a:solidFill>
                            <a:schemeClr val="tx1"/>
                          </a:solidFill>
                          <a:effectLst/>
                        </a:rPr>
                        <a:t> mai multe grupe de taste (alfanumerice, </a:t>
                      </a:r>
                      <a:r>
                        <a:rPr lang="ro-RO" sz="1200" b="1" dirty="0" err="1">
                          <a:solidFill>
                            <a:schemeClr val="tx1"/>
                          </a:solidFill>
                          <a:effectLst/>
                        </a:rPr>
                        <a:t>funcţionale</a:t>
                      </a:r>
                      <a:r>
                        <a:rPr lang="ro-RO" sz="1200" b="1" dirty="0">
                          <a:solidFill>
                            <a:schemeClr val="tx1"/>
                          </a:solidFill>
                          <a:effectLst/>
                        </a:rPr>
                        <a:t>, de deplasare) </a:t>
                      </a:r>
                      <a:r>
                        <a:rPr lang="ro-RO" sz="1200" b="1" dirty="0" err="1">
                          <a:solidFill>
                            <a:schemeClr val="tx1"/>
                          </a:solidFill>
                          <a:effectLst/>
                        </a:rPr>
                        <a:t>şi</a:t>
                      </a:r>
                      <a:r>
                        <a:rPr lang="ro-RO" sz="1200" b="1" dirty="0">
                          <a:solidFill>
                            <a:schemeClr val="tx1"/>
                          </a:solidFill>
                          <a:effectLst/>
                        </a:rPr>
                        <a:t> este caracterizată de lungimea cuvântului.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2066638995"/>
                  </a:ext>
                </a:extLst>
              </a:tr>
              <a:tr h="422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200" b="1">
                          <a:solidFill>
                            <a:schemeClr val="tx1"/>
                          </a:solidFill>
                          <a:effectLst/>
                        </a:rPr>
                        <a:t>Mouse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o-RO" sz="1200" b="1" dirty="0">
                          <a:solidFill>
                            <a:schemeClr val="tx1"/>
                          </a:solidFill>
                          <a:effectLst/>
                        </a:rPr>
                        <a:t>Poate fi conectat prin port USB sau wireless,  este un dispozitiv cu rol de intrare- ieșire.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516235007"/>
                  </a:ext>
                </a:extLst>
              </a:tr>
              <a:tr h="422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200" b="1" dirty="0">
                          <a:solidFill>
                            <a:schemeClr val="tx1"/>
                          </a:solidFill>
                          <a:effectLst/>
                        </a:rPr>
                        <a:t>Procesor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o-RO" sz="1200" b="1" dirty="0">
                          <a:solidFill>
                            <a:schemeClr val="tx1"/>
                          </a:solidFill>
                          <a:effectLst/>
                        </a:rPr>
                        <a:t>Este caracterizat de </a:t>
                      </a:r>
                      <a:r>
                        <a:rPr lang="ro-RO" sz="1200" b="1" dirty="0" err="1">
                          <a:solidFill>
                            <a:schemeClr val="tx1"/>
                          </a:solidFill>
                          <a:effectLst/>
                        </a:rPr>
                        <a:t>frecvenţa</a:t>
                      </a:r>
                      <a:r>
                        <a:rPr lang="ro-RO" sz="1200" b="1" dirty="0">
                          <a:solidFill>
                            <a:schemeClr val="tx1"/>
                          </a:solidFill>
                          <a:effectLst/>
                        </a:rPr>
                        <a:t> de lucru, măsurată în </a:t>
                      </a:r>
                      <a:r>
                        <a:rPr lang="ro-RO" sz="1200" b="1" dirty="0" err="1">
                          <a:solidFill>
                            <a:schemeClr val="tx1"/>
                          </a:solidFill>
                          <a:effectLst/>
                        </a:rPr>
                        <a:t>Ghz</a:t>
                      </a:r>
                      <a:r>
                        <a:rPr lang="ro-RO" sz="1200" b="1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o-RO" sz="1200" b="1" dirty="0" err="1">
                          <a:solidFill>
                            <a:schemeClr val="tx1"/>
                          </a:solidFill>
                          <a:effectLst/>
                        </a:rPr>
                        <a:t>şi</a:t>
                      </a:r>
                      <a:r>
                        <a:rPr lang="ro-RO" sz="12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o-RO" sz="1200" b="1" dirty="0" err="1">
                          <a:solidFill>
                            <a:schemeClr val="tx1"/>
                          </a:solidFill>
                          <a:effectLst/>
                        </a:rPr>
                        <a:t>lăţimea</a:t>
                      </a:r>
                      <a:r>
                        <a:rPr lang="ro-RO" sz="1200" b="1" dirty="0">
                          <a:solidFill>
                            <a:schemeClr val="tx1"/>
                          </a:solidFill>
                          <a:effectLst/>
                        </a:rPr>
                        <a:t> de bandă  (32 sau 64 de </a:t>
                      </a:r>
                      <a:r>
                        <a:rPr lang="ro-RO" sz="1200" b="1" dirty="0" err="1">
                          <a:solidFill>
                            <a:schemeClr val="tx1"/>
                          </a:solidFill>
                          <a:effectLst/>
                        </a:rPr>
                        <a:t>biţi</a:t>
                      </a:r>
                      <a:r>
                        <a:rPr lang="ro-RO" sz="1200" b="1" dirty="0">
                          <a:solidFill>
                            <a:schemeClr val="tx1"/>
                          </a:solidFill>
                          <a:effectLst/>
                        </a:rPr>
                        <a:t>).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980020624"/>
                  </a:ext>
                </a:extLst>
              </a:tr>
              <a:tr h="422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200" b="1" dirty="0">
                          <a:solidFill>
                            <a:schemeClr val="tx1"/>
                          </a:solidFill>
                          <a:effectLst/>
                        </a:rPr>
                        <a:t>Hard Disk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o-RO" sz="1200" b="1" dirty="0">
                          <a:solidFill>
                            <a:schemeClr val="tx1"/>
                          </a:solidFill>
                          <a:effectLst/>
                        </a:rPr>
                        <a:t>Memorie externă, având capacitatea de ordinul </a:t>
                      </a:r>
                      <a:r>
                        <a:rPr lang="ro-RO" sz="1200" b="1" dirty="0" err="1">
                          <a:solidFill>
                            <a:schemeClr val="tx1"/>
                          </a:solidFill>
                          <a:effectLst/>
                        </a:rPr>
                        <a:t>TBytes</a:t>
                      </a:r>
                      <a:r>
                        <a:rPr lang="ro-RO" sz="1200" b="1" dirty="0">
                          <a:solidFill>
                            <a:schemeClr val="tx1"/>
                          </a:solidFill>
                          <a:effectLst/>
                        </a:rPr>
                        <a:t>, citirea datelor se face mai lent decât la memoria internă.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281406962"/>
                  </a:ext>
                </a:extLst>
              </a:tr>
            </a:tbl>
          </a:graphicData>
        </a:graphic>
      </p:graphicFrame>
      <p:sp>
        <p:nvSpPr>
          <p:cNvPr id="6" name="Dreptunghi: colțuri rotunjite 5">
            <a:extLst>
              <a:ext uri="{FF2B5EF4-FFF2-40B4-BE49-F238E27FC236}">
                <a16:creationId xmlns:a16="http://schemas.microsoft.com/office/drawing/2014/main" id="{0B1B28D7-07E6-649F-BE93-EFAC95F71AFE}"/>
              </a:ext>
            </a:extLst>
          </p:cNvPr>
          <p:cNvSpPr/>
          <p:nvPr/>
        </p:nvSpPr>
        <p:spPr>
          <a:xfrm>
            <a:off x="7329267" y="1420837"/>
            <a:ext cx="295422" cy="2813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A</a:t>
            </a:r>
            <a:endParaRPr lang="en-US" dirty="0"/>
          </a:p>
        </p:txBody>
      </p:sp>
      <p:sp>
        <p:nvSpPr>
          <p:cNvPr id="7" name="Dreptunghi: colțuri rotunjite 6">
            <a:extLst>
              <a:ext uri="{FF2B5EF4-FFF2-40B4-BE49-F238E27FC236}">
                <a16:creationId xmlns:a16="http://schemas.microsoft.com/office/drawing/2014/main" id="{ECB811DE-E29C-23FC-855D-76521C43D16F}"/>
              </a:ext>
            </a:extLst>
          </p:cNvPr>
          <p:cNvSpPr/>
          <p:nvPr/>
        </p:nvSpPr>
        <p:spPr>
          <a:xfrm>
            <a:off x="7762301" y="1420837"/>
            <a:ext cx="295422" cy="281354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F</a:t>
            </a:r>
            <a:endParaRPr lang="en-US" dirty="0"/>
          </a:p>
        </p:txBody>
      </p:sp>
      <p:sp>
        <p:nvSpPr>
          <p:cNvPr id="8" name="Dreptunghi: colțuri rotunjite 7">
            <a:extLst>
              <a:ext uri="{FF2B5EF4-FFF2-40B4-BE49-F238E27FC236}">
                <a16:creationId xmlns:a16="http://schemas.microsoft.com/office/drawing/2014/main" id="{D760824D-18F6-62CA-DDED-A2236D7138E1}"/>
              </a:ext>
            </a:extLst>
          </p:cNvPr>
          <p:cNvSpPr/>
          <p:nvPr/>
        </p:nvSpPr>
        <p:spPr>
          <a:xfrm>
            <a:off x="8164328" y="1434904"/>
            <a:ext cx="295422" cy="28135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sym typeface="Wingdings" panose="05000000000000000000" pitchFamily="2" charset="2"/>
              </a:rPr>
              <a:t></a:t>
            </a:r>
            <a:endParaRPr lang="en-US" dirty="0"/>
          </a:p>
        </p:txBody>
      </p:sp>
      <p:sp>
        <p:nvSpPr>
          <p:cNvPr id="9" name="Dreptunghi: colțuri rotunjite 8">
            <a:extLst>
              <a:ext uri="{FF2B5EF4-FFF2-40B4-BE49-F238E27FC236}">
                <a16:creationId xmlns:a16="http://schemas.microsoft.com/office/drawing/2014/main" id="{5ECAE4B4-E7ED-6484-42C4-1872AB32D306}"/>
              </a:ext>
            </a:extLst>
          </p:cNvPr>
          <p:cNvSpPr/>
          <p:nvPr/>
        </p:nvSpPr>
        <p:spPr>
          <a:xfrm>
            <a:off x="8519880" y="1434904"/>
            <a:ext cx="295422" cy="28135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ym typeface="Wingdings" panose="05000000000000000000" pitchFamily="2" charset="2"/>
              </a:rPr>
              <a:t></a:t>
            </a:r>
            <a:endParaRPr lang="en-US" dirty="0"/>
          </a:p>
        </p:txBody>
      </p:sp>
      <p:sp>
        <p:nvSpPr>
          <p:cNvPr id="11" name="Dreptunghi: colțuri rotunjite 10">
            <a:extLst>
              <a:ext uri="{FF2B5EF4-FFF2-40B4-BE49-F238E27FC236}">
                <a16:creationId xmlns:a16="http://schemas.microsoft.com/office/drawing/2014/main" id="{D2D0C6A8-7E56-AC91-BB63-8006997152C4}"/>
              </a:ext>
            </a:extLst>
          </p:cNvPr>
          <p:cNvSpPr/>
          <p:nvPr/>
        </p:nvSpPr>
        <p:spPr>
          <a:xfrm>
            <a:off x="7310038" y="3946589"/>
            <a:ext cx="295422" cy="2813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A</a:t>
            </a:r>
            <a:endParaRPr lang="en-US" dirty="0"/>
          </a:p>
        </p:txBody>
      </p:sp>
      <p:sp>
        <p:nvSpPr>
          <p:cNvPr id="12" name="Dreptunghi: colțuri rotunjite 11">
            <a:extLst>
              <a:ext uri="{FF2B5EF4-FFF2-40B4-BE49-F238E27FC236}">
                <a16:creationId xmlns:a16="http://schemas.microsoft.com/office/drawing/2014/main" id="{F1463A84-5668-A006-B74E-D17188969BCD}"/>
              </a:ext>
            </a:extLst>
          </p:cNvPr>
          <p:cNvSpPr/>
          <p:nvPr/>
        </p:nvSpPr>
        <p:spPr>
          <a:xfrm>
            <a:off x="7743072" y="3962302"/>
            <a:ext cx="295422" cy="281354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F</a:t>
            </a:r>
            <a:endParaRPr lang="en-US" dirty="0"/>
          </a:p>
        </p:txBody>
      </p:sp>
      <p:sp>
        <p:nvSpPr>
          <p:cNvPr id="13" name="Dreptunghi: colțuri rotunjite 12">
            <a:extLst>
              <a:ext uri="{FF2B5EF4-FFF2-40B4-BE49-F238E27FC236}">
                <a16:creationId xmlns:a16="http://schemas.microsoft.com/office/drawing/2014/main" id="{B6F654C3-150A-81AC-59BA-B57388C9B107}"/>
              </a:ext>
            </a:extLst>
          </p:cNvPr>
          <p:cNvSpPr/>
          <p:nvPr/>
        </p:nvSpPr>
        <p:spPr>
          <a:xfrm>
            <a:off x="8137347" y="3965252"/>
            <a:ext cx="295422" cy="28135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sym typeface="Wingdings" panose="05000000000000000000" pitchFamily="2" charset="2"/>
              </a:rPr>
              <a:t></a:t>
            </a:r>
            <a:endParaRPr lang="en-US" dirty="0"/>
          </a:p>
        </p:txBody>
      </p:sp>
      <p:sp>
        <p:nvSpPr>
          <p:cNvPr id="14" name="Dreptunghi: colțuri rotunjite 13">
            <a:extLst>
              <a:ext uri="{FF2B5EF4-FFF2-40B4-BE49-F238E27FC236}">
                <a16:creationId xmlns:a16="http://schemas.microsoft.com/office/drawing/2014/main" id="{1948C339-50F6-FC2F-A972-DA085B6FFE9C}"/>
              </a:ext>
            </a:extLst>
          </p:cNvPr>
          <p:cNvSpPr/>
          <p:nvPr/>
        </p:nvSpPr>
        <p:spPr>
          <a:xfrm>
            <a:off x="8517313" y="3961341"/>
            <a:ext cx="295422" cy="28135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ym typeface="Wingdings" panose="05000000000000000000" pitchFamily="2" charset="2"/>
              </a:rPr>
              <a:t></a:t>
            </a:r>
            <a:endParaRPr lang="en-US" dirty="0"/>
          </a:p>
        </p:txBody>
      </p:sp>
      <p:sp>
        <p:nvSpPr>
          <p:cNvPr id="15" name="Dreptunghi: colțuri rotunjite 14">
            <a:extLst>
              <a:ext uri="{FF2B5EF4-FFF2-40B4-BE49-F238E27FC236}">
                <a16:creationId xmlns:a16="http://schemas.microsoft.com/office/drawing/2014/main" id="{0AA0499D-152F-05CE-BE09-59133AE52308}"/>
              </a:ext>
            </a:extLst>
          </p:cNvPr>
          <p:cNvSpPr/>
          <p:nvPr/>
        </p:nvSpPr>
        <p:spPr>
          <a:xfrm>
            <a:off x="7321246" y="4386605"/>
            <a:ext cx="295422" cy="2813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A</a:t>
            </a:r>
            <a:endParaRPr lang="en-US" dirty="0"/>
          </a:p>
        </p:txBody>
      </p:sp>
      <p:sp>
        <p:nvSpPr>
          <p:cNvPr id="16" name="Dreptunghi: colțuri rotunjite 15">
            <a:extLst>
              <a:ext uri="{FF2B5EF4-FFF2-40B4-BE49-F238E27FC236}">
                <a16:creationId xmlns:a16="http://schemas.microsoft.com/office/drawing/2014/main" id="{87587D10-5A34-6498-198C-7568E7D8D60E}"/>
              </a:ext>
            </a:extLst>
          </p:cNvPr>
          <p:cNvSpPr/>
          <p:nvPr/>
        </p:nvSpPr>
        <p:spPr>
          <a:xfrm>
            <a:off x="7754280" y="4386605"/>
            <a:ext cx="295422" cy="281354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F</a:t>
            </a:r>
            <a:endParaRPr lang="en-US" dirty="0"/>
          </a:p>
        </p:txBody>
      </p:sp>
      <p:sp>
        <p:nvSpPr>
          <p:cNvPr id="17" name="Dreptunghi: colțuri rotunjite 16">
            <a:extLst>
              <a:ext uri="{FF2B5EF4-FFF2-40B4-BE49-F238E27FC236}">
                <a16:creationId xmlns:a16="http://schemas.microsoft.com/office/drawing/2014/main" id="{6863BD94-6509-AB04-4830-ED88B71A6E5F}"/>
              </a:ext>
            </a:extLst>
          </p:cNvPr>
          <p:cNvSpPr/>
          <p:nvPr/>
        </p:nvSpPr>
        <p:spPr>
          <a:xfrm>
            <a:off x="8145099" y="4394788"/>
            <a:ext cx="295422" cy="28135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sym typeface="Wingdings" panose="05000000000000000000" pitchFamily="2" charset="2"/>
              </a:rPr>
              <a:t></a:t>
            </a:r>
            <a:endParaRPr lang="en-US" dirty="0"/>
          </a:p>
        </p:txBody>
      </p:sp>
      <p:sp>
        <p:nvSpPr>
          <p:cNvPr id="18" name="Dreptunghi: colțuri rotunjite 17">
            <a:extLst>
              <a:ext uri="{FF2B5EF4-FFF2-40B4-BE49-F238E27FC236}">
                <a16:creationId xmlns:a16="http://schemas.microsoft.com/office/drawing/2014/main" id="{A8D572D7-5D77-D402-7DCC-A39FEAB146BD}"/>
              </a:ext>
            </a:extLst>
          </p:cNvPr>
          <p:cNvSpPr/>
          <p:nvPr/>
        </p:nvSpPr>
        <p:spPr>
          <a:xfrm>
            <a:off x="8519880" y="4400672"/>
            <a:ext cx="295422" cy="28135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ym typeface="Wingdings" panose="05000000000000000000" pitchFamily="2" charset="2"/>
              </a:rPr>
              <a:t></a:t>
            </a:r>
            <a:endParaRPr lang="en-US" dirty="0"/>
          </a:p>
        </p:txBody>
      </p:sp>
      <p:sp>
        <p:nvSpPr>
          <p:cNvPr id="19" name="Dreptunghi: colțuri rotunjite 18">
            <a:extLst>
              <a:ext uri="{FF2B5EF4-FFF2-40B4-BE49-F238E27FC236}">
                <a16:creationId xmlns:a16="http://schemas.microsoft.com/office/drawing/2014/main" id="{14B01259-7B76-C831-84A7-BAF68ED21E0D}"/>
              </a:ext>
            </a:extLst>
          </p:cNvPr>
          <p:cNvSpPr/>
          <p:nvPr/>
        </p:nvSpPr>
        <p:spPr>
          <a:xfrm>
            <a:off x="7329267" y="1832292"/>
            <a:ext cx="295422" cy="2813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A</a:t>
            </a:r>
            <a:endParaRPr lang="en-US" dirty="0"/>
          </a:p>
        </p:txBody>
      </p:sp>
      <p:sp>
        <p:nvSpPr>
          <p:cNvPr id="20" name="Dreptunghi: colțuri rotunjite 19">
            <a:extLst>
              <a:ext uri="{FF2B5EF4-FFF2-40B4-BE49-F238E27FC236}">
                <a16:creationId xmlns:a16="http://schemas.microsoft.com/office/drawing/2014/main" id="{741B3439-EC3E-4F51-FDD5-90B4E7328857}"/>
              </a:ext>
            </a:extLst>
          </p:cNvPr>
          <p:cNvSpPr/>
          <p:nvPr/>
        </p:nvSpPr>
        <p:spPr>
          <a:xfrm>
            <a:off x="7762301" y="1832292"/>
            <a:ext cx="295422" cy="281354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F</a:t>
            </a:r>
            <a:endParaRPr lang="en-US" dirty="0"/>
          </a:p>
        </p:txBody>
      </p:sp>
      <p:sp>
        <p:nvSpPr>
          <p:cNvPr id="21" name="Dreptunghi: colțuri rotunjite 20">
            <a:extLst>
              <a:ext uri="{FF2B5EF4-FFF2-40B4-BE49-F238E27FC236}">
                <a16:creationId xmlns:a16="http://schemas.microsoft.com/office/drawing/2014/main" id="{F4ABC459-BAEE-D49D-960E-E44B35DEE9AC}"/>
              </a:ext>
            </a:extLst>
          </p:cNvPr>
          <p:cNvSpPr/>
          <p:nvPr/>
        </p:nvSpPr>
        <p:spPr>
          <a:xfrm>
            <a:off x="8164328" y="1832292"/>
            <a:ext cx="295422" cy="28135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sym typeface="Wingdings" panose="05000000000000000000" pitchFamily="2" charset="2"/>
              </a:rPr>
              <a:t></a:t>
            </a:r>
            <a:endParaRPr lang="en-US" dirty="0"/>
          </a:p>
        </p:txBody>
      </p:sp>
      <p:sp>
        <p:nvSpPr>
          <p:cNvPr id="22" name="Dreptunghi: colțuri rotunjite 21">
            <a:extLst>
              <a:ext uri="{FF2B5EF4-FFF2-40B4-BE49-F238E27FC236}">
                <a16:creationId xmlns:a16="http://schemas.microsoft.com/office/drawing/2014/main" id="{EACF7A07-E513-762B-A3AD-08C1C87F0787}"/>
              </a:ext>
            </a:extLst>
          </p:cNvPr>
          <p:cNvSpPr/>
          <p:nvPr/>
        </p:nvSpPr>
        <p:spPr>
          <a:xfrm>
            <a:off x="8539109" y="1832292"/>
            <a:ext cx="295422" cy="28135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ym typeface="Wingdings" panose="05000000000000000000" pitchFamily="2" charset="2"/>
              </a:rPr>
              <a:t></a:t>
            </a:r>
            <a:endParaRPr lang="en-US" dirty="0"/>
          </a:p>
        </p:txBody>
      </p:sp>
      <p:sp>
        <p:nvSpPr>
          <p:cNvPr id="23" name="Dreptunghi: colțuri rotunjite 22">
            <a:extLst>
              <a:ext uri="{FF2B5EF4-FFF2-40B4-BE49-F238E27FC236}">
                <a16:creationId xmlns:a16="http://schemas.microsoft.com/office/drawing/2014/main" id="{36476CDC-FD42-70AE-D2B5-92BD13032C40}"/>
              </a:ext>
            </a:extLst>
          </p:cNvPr>
          <p:cNvSpPr/>
          <p:nvPr/>
        </p:nvSpPr>
        <p:spPr>
          <a:xfrm>
            <a:off x="7310038" y="2275027"/>
            <a:ext cx="295422" cy="2813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A</a:t>
            </a:r>
            <a:endParaRPr lang="en-US" dirty="0"/>
          </a:p>
        </p:txBody>
      </p:sp>
      <p:sp>
        <p:nvSpPr>
          <p:cNvPr id="24" name="Dreptunghi: colțuri rotunjite 23">
            <a:extLst>
              <a:ext uri="{FF2B5EF4-FFF2-40B4-BE49-F238E27FC236}">
                <a16:creationId xmlns:a16="http://schemas.microsoft.com/office/drawing/2014/main" id="{1B90F467-E7CC-0E0A-0F37-09C0A63F43CC}"/>
              </a:ext>
            </a:extLst>
          </p:cNvPr>
          <p:cNvSpPr/>
          <p:nvPr/>
        </p:nvSpPr>
        <p:spPr>
          <a:xfrm>
            <a:off x="7743072" y="2275027"/>
            <a:ext cx="295422" cy="281354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F</a:t>
            </a:r>
            <a:endParaRPr lang="en-US" dirty="0"/>
          </a:p>
        </p:txBody>
      </p:sp>
      <p:sp>
        <p:nvSpPr>
          <p:cNvPr id="25" name="Dreptunghi: colțuri rotunjite 24">
            <a:extLst>
              <a:ext uri="{FF2B5EF4-FFF2-40B4-BE49-F238E27FC236}">
                <a16:creationId xmlns:a16="http://schemas.microsoft.com/office/drawing/2014/main" id="{EDE6DEDF-D908-A7D9-8EC6-A87E25CC269A}"/>
              </a:ext>
            </a:extLst>
          </p:cNvPr>
          <p:cNvSpPr/>
          <p:nvPr/>
        </p:nvSpPr>
        <p:spPr>
          <a:xfrm>
            <a:off x="8145099" y="2275027"/>
            <a:ext cx="295422" cy="28135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sym typeface="Wingdings" panose="05000000000000000000" pitchFamily="2" charset="2"/>
              </a:rPr>
              <a:t></a:t>
            </a:r>
            <a:endParaRPr lang="en-US" dirty="0"/>
          </a:p>
        </p:txBody>
      </p:sp>
      <p:sp>
        <p:nvSpPr>
          <p:cNvPr id="26" name="Dreptunghi: colțuri rotunjite 25">
            <a:extLst>
              <a:ext uri="{FF2B5EF4-FFF2-40B4-BE49-F238E27FC236}">
                <a16:creationId xmlns:a16="http://schemas.microsoft.com/office/drawing/2014/main" id="{F6D35803-0E29-3B62-C42E-4EB17956AFA0}"/>
              </a:ext>
            </a:extLst>
          </p:cNvPr>
          <p:cNvSpPr/>
          <p:nvPr/>
        </p:nvSpPr>
        <p:spPr>
          <a:xfrm>
            <a:off x="8519880" y="2275027"/>
            <a:ext cx="295422" cy="28135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ym typeface="Wingdings" panose="05000000000000000000" pitchFamily="2" charset="2"/>
              </a:rPr>
              <a:t></a:t>
            </a:r>
            <a:endParaRPr lang="en-US" dirty="0"/>
          </a:p>
        </p:txBody>
      </p:sp>
      <p:sp>
        <p:nvSpPr>
          <p:cNvPr id="27" name="Dreptunghi: colțuri rotunjite 26">
            <a:extLst>
              <a:ext uri="{FF2B5EF4-FFF2-40B4-BE49-F238E27FC236}">
                <a16:creationId xmlns:a16="http://schemas.microsoft.com/office/drawing/2014/main" id="{9C0D02E5-3FA9-E494-F702-2906D98DF668}"/>
              </a:ext>
            </a:extLst>
          </p:cNvPr>
          <p:cNvSpPr/>
          <p:nvPr/>
        </p:nvSpPr>
        <p:spPr>
          <a:xfrm>
            <a:off x="7290809" y="2717762"/>
            <a:ext cx="295422" cy="2813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A</a:t>
            </a:r>
            <a:endParaRPr lang="en-US" dirty="0"/>
          </a:p>
        </p:txBody>
      </p:sp>
      <p:sp>
        <p:nvSpPr>
          <p:cNvPr id="28" name="Dreptunghi: colțuri rotunjite 27">
            <a:extLst>
              <a:ext uri="{FF2B5EF4-FFF2-40B4-BE49-F238E27FC236}">
                <a16:creationId xmlns:a16="http://schemas.microsoft.com/office/drawing/2014/main" id="{95BCF102-3F97-C51F-4B19-2CEBB1964B2A}"/>
              </a:ext>
            </a:extLst>
          </p:cNvPr>
          <p:cNvSpPr/>
          <p:nvPr/>
        </p:nvSpPr>
        <p:spPr>
          <a:xfrm>
            <a:off x="7723843" y="2717762"/>
            <a:ext cx="295422" cy="281354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F</a:t>
            </a:r>
            <a:endParaRPr lang="en-US" dirty="0"/>
          </a:p>
        </p:txBody>
      </p:sp>
      <p:sp>
        <p:nvSpPr>
          <p:cNvPr id="29" name="Dreptunghi: colțuri rotunjite 28">
            <a:extLst>
              <a:ext uri="{FF2B5EF4-FFF2-40B4-BE49-F238E27FC236}">
                <a16:creationId xmlns:a16="http://schemas.microsoft.com/office/drawing/2014/main" id="{4D116189-6F49-D3AA-300F-8965BAF3B0FA}"/>
              </a:ext>
            </a:extLst>
          </p:cNvPr>
          <p:cNvSpPr/>
          <p:nvPr/>
        </p:nvSpPr>
        <p:spPr>
          <a:xfrm>
            <a:off x="8125870" y="2717762"/>
            <a:ext cx="295422" cy="28135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sym typeface="Wingdings" panose="05000000000000000000" pitchFamily="2" charset="2"/>
              </a:rPr>
              <a:t></a:t>
            </a:r>
            <a:endParaRPr lang="en-US" dirty="0"/>
          </a:p>
        </p:txBody>
      </p:sp>
      <p:sp>
        <p:nvSpPr>
          <p:cNvPr id="30" name="Dreptunghi: colțuri rotunjite 29">
            <a:extLst>
              <a:ext uri="{FF2B5EF4-FFF2-40B4-BE49-F238E27FC236}">
                <a16:creationId xmlns:a16="http://schemas.microsoft.com/office/drawing/2014/main" id="{A7AF4880-361E-7254-69ED-3A8B737D3363}"/>
              </a:ext>
            </a:extLst>
          </p:cNvPr>
          <p:cNvSpPr/>
          <p:nvPr/>
        </p:nvSpPr>
        <p:spPr>
          <a:xfrm>
            <a:off x="8500651" y="2717762"/>
            <a:ext cx="295422" cy="28135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ym typeface="Wingdings" panose="05000000000000000000" pitchFamily="2" charset="2"/>
              </a:rPr>
              <a:t></a:t>
            </a:r>
            <a:endParaRPr lang="en-US" dirty="0"/>
          </a:p>
        </p:txBody>
      </p:sp>
      <p:sp>
        <p:nvSpPr>
          <p:cNvPr id="32" name="Dreptunghi: colțuri rotunjite 31">
            <a:extLst>
              <a:ext uri="{FF2B5EF4-FFF2-40B4-BE49-F238E27FC236}">
                <a16:creationId xmlns:a16="http://schemas.microsoft.com/office/drawing/2014/main" id="{3BB238DB-F81C-4058-C4F4-E1E543271270}"/>
              </a:ext>
            </a:extLst>
          </p:cNvPr>
          <p:cNvSpPr/>
          <p:nvPr/>
        </p:nvSpPr>
        <p:spPr>
          <a:xfrm>
            <a:off x="7302286" y="3118972"/>
            <a:ext cx="295422" cy="2813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A</a:t>
            </a:r>
            <a:endParaRPr lang="en-US" dirty="0"/>
          </a:p>
        </p:txBody>
      </p:sp>
      <p:sp>
        <p:nvSpPr>
          <p:cNvPr id="33" name="Dreptunghi: colțuri rotunjite 32">
            <a:extLst>
              <a:ext uri="{FF2B5EF4-FFF2-40B4-BE49-F238E27FC236}">
                <a16:creationId xmlns:a16="http://schemas.microsoft.com/office/drawing/2014/main" id="{11D2D58B-CEAD-6947-9105-1231F17DF72C}"/>
              </a:ext>
            </a:extLst>
          </p:cNvPr>
          <p:cNvSpPr/>
          <p:nvPr/>
        </p:nvSpPr>
        <p:spPr>
          <a:xfrm>
            <a:off x="7735320" y="3118972"/>
            <a:ext cx="295422" cy="281354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F</a:t>
            </a:r>
            <a:endParaRPr lang="en-US" dirty="0"/>
          </a:p>
        </p:txBody>
      </p:sp>
      <p:sp>
        <p:nvSpPr>
          <p:cNvPr id="34" name="Dreptunghi: colțuri rotunjite 33">
            <a:extLst>
              <a:ext uri="{FF2B5EF4-FFF2-40B4-BE49-F238E27FC236}">
                <a16:creationId xmlns:a16="http://schemas.microsoft.com/office/drawing/2014/main" id="{D495759E-DDD3-7B2D-DB4C-3E99CD94CF96}"/>
              </a:ext>
            </a:extLst>
          </p:cNvPr>
          <p:cNvSpPr/>
          <p:nvPr/>
        </p:nvSpPr>
        <p:spPr>
          <a:xfrm>
            <a:off x="8137347" y="3118972"/>
            <a:ext cx="295422" cy="28135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sym typeface="Wingdings" panose="05000000000000000000" pitchFamily="2" charset="2"/>
              </a:rPr>
              <a:t></a:t>
            </a:r>
            <a:endParaRPr lang="en-US" dirty="0"/>
          </a:p>
        </p:txBody>
      </p:sp>
      <p:sp>
        <p:nvSpPr>
          <p:cNvPr id="35" name="Dreptunghi: colțuri rotunjite 34">
            <a:extLst>
              <a:ext uri="{FF2B5EF4-FFF2-40B4-BE49-F238E27FC236}">
                <a16:creationId xmlns:a16="http://schemas.microsoft.com/office/drawing/2014/main" id="{D3770090-19F4-5D98-A5C7-B320538DE5E3}"/>
              </a:ext>
            </a:extLst>
          </p:cNvPr>
          <p:cNvSpPr/>
          <p:nvPr/>
        </p:nvSpPr>
        <p:spPr>
          <a:xfrm>
            <a:off x="8512128" y="3118972"/>
            <a:ext cx="295422" cy="28135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ym typeface="Wingdings" panose="05000000000000000000" pitchFamily="2" charset="2"/>
              </a:rPr>
              <a:t></a:t>
            </a:r>
            <a:endParaRPr lang="en-US" dirty="0"/>
          </a:p>
        </p:txBody>
      </p:sp>
      <p:sp>
        <p:nvSpPr>
          <p:cNvPr id="36" name="Dreptunghi: colțuri rotunjite 35">
            <a:extLst>
              <a:ext uri="{FF2B5EF4-FFF2-40B4-BE49-F238E27FC236}">
                <a16:creationId xmlns:a16="http://schemas.microsoft.com/office/drawing/2014/main" id="{81B85A34-6E12-574F-2C02-61469ED080B8}"/>
              </a:ext>
            </a:extLst>
          </p:cNvPr>
          <p:cNvSpPr/>
          <p:nvPr/>
        </p:nvSpPr>
        <p:spPr>
          <a:xfrm>
            <a:off x="7313763" y="3520182"/>
            <a:ext cx="295422" cy="2813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A</a:t>
            </a:r>
            <a:endParaRPr lang="en-US" dirty="0"/>
          </a:p>
        </p:txBody>
      </p:sp>
      <p:sp>
        <p:nvSpPr>
          <p:cNvPr id="37" name="Dreptunghi: colțuri rotunjite 36">
            <a:extLst>
              <a:ext uri="{FF2B5EF4-FFF2-40B4-BE49-F238E27FC236}">
                <a16:creationId xmlns:a16="http://schemas.microsoft.com/office/drawing/2014/main" id="{E2355720-119D-78C2-C183-BAFA031C62B2}"/>
              </a:ext>
            </a:extLst>
          </p:cNvPr>
          <p:cNvSpPr/>
          <p:nvPr/>
        </p:nvSpPr>
        <p:spPr>
          <a:xfrm>
            <a:off x="7746797" y="3520182"/>
            <a:ext cx="295422" cy="281354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F</a:t>
            </a:r>
            <a:endParaRPr lang="en-US" dirty="0"/>
          </a:p>
        </p:txBody>
      </p:sp>
      <p:sp>
        <p:nvSpPr>
          <p:cNvPr id="38" name="Dreptunghi: colțuri rotunjite 37">
            <a:extLst>
              <a:ext uri="{FF2B5EF4-FFF2-40B4-BE49-F238E27FC236}">
                <a16:creationId xmlns:a16="http://schemas.microsoft.com/office/drawing/2014/main" id="{C30DCABF-A559-3FAC-CF8C-84AE24A5571B}"/>
              </a:ext>
            </a:extLst>
          </p:cNvPr>
          <p:cNvSpPr/>
          <p:nvPr/>
        </p:nvSpPr>
        <p:spPr>
          <a:xfrm>
            <a:off x="8148824" y="3520182"/>
            <a:ext cx="295422" cy="28135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sym typeface="Wingdings" panose="05000000000000000000" pitchFamily="2" charset="2"/>
              </a:rPr>
              <a:t></a:t>
            </a:r>
            <a:endParaRPr lang="en-US" dirty="0"/>
          </a:p>
        </p:txBody>
      </p:sp>
      <p:sp>
        <p:nvSpPr>
          <p:cNvPr id="39" name="Dreptunghi: colțuri rotunjite 38">
            <a:extLst>
              <a:ext uri="{FF2B5EF4-FFF2-40B4-BE49-F238E27FC236}">
                <a16:creationId xmlns:a16="http://schemas.microsoft.com/office/drawing/2014/main" id="{8DD5F551-185C-10BA-D174-A2AD28FEB97D}"/>
              </a:ext>
            </a:extLst>
          </p:cNvPr>
          <p:cNvSpPr/>
          <p:nvPr/>
        </p:nvSpPr>
        <p:spPr>
          <a:xfrm>
            <a:off x="8523605" y="3520182"/>
            <a:ext cx="295422" cy="28135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ym typeface="Wingdings" panose="05000000000000000000" pitchFamily="2" charset="2"/>
              </a:rPr>
              <a:t>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51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7" grpId="0" animBg="1"/>
      <p:bldP spid="18" grpId="0" animBg="1"/>
      <p:bldP spid="21" grpId="0" animBg="1"/>
      <p:bldP spid="22" grpId="0" animBg="1"/>
      <p:bldP spid="25" grpId="0" animBg="1"/>
      <p:bldP spid="26" grpId="0" animBg="1"/>
      <p:bldP spid="29" grpId="0" animBg="1"/>
      <p:bldP spid="30" grpId="0" animBg="1"/>
      <p:bldP spid="34" grpId="0" animBg="1"/>
      <p:bldP spid="35" grpId="0" animBg="1"/>
      <p:bldP spid="38" grpId="0" animBg="1"/>
      <p:bldP spid="3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319E0A0-251E-3AC2-9157-65599B222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8319"/>
          </a:xfrm>
        </p:spPr>
        <p:txBody>
          <a:bodyPr/>
          <a:lstStyle/>
          <a:p>
            <a:pPr algn="ctr"/>
            <a:r>
              <a:rPr lang="ro-RO" sz="1800" b="1" i="1" dirty="0">
                <a:effectLst/>
                <a:latin typeface="Merriweather" panose="00000500000000000000" pitchFamily="2" charset="0"/>
                <a:ea typeface="Merriweather" panose="00000500000000000000" pitchFamily="2" charset="0"/>
                <a:cs typeface="Merriweather" panose="00000500000000000000" pitchFamily="2" charset="0"/>
              </a:rPr>
              <a:t>4) Completând  rebusul</a:t>
            </a:r>
            <a:r>
              <a:rPr lang="ro-RO" sz="1800" b="1" i="1" dirty="0">
                <a:latin typeface="Merriweather" panose="00000500000000000000" pitchFamily="2" charset="0"/>
                <a:ea typeface="Merriweather" panose="00000500000000000000" pitchFamily="2" charset="0"/>
                <a:cs typeface="Merriweather" panose="00000500000000000000" pitchFamily="2" charset="0"/>
              </a:rPr>
              <a:t>, v</a:t>
            </a:r>
            <a:r>
              <a:rPr lang="ro-RO" sz="1800" b="1" i="1" dirty="0">
                <a:effectLst/>
                <a:latin typeface="Merriweather" panose="00000500000000000000" pitchFamily="2" charset="0"/>
                <a:ea typeface="Merriweather" panose="00000500000000000000" pitchFamily="2" charset="0"/>
                <a:cs typeface="Merriweather" panose="00000500000000000000" pitchFamily="2" charset="0"/>
              </a:rPr>
              <a:t>eți descoperi pe verticală un cuvânt care se referă la </a:t>
            </a:r>
            <a:r>
              <a:rPr lang="ro-RO" sz="1800" b="1" i="1" dirty="0" err="1">
                <a:effectLst/>
                <a:latin typeface="Merriweather" panose="00000500000000000000" pitchFamily="2" charset="0"/>
                <a:ea typeface="Merriweather" panose="00000500000000000000" pitchFamily="2" charset="0"/>
                <a:cs typeface="Merriweather" panose="00000500000000000000" pitchFamily="2" charset="0"/>
              </a:rPr>
              <a:t>construcţia</a:t>
            </a:r>
            <a:r>
              <a:rPr lang="ro-RO" sz="1800" b="1" i="1" dirty="0">
                <a:effectLst/>
                <a:latin typeface="Merriweather" panose="00000500000000000000" pitchFamily="2" charset="0"/>
                <a:ea typeface="Merriweather" panose="00000500000000000000" pitchFamily="2" charset="0"/>
                <a:cs typeface="Merriweather" panose="00000500000000000000" pitchFamily="2" charset="0"/>
              </a:rPr>
              <a:t> calculatorului.</a:t>
            </a:r>
            <a:endParaRPr lang="en-US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6502DD9D-CB72-4F44-8721-5670AE049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581849"/>
              </p:ext>
            </p:extLst>
          </p:nvPr>
        </p:nvGraphicFramePr>
        <p:xfrm>
          <a:off x="548188" y="888319"/>
          <a:ext cx="8047623" cy="3795792"/>
        </p:xfrm>
        <a:graphic>
          <a:graphicData uri="http://schemas.openxmlformats.org/drawingml/2006/table">
            <a:tbl>
              <a:tblPr>
                <a:tableStyleId>{EA6BB83E-DD98-4733-A3ED-80A5FC241902}</a:tableStyleId>
              </a:tblPr>
              <a:tblGrid>
                <a:gridCol w="3261812">
                  <a:extLst>
                    <a:ext uri="{9D8B030D-6E8A-4147-A177-3AD203B41FA5}">
                      <a16:colId xmlns:a16="http://schemas.microsoft.com/office/drawing/2014/main" val="2468305379"/>
                    </a:ext>
                  </a:extLst>
                </a:gridCol>
                <a:gridCol w="281956">
                  <a:extLst>
                    <a:ext uri="{9D8B030D-6E8A-4147-A177-3AD203B41FA5}">
                      <a16:colId xmlns:a16="http://schemas.microsoft.com/office/drawing/2014/main" val="2785146488"/>
                    </a:ext>
                  </a:extLst>
                </a:gridCol>
                <a:gridCol w="327838">
                  <a:extLst>
                    <a:ext uri="{9D8B030D-6E8A-4147-A177-3AD203B41FA5}">
                      <a16:colId xmlns:a16="http://schemas.microsoft.com/office/drawing/2014/main" val="3970504603"/>
                    </a:ext>
                  </a:extLst>
                </a:gridCol>
                <a:gridCol w="327838">
                  <a:extLst>
                    <a:ext uri="{9D8B030D-6E8A-4147-A177-3AD203B41FA5}">
                      <a16:colId xmlns:a16="http://schemas.microsoft.com/office/drawing/2014/main" val="909268890"/>
                    </a:ext>
                  </a:extLst>
                </a:gridCol>
                <a:gridCol w="327838">
                  <a:extLst>
                    <a:ext uri="{9D8B030D-6E8A-4147-A177-3AD203B41FA5}">
                      <a16:colId xmlns:a16="http://schemas.microsoft.com/office/drawing/2014/main" val="2079353087"/>
                    </a:ext>
                  </a:extLst>
                </a:gridCol>
                <a:gridCol w="320031">
                  <a:extLst>
                    <a:ext uri="{9D8B030D-6E8A-4147-A177-3AD203B41FA5}">
                      <a16:colId xmlns:a16="http://schemas.microsoft.com/office/drawing/2014/main" val="134873208"/>
                    </a:ext>
                  </a:extLst>
                </a:gridCol>
                <a:gridCol w="320031">
                  <a:extLst>
                    <a:ext uri="{9D8B030D-6E8A-4147-A177-3AD203B41FA5}">
                      <a16:colId xmlns:a16="http://schemas.microsoft.com/office/drawing/2014/main" val="3620747405"/>
                    </a:ext>
                  </a:extLst>
                </a:gridCol>
                <a:gridCol w="320031">
                  <a:extLst>
                    <a:ext uri="{9D8B030D-6E8A-4147-A177-3AD203B41FA5}">
                      <a16:colId xmlns:a16="http://schemas.microsoft.com/office/drawing/2014/main" val="2831969864"/>
                    </a:ext>
                  </a:extLst>
                </a:gridCol>
                <a:gridCol w="320031">
                  <a:extLst>
                    <a:ext uri="{9D8B030D-6E8A-4147-A177-3AD203B41FA5}">
                      <a16:colId xmlns:a16="http://schemas.microsoft.com/office/drawing/2014/main" val="1657687811"/>
                    </a:ext>
                  </a:extLst>
                </a:gridCol>
                <a:gridCol w="320031">
                  <a:extLst>
                    <a:ext uri="{9D8B030D-6E8A-4147-A177-3AD203B41FA5}">
                      <a16:colId xmlns:a16="http://schemas.microsoft.com/office/drawing/2014/main" val="3583778794"/>
                    </a:ext>
                  </a:extLst>
                </a:gridCol>
                <a:gridCol w="320031">
                  <a:extLst>
                    <a:ext uri="{9D8B030D-6E8A-4147-A177-3AD203B41FA5}">
                      <a16:colId xmlns:a16="http://schemas.microsoft.com/office/drawing/2014/main" val="4285414074"/>
                    </a:ext>
                  </a:extLst>
                </a:gridCol>
                <a:gridCol w="320031">
                  <a:extLst>
                    <a:ext uri="{9D8B030D-6E8A-4147-A177-3AD203B41FA5}">
                      <a16:colId xmlns:a16="http://schemas.microsoft.com/office/drawing/2014/main" val="237997499"/>
                    </a:ext>
                  </a:extLst>
                </a:gridCol>
                <a:gridCol w="320031">
                  <a:extLst>
                    <a:ext uri="{9D8B030D-6E8A-4147-A177-3AD203B41FA5}">
                      <a16:colId xmlns:a16="http://schemas.microsoft.com/office/drawing/2014/main" val="1437351503"/>
                    </a:ext>
                  </a:extLst>
                </a:gridCol>
                <a:gridCol w="320031">
                  <a:extLst>
                    <a:ext uri="{9D8B030D-6E8A-4147-A177-3AD203B41FA5}">
                      <a16:colId xmlns:a16="http://schemas.microsoft.com/office/drawing/2014/main" val="4029052033"/>
                    </a:ext>
                  </a:extLst>
                </a:gridCol>
                <a:gridCol w="320031">
                  <a:extLst>
                    <a:ext uri="{9D8B030D-6E8A-4147-A177-3AD203B41FA5}">
                      <a16:colId xmlns:a16="http://schemas.microsoft.com/office/drawing/2014/main" val="109101051"/>
                    </a:ext>
                  </a:extLst>
                </a:gridCol>
                <a:gridCol w="320031">
                  <a:extLst>
                    <a:ext uri="{9D8B030D-6E8A-4147-A177-3AD203B41FA5}">
                      <a16:colId xmlns:a16="http://schemas.microsoft.com/office/drawing/2014/main" val="2044008382"/>
                    </a:ext>
                  </a:extLst>
                </a:gridCol>
              </a:tblGrid>
              <a:tr h="34507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o-R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1. Procesorul execută </a:t>
                      </a:r>
                      <a:r>
                        <a:rPr lang="ro-RO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operaţii</a:t>
                      </a:r>
                      <a:r>
                        <a:rPr lang="ro-R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............. </a:t>
                      </a:r>
                      <a:r>
                        <a:rPr lang="ro-RO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şi</a:t>
                      </a:r>
                      <a:r>
                        <a:rPr lang="ro-R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logice.</a:t>
                      </a:r>
                      <a:endParaRPr lang="en-US" sz="1200" b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3547082"/>
                  </a:ext>
                </a:extLst>
              </a:tr>
              <a:tr h="34507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o-R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2. Viteza sa se exprimă în pagini pe minut.</a:t>
                      </a:r>
                      <a:endParaRPr lang="en-US" sz="1200" b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693596"/>
                  </a:ext>
                </a:extLst>
              </a:tr>
              <a:tr h="34507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o-R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3. Memorie externă cu capacitate de ordinul  TB.</a:t>
                      </a:r>
                      <a:endParaRPr lang="en-US" sz="1200" b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588738"/>
                  </a:ext>
                </a:extLst>
              </a:tr>
              <a:tr h="34507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o-R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4. Imprimantă cu ace.</a:t>
                      </a:r>
                      <a:endParaRPr lang="en-US" sz="1200" b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094169"/>
                  </a:ext>
                </a:extLst>
              </a:tr>
              <a:tr h="34507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o-R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5. Periferic de </a:t>
                      </a:r>
                      <a:r>
                        <a:rPr lang="ro-RO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ieşire</a:t>
                      </a:r>
                      <a:r>
                        <a:rPr lang="ro-R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caracterizat de diagonală.</a:t>
                      </a:r>
                      <a:endParaRPr lang="en-US" sz="1200" b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9526392"/>
                  </a:ext>
                </a:extLst>
              </a:tr>
              <a:tr h="34507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o-R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6. Stropi de cerneală...</a:t>
                      </a:r>
                      <a:endParaRPr lang="en-US" sz="1200" b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1155389"/>
                  </a:ext>
                </a:extLst>
              </a:tr>
              <a:tr h="34507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o-R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7. Transmite comenzi perifericelor.</a:t>
                      </a:r>
                      <a:endParaRPr lang="en-US" sz="1200" b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71831"/>
                  </a:ext>
                </a:extLst>
              </a:tr>
              <a:tr h="34507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o-R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8. Principalul dispozitiv de intrare.</a:t>
                      </a:r>
                      <a:endParaRPr lang="en-US" sz="1200" b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4838200"/>
                  </a:ext>
                </a:extLst>
              </a:tr>
              <a:tr h="34507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o-R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9. Are două butoane și o rotiță.</a:t>
                      </a:r>
                      <a:endParaRPr lang="en-US" sz="1200" b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87911"/>
                  </a:ext>
                </a:extLst>
              </a:tr>
              <a:tr h="34507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o-R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10. Caracterizează procesorul, se măsoară în GHz.</a:t>
                      </a:r>
                      <a:endParaRPr lang="en-US" sz="1200" b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036376"/>
                  </a:ext>
                </a:extLst>
              </a:tr>
              <a:tr h="34507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o-R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11. Citește chiar și coduri de bare.</a:t>
                      </a:r>
                      <a:endParaRPr lang="en-US" sz="1200" b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958" marR="43958" marT="43958" marB="43958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5095791"/>
                  </a:ext>
                </a:extLst>
              </a:tr>
            </a:tbl>
          </a:graphicData>
        </a:graphic>
      </p:graphicFrame>
      <p:sp>
        <p:nvSpPr>
          <p:cNvPr id="7" name="Dreptunghi: colțuri rotunjite 6">
            <a:hlinkClick r:id="rId2"/>
            <a:extLst>
              <a:ext uri="{FF2B5EF4-FFF2-40B4-BE49-F238E27FC236}">
                <a16:creationId xmlns:a16="http://schemas.microsoft.com/office/drawing/2014/main" id="{3187D49B-45A8-3DD5-2CCE-957CF18E6C47}"/>
              </a:ext>
            </a:extLst>
          </p:cNvPr>
          <p:cNvSpPr/>
          <p:nvPr/>
        </p:nvSpPr>
        <p:spPr>
          <a:xfrm>
            <a:off x="1438607" y="4763623"/>
            <a:ext cx="2700996" cy="24351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Rezolvă online!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433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2D6D4A3-5F2A-0EC6-F0D0-B6A37AB42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2800" dirty="0">
                <a:effectLst/>
              </a:rPr>
              <a:t>5) Identifică opt cuvinte care au legătură cu imaginea alăturată și colorează diferit textul acestora:</a:t>
            </a:r>
            <a:endParaRPr lang="en-US" dirty="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2A019725-BE24-AF59-D489-6A26E1F8BD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077973"/>
              </p:ext>
            </p:extLst>
          </p:nvPr>
        </p:nvGraphicFramePr>
        <p:xfrm>
          <a:off x="514350" y="1733202"/>
          <a:ext cx="3786432" cy="295309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15536">
                  <a:extLst>
                    <a:ext uri="{9D8B030D-6E8A-4147-A177-3AD203B41FA5}">
                      <a16:colId xmlns:a16="http://schemas.microsoft.com/office/drawing/2014/main" val="4006134338"/>
                    </a:ext>
                  </a:extLst>
                </a:gridCol>
                <a:gridCol w="315536">
                  <a:extLst>
                    <a:ext uri="{9D8B030D-6E8A-4147-A177-3AD203B41FA5}">
                      <a16:colId xmlns:a16="http://schemas.microsoft.com/office/drawing/2014/main" val="400682748"/>
                    </a:ext>
                  </a:extLst>
                </a:gridCol>
                <a:gridCol w="315536">
                  <a:extLst>
                    <a:ext uri="{9D8B030D-6E8A-4147-A177-3AD203B41FA5}">
                      <a16:colId xmlns:a16="http://schemas.microsoft.com/office/drawing/2014/main" val="1853084054"/>
                    </a:ext>
                  </a:extLst>
                </a:gridCol>
                <a:gridCol w="315536">
                  <a:extLst>
                    <a:ext uri="{9D8B030D-6E8A-4147-A177-3AD203B41FA5}">
                      <a16:colId xmlns:a16="http://schemas.microsoft.com/office/drawing/2014/main" val="957250931"/>
                    </a:ext>
                  </a:extLst>
                </a:gridCol>
                <a:gridCol w="315536">
                  <a:extLst>
                    <a:ext uri="{9D8B030D-6E8A-4147-A177-3AD203B41FA5}">
                      <a16:colId xmlns:a16="http://schemas.microsoft.com/office/drawing/2014/main" val="2426235903"/>
                    </a:ext>
                  </a:extLst>
                </a:gridCol>
                <a:gridCol w="315536">
                  <a:extLst>
                    <a:ext uri="{9D8B030D-6E8A-4147-A177-3AD203B41FA5}">
                      <a16:colId xmlns:a16="http://schemas.microsoft.com/office/drawing/2014/main" val="697644606"/>
                    </a:ext>
                  </a:extLst>
                </a:gridCol>
                <a:gridCol w="315536">
                  <a:extLst>
                    <a:ext uri="{9D8B030D-6E8A-4147-A177-3AD203B41FA5}">
                      <a16:colId xmlns:a16="http://schemas.microsoft.com/office/drawing/2014/main" val="650455276"/>
                    </a:ext>
                  </a:extLst>
                </a:gridCol>
                <a:gridCol w="315536">
                  <a:extLst>
                    <a:ext uri="{9D8B030D-6E8A-4147-A177-3AD203B41FA5}">
                      <a16:colId xmlns:a16="http://schemas.microsoft.com/office/drawing/2014/main" val="4096440083"/>
                    </a:ext>
                  </a:extLst>
                </a:gridCol>
                <a:gridCol w="315536">
                  <a:extLst>
                    <a:ext uri="{9D8B030D-6E8A-4147-A177-3AD203B41FA5}">
                      <a16:colId xmlns:a16="http://schemas.microsoft.com/office/drawing/2014/main" val="2853359165"/>
                    </a:ext>
                  </a:extLst>
                </a:gridCol>
                <a:gridCol w="315536">
                  <a:extLst>
                    <a:ext uri="{9D8B030D-6E8A-4147-A177-3AD203B41FA5}">
                      <a16:colId xmlns:a16="http://schemas.microsoft.com/office/drawing/2014/main" val="2504373980"/>
                    </a:ext>
                  </a:extLst>
                </a:gridCol>
                <a:gridCol w="315536">
                  <a:extLst>
                    <a:ext uri="{9D8B030D-6E8A-4147-A177-3AD203B41FA5}">
                      <a16:colId xmlns:a16="http://schemas.microsoft.com/office/drawing/2014/main" val="3251320798"/>
                    </a:ext>
                  </a:extLst>
                </a:gridCol>
                <a:gridCol w="315536">
                  <a:extLst>
                    <a:ext uri="{9D8B030D-6E8A-4147-A177-3AD203B41FA5}">
                      <a16:colId xmlns:a16="http://schemas.microsoft.com/office/drawing/2014/main" val="1523513725"/>
                    </a:ext>
                  </a:extLst>
                </a:gridCol>
              </a:tblGrid>
              <a:tr h="369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D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G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S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L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T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B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T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D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H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L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P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R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extLst>
                  <a:ext uri="{0D108BD9-81ED-4DB2-BD59-A6C34878D82A}">
                    <a16:rowId xmlns:a16="http://schemas.microsoft.com/office/drawing/2014/main" val="2733303265"/>
                  </a:ext>
                </a:extLst>
              </a:tr>
              <a:tr h="369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C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M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T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R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I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C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E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L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E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extLst>
                  <a:ext uri="{0D108BD9-81ED-4DB2-BD59-A6C34878D82A}">
                    <a16:rowId xmlns:a16="http://schemas.microsoft.com/office/drawing/2014/main" val="1601625191"/>
                  </a:ext>
                </a:extLst>
              </a:tr>
              <a:tr h="369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H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C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O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L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O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R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L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J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P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G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S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extLst>
                  <a:ext uri="{0D108BD9-81ED-4DB2-BD59-A6C34878D82A}">
                    <a16:rowId xmlns:a16="http://schemas.microsoft.com/office/drawing/2014/main" val="1094959735"/>
                  </a:ext>
                </a:extLst>
              </a:tr>
              <a:tr h="369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I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L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E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I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P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Y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V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T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K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I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extLst>
                  <a:ext uri="{0D108BD9-81ED-4DB2-BD59-A6C34878D82A}">
                    <a16:rowId xmlns:a16="http://schemas.microsoft.com/office/drawing/2014/main" val="686862752"/>
                  </a:ext>
                </a:extLst>
              </a:tr>
              <a:tr h="369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T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N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M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I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R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 dirty="0">
                          <a:effectLst/>
                        </a:rPr>
                        <a:t>P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M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I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N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L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extLst>
                  <a:ext uri="{0D108BD9-81ED-4DB2-BD59-A6C34878D82A}">
                    <a16:rowId xmlns:a16="http://schemas.microsoft.com/office/drawing/2014/main" val="3354682868"/>
                  </a:ext>
                </a:extLst>
              </a:tr>
              <a:tr h="369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R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E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Z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O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L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U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T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I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E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I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I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extLst>
                  <a:ext uri="{0D108BD9-81ED-4DB2-BD59-A6C34878D82A}">
                    <a16:rowId xmlns:a16="http://schemas.microsoft.com/office/drawing/2014/main" val="3300920232"/>
                  </a:ext>
                </a:extLst>
              </a:tr>
              <a:tr h="369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F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K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V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I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S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P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V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F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Y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D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W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extLst>
                  <a:ext uri="{0D108BD9-81ED-4DB2-BD59-A6C34878D82A}">
                    <a16:rowId xmlns:a16="http://schemas.microsoft.com/office/drawing/2014/main" val="2022670487"/>
                  </a:ext>
                </a:extLst>
              </a:tr>
              <a:tr h="369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T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G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D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K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R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B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U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S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M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>
                          <a:effectLst/>
                        </a:rPr>
                        <a:t>J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200" dirty="0">
                          <a:effectLst/>
                        </a:rPr>
                        <a:t>P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5357" marR="55357" marT="55357" marB="55357"/>
                </a:tc>
                <a:extLst>
                  <a:ext uri="{0D108BD9-81ED-4DB2-BD59-A6C34878D82A}">
                    <a16:rowId xmlns:a16="http://schemas.microsoft.com/office/drawing/2014/main" val="3979440088"/>
                  </a:ext>
                </a:extLst>
              </a:tr>
            </a:tbl>
          </a:graphicData>
        </a:graphic>
      </p:graphicFrame>
      <p:pic>
        <p:nvPicPr>
          <p:cNvPr id="8" name="image1.png">
            <a:extLst>
              <a:ext uri="{FF2B5EF4-FFF2-40B4-BE49-F238E27FC236}">
                <a16:creationId xmlns:a16="http://schemas.microsoft.com/office/drawing/2014/main" id="{9BABE810-016E-908D-EFD6-4864943CC6F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796964" y="1549500"/>
            <a:ext cx="2501900" cy="254317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482055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png">
            <a:extLst>
              <a:ext uri="{FF2B5EF4-FFF2-40B4-BE49-F238E27FC236}">
                <a16:creationId xmlns:a16="http://schemas.microsoft.com/office/drawing/2014/main" id="{504698AF-5C4E-2CE8-C81C-FCDC961438D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813539" y="1015291"/>
            <a:ext cx="3995224" cy="3112917"/>
          </a:xfrm>
          <a:prstGeom prst="rect">
            <a:avLst/>
          </a:prstGeom>
          <a:ln/>
        </p:spPr>
      </p:pic>
      <p:grpSp>
        <p:nvGrpSpPr>
          <p:cNvPr id="3" name="Grupare 2">
            <a:extLst>
              <a:ext uri="{FF2B5EF4-FFF2-40B4-BE49-F238E27FC236}">
                <a16:creationId xmlns:a16="http://schemas.microsoft.com/office/drawing/2014/main" id="{3C5BFC9E-513D-89C8-3456-691B2D971D5E}"/>
              </a:ext>
            </a:extLst>
          </p:cNvPr>
          <p:cNvGrpSpPr/>
          <p:nvPr/>
        </p:nvGrpSpPr>
        <p:grpSpPr>
          <a:xfrm>
            <a:off x="1772654" y="1395662"/>
            <a:ext cx="4981074" cy="2632975"/>
            <a:chOff x="4112660" y="581539"/>
            <a:chExt cx="3451289" cy="1058904"/>
          </a:xfrm>
        </p:grpSpPr>
        <p:sp>
          <p:nvSpPr>
            <p:cNvPr id="4" name="Casetă text 544705952">
              <a:extLst>
                <a:ext uri="{FF2B5EF4-FFF2-40B4-BE49-F238E27FC236}">
                  <a16:creationId xmlns:a16="http://schemas.microsoft.com/office/drawing/2014/main" id="{5F3D4A1F-7D6B-0040-8E5C-376C1F0B21B6}"/>
                </a:ext>
              </a:extLst>
            </p:cNvPr>
            <p:cNvSpPr txBox="1"/>
            <p:nvPr/>
          </p:nvSpPr>
          <p:spPr>
            <a:xfrm>
              <a:off x="4743929" y="581539"/>
              <a:ext cx="2820020" cy="96260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ro-RO" sz="11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</a:pPr>
              <a:r>
                <a:rPr lang="ro-RO" sz="11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</a:pPr>
              <a:r>
                <a:rPr lang="ro-RO" sz="11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</a:pPr>
              <a:r>
                <a:rPr lang="ro-RO" sz="3600" i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Descoperă cuvintele!</a:t>
              </a:r>
              <a:endPara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</a:pPr>
              <a:r>
                <a:rPr lang="ro-RO" sz="11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</a:pPr>
              <a:r>
                <a:rPr lang="ro-RO" sz="11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</a:pPr>
              <a:r>
                <a:rPr lang="ro-RO" sz="11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" name="Săgeată: dreapta crestată 4">
              <a:extLst>
                <a:ext uri="{FF2B5EF4-FFF2-40B4-BE49-F238E27FC236}">
                  <a16:creationId xmlns:a16="http://schemas.microsoft.com/office/drawing/2014/main" id="{4AD3F067-E918-E6F6-8250-7F6CB05D2249}"/>
                </a:ext>
              </a:extLst>
            </p:cNvPr>
            <p:cNvSpPr/>
            <p:nvPr/>
          </p:nvSpPr>
          <p:spPr>
            <a:xfrm>
              <a:off x="4112660" y="1188043"/>
              <a:ext cx="688500" cy="452400"/>
            </a:xfrm>
            <a:prstGeom prst="notchedRightArrow">
              <a:avLst>
                <a:gd name="adj1" fmla="val 50000"/>
                <a:gd name="adj2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ro-RO" sz="110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442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8"/>
          <p:cNvSpPr txBox="1"/>
          <p:nvPr/>
        </p:nvSpPr>
        <p:spPr>
          <a:xfrm>
            <a:off x="2952075" y="1685725"/>
            <a:ext cx="234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48"/>
          <p:cNvSpPr txBox="1">
            <a:spLocks noGrp="1"/>
          </p:cNvSpPr>
          <p:nvPr>
            <p:ph type="title"/>
          </p:nvPr>
        </p:nvSpPr>
        <p:spPr>
          <a:xfrm>
            <a:off x="580990" y="43255"/>
            <a:ext cx="7598400" cy="1092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3000" b="1" dirty="0"/>
              <a:t>Obiective</a:t>
            </a:r>
            <a:endParaRPr sz="3000" b="1" dirty="0"/>
          </a:p>
        </p:txBody>
      </p:sp>
      <p:sp>
        <p:nvSpPr>
          <p:cNvPr id="383" name="Google Shape;383;p48"/>
          <p:cNvSpPr txBox="1"/>
          <p:nvPr/>
        </p:nvSpPr>
        <p:spPr>
          <a:xfrm>
            <a:off x="2070225" y="1835750"/>
            <a:ext cx="506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48"/>
          <p:cNvSpPr txBox="1"/>
          <p:nvPr/>
        </p:nvSpPr>
        <p:spPr>
          <a:xfrm>
            <a:off x="258825" y="1086701"/>
            <a:ext cx="5386500" cy="595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800"/>
              </a:spcAft>
              <a:buNone/>
            </a:pPr>
            <a:r>
              <a:rPr lang="ro" sz="2000" i="1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Parcurgând această lecție veți învăța:  </a:t>
            </a:r>
            <a:r>
              <a:rPr lang="ro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" name="Grupare 7">
            <a:extLst>
              <a:ext uri="{FF2B5EF4-FFF2-40B4-BE49-F238E27FC236}">
                <a16:creationId xmlns:a16="http://schemas.microsoft.com/office/drawing/2014/main" id="{A46B0B31-61C9-574B-AC5A-5251DAF805EA}"/>
              </a:ext>
            </a:extLst>
          </p:cNvPr>
          <p:cNvGrpSpPr/>
          <p:nvPr/>
        </p:nvGrpSpPr>
        <p:grpSpPr>
          <a:xfrm flipH="1">
            <a:off x="433624" y="1540189"/>
            <a:ext cx="5750255" cy="1843153"/>
            <a:chOff x="444641" y="1447553"/>
            <a:chExt cx="5750255" cy="1843153"/>
          </a:xfrm>
        </p:grpSpPr>
        <p:pic>
          <p:nvPicPr>
            <p:cNvPr id="382" name="Google Shape;382;p4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4123725" y="1447553"/>
              <a:ext cx="2071171" cy="17129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5" name="Google Shape;385;p48"/>
            <p:cNvSpPr/>
            <p:nvPr/>
          </p:nvSpPr>
          <p:spPr>
            <a:xfrm>
              <a:off x="444641" y="1685981"/>
              <a:ext cx="4689220" cy="1604725"/>
            </a:xfrm>
            <a:prstGeom prst="flowChartDocument">
              <a:avLst/>
            </a:prstGeom>
            <a:gradFill>
              <a:gsLst>
                <a:gs pos="0">
                  <a:srgbClr val="F2F2F2"/>
                </a:gs>
                <a:gs pos="100000">
                  <a:srgbClr val="A6A6A6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49250" algn="just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900"/>
                <a:buFont typeface="Wingdings" panose="05000000000000000000" pitchFamily="2" charset="2"/>
                <a:buChar char="Ø"/>
              </a:pPr>
              <a:r>
                <a:rPr lang="ro" i="1" dirty="0">
                  <a:solidFill>
                    <a:schemeClr val="dk2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să identificați componentele unui calculator</a:t>
              </a:r>
              <a:endParaRPr i="1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marL="457200" lvl="0" indent="-349250" algn="just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900"/>
                <a:buFont typeface="Wingdings" panose="05000000000000000000" pitchFamily="2" charset="2"/>
                <a:buChar char="Ø"/>
              </a:pPr>
              <a:r>
                <a:rPr lang="ro-RO" i="1" dirty="0">
                  <a:solidFill>
                    <a:schemeClr val="dk2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s</a:t>
              </a:r>
              <a:r>
                <a:rPr lang="ro" i="1" dirty="0">
                  <a:solidFill>
                    <a:schemeClr val="dk2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ă explicați care este rolul acestora</a:t>
              </a:r>
              <a:endParaRPr i="1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marL="457200" lvl="0" indent="-349250" algn="just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900"/>
                <a:buFont typeface="Wingdings" panose="05000000000000000000" pitchFamily="2" charset="2"/>
                <a:buChar char="Ø"/>
              </a:pPr>
              <a:r>
                <a:rPr lang="ro-RO" i="1" dirty="0">
                  <a:solidFill>
                    <a:schemeClr val="dk2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să </a:t>
              </a:r>
              <a:r>
                <a:rPr lang="ro" i="1" dirty="0">
                  <a:solidFill>
                    <a:schemeClr val="dk2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descrieți principiul de funcționare  al acestora</a:t>
              </a:r>
              <a:endParaRPr i="1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marL="457200" lvl="0" indent="-349250" algn="just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900"/>
                <a:buFont typeface="Wingdings" panose="05000000000000000000" pitchFamily="2" charset="2"/>
                <a:buChar char="Ø"/>
              </a:pPr>
              <a:r>
                <a:rPr lang="ro" i="1" dirty="0">
                  <a:solidFill>
                    <a:schemeClr val="dk2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să precizați câteva mărimi caracteristice. </a:t>
              </a:r>
              <a:endParaRPr i="1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chemeClr val="dk2"/>
                </a:solidFill>
              </a:endParaRPr>
            </a:p>
          </p:txBody>
        </p:sp>
      </p:grpSp>
      <p:pic>
        <p:nvPicPr>
          <p:cNvPr id="5" name="Imagine 4">
            <a:extLst>
              <a:ext uri="{FF2B5EF4-FFF2-40B4-BE49-F238E27FC236}">
                <a16:creationId xmlns:a16="http://schemas.microsoft.com/office/drawing/2014/main" id="{5D7C6964-0C74-C12A-94C8-7DC351B7A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666" y="3253145"/>
            <a:ext cx="2084117" cy="2084117"/>
          </a:xfrm>
          <a:prstGeom prst="rect">
            <a:avLst/>
          </a:prstGeom>
        </p:spPr>
      </p:pic>
      <p:sp>
        <p:nvSpPr>
          <p:cNvPr id="6" name="Google Shape;385;p48">
            <a:extLst>
              <a:ext uri="{FF2B5EF4-FFF2-40B4-BE49-F238E27FC236}">
                <a16:creationId xmlns:a16="http://schemas.microsoft.com/office/drawing/2014/main" id="{DAE455DF-DE8A-49C1-59F7-BF00AD17A725}"/>
              </a:ext>
            </a:extLst>
          </p:cNvPr>
          <p:cNvSpPr/>
          <p:nvPr/>
        </p:nvSpPr>
        <p:spPr>
          <a:xfrm>
            <a:off x="5165783" y="3838045"/>
            <a:ext cx="3223768" cy="1146937"/>
          </a:xfrm>
          <a:prstGeom prst="flowChartDocumen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71450" algn="just" rtl="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i="1" dirty="0" err="1">
                <a:solidFill>
                  <a:schemeClr val="bg2">
                    <a:lumMod val="5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vizionarea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i="1" dirty="0" err="1">
                <a:solidFill>
                  <a:schemeClr val="bg2">
                    <a:lumMod val="5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unor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i="1" dirty="0" err="1">
                <a:solidFill>
                  <a:schemeClr val="bg2">
                    <a:lumMod val="5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videoclipuri</a:t>
            </a:r>
            <a:endParaRPr lang="ro-RO" i="1" dirty="0">
              <a:solidFill>
                <a:schemeClr val="bg2">
                  <a:lumMod val="50000"/>
                </a:schemeClr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171450" lvl="0" indent="-171450" algn="just" rt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i="1" dirty="0" err="1">
                <a:solidFill>
                  <a:schemeClr val="bg2">
                    <a:lumMod val="5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rezolvarea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i="1" dirty="0" err="1">
                <a:solidFill>
                  <a:schemeClr val="bg2">
                    <a:lumMod val="5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fișei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 de </a:t>
            </a:r>
            <a:r>
              <a:rPr lang="en-US" i="1" dirty="0" err="1">
                <a:solidFill>
                  <a:schemeClr val="bg2">
                    <a:lumMod val="5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lucru</a:t>
            </a:r>
            <a:endParaRPr lang="ro-RO" i="1" dirty="0">
              <a:solidFill>
                <a:schemeClr val="bg2">
                  <a:lumMod val="50000"/>
                </a:schemeClr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171450" lvl="0" indent="-171450" algn="just" rt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i="1" dirty="0" err="1">
                <a:solidFill>
                  <a:schemeClr val="bg2">
                    <a:lumMod val="5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parcurgerea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i="1" dirty="0" err="1">
                <a:solidFill>
                  <a:schemeClr val="bg2">
                    <a:lumMod val="5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unui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 test de </a:t>
            </a:r>
            <a:r>
              <a:rPr lang="en-US" i="1" dirty="0" err="1">
                <a:solidFill>
                  <a:schemeClr val="bg2">
                    <a:lumMod val="5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evaluare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. 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lvl="0" indent="0" algn="l" rtl="0">
              <a:spcBef>
                <a:spcPts val="0"/>
              </a:spcBef>
              <a:buNone/>
            </a:pP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7" name="Google Shape;384;p48">
            <a:extLst>
              <a:ext uri="{FF2B5EF4-FFF2-40B4-BE49-F238E27FC236}">
                <a16:creationId xmlns:a16="http://schemas.microsoft.com/office/drawing/2014/main" id="{87477458-143E-6714-12C4-C4065A5748B8}"/>
              </a:ext>
            </a:extLst>
          </p:cNvPr>
          <p:cNvSpPr txBox="1"/>
          <p:nvPr/>
        </p:nvSpPr>
        <p:spPr>
          <a:xfrm>
            <a:off x="0" y="3570288"/>
            <a:ext cx="3499856" cy="90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i="1" dirty="0" err="1">
                <a:solidFill>
                  <a:schemeClr val="lt1"/>
                </a:solidFill>
                <a:latin typeface="Merriweather"/>
                <a:sym typeface="Merriweather"/>
              </a:rPr>
              <a:t>Veți</a:t>
            </a:r>
            <a:r>
              <a:rPr lang="en-US" sz="2000" i="1" dirty="0">
                <a:solidFill>
                  <a:schemeClr val="lt1"/>
                </a:solidFill>
                <a:latin typeface="Merriweather"/>
                <a:sym typeface="Merriweather"/>
              </a:rPr>
              <a:t> </a:t>
            </a:r>
            <a:r>
              <a:rPr lang="en-US" sz="2000" i="1" dirty="0" err="1">
                <a:solidFill>
                  <a:schemeClr val="lt1"/>
                </a:solidFill>
                <a:latin typeface="Merriweather"/>
                <a:sym typeface="Merriweather"/>
              </a:rPr>
              <a:t>exersa</a:t>
            </a:r>
            <a:r>
              <a:rPr lang="en-US" sz="2000" i="1" dirty="0">
                <a:solidFill>
                  <a:schemeClr val="lt1"/>
                </a:solidFill>
                <a:latin typeface="Merriweather"/>
                <a:sym typeface="Merriweather"/>
              </a:rPr>
              <a:t> </a:t>
            </a:r>
            <a:r>
              <a:rPr lang="en-US" sz="2000" i="1" dirty="0" err="1">
                <a:solidFill>
                  <a:schemeClr val="lt1"/>
                </a:solidFill>
                <a:latin typeface="Merriweather"/>
                <a:sym typeface="Merriweather"/>
              </a:rPr>
              <a:t>și</a:t>
            </a:r>
            <a:r>
              <a:rPr lang="en-US" sz="2000" i="1" dirty="0">
                <a:solidFill>
                  <a:schemeClr val="lt1"/>
                </a:solidFill>
                <a:latin typeface="Merriweather"/>
                <a:sym typeface="Merriweather"/>
              </a:rPr>
              <a:t> </a:t>
            </a:r>
            <a:r>
              <a:rPr lang="en-US" sz="2000" i="1" dirty="0" err="1">
                <a:solidFill>
                  <a:schemeClr val="lt1"/>
                </a:solidFill>
                <a:latin typeface="Merriweather"/>
                <a:sym typeface="Merriweather"/>
              </a:rPr>
              <a:t>aprofunda</a:t>
            </a:r>
            <a:r>
              <a:rPr lang="ro-RO" sz="2000" i="1" dirty="0">
                <a:solidFill>
                  <a:schemeClr val="lt1"/>
                </a:solidFill>
                <a:latin typeface="Merriweather"/>
                <a:sym typeface="Merriweather"/>
              </a:rPr>
              <a:t> cele învățate</a:t>
            </a:r>
            <a:r>
              <a:rPr lang="en-US" sz="2000" i="1" dirty="0">
                <a:solidFill>
                  <a:schemeClr val="lt1"/>
                </a:solidFill>
                <a:latin typeface="Merriweather"/>
                <a:sym typeface="Merriweather"/>
              </a:rPr>
              <a:t> </a:t>
            </a:r>
            <a:r>
              <a:rPr lang="en-US" sz="2000" i="1" dirty="0" err="1">
                <a:solidFill>
                  <a:schemeClr val="lt1"/>
                </a:solidFill>
                <a:latin typeface="Merriweather"/>
                <a:sym typeface="Merriweather"/>
              </a:rPr>
              <a:t>prin</a:t>
            </a:r>
            <a:r>
              <a:rPr lang="ro-RO" sz="2000" i="1" dirty="0">
                <a:solidFill>
                  <a:schemeClr val="lt1"/>
                </a:solidFill>
                <a:latin typeface="Merriweather"/>
                <a:sym typeface="Merriweather"/>
              </a:rPr>
              <a:t>:</a:t>
            </a:r>
            <a:r>
              <a:rPr lang="en-US" sz="2000" i="1" dirty="0">
                <a:solidFill>
                  <a:schemeClr val="lt1"/>
                </a:solidFill>
                <a:latin typeface="Merriweather"/>
                <a:sym typeface="Merriweather"/>
              </a:rPr>
              <a:t> </a:t>
            </a:r>
            <a:endParaRPr lang="ro-RO" sz="2000" i="1" dirty="0">
              <a:solidFill>
                <a:schemeClr val="lt1"/>
              </a:solidFill>
              <a:latin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0DAF586-86BA-97A1-85EF-EA4286F2E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457200"/>
            <a:ext cx="8764171" cy="1092300"/>
          </a:xfrm>
        </p:spPr>
        <p:txBody>
          <a:bodyPr>
            <a:normAutofit fontScale="90000"/>
          </a:bodyPr>
          <a:lstStyle/>
          <a:p>
            <a:pPr marL="269875" indent="89535">
              <a:lnSpc>
                <a:spcPct val="150000"/>
              </a:lnSpc>
            </a:pPr>
            <a:r>
              <a:rPr lang="ro-RO" sz="1800" b="1" i="1" dirty="0">
                <a:effectLst/>
                <a:latin typeface="Merriweather" panose="00000500000000000000" pitchFamily="2" charset="0"/>
                <a:ea typeface="Merriweather" panose="00000500000000000000" pitchFamily="2" charset="0"/>
                <a:cs typeface="Merriweather" panose="00000500000000000000" pitchFamily="2" charset="0"/>
              </a:rPr>
              <a:t>6) SUPLIMENTAR</a:t>
            </a:r>
            <a:b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ro-RO" sz="1800" b="1" i="1" dirty="0">
                <a:effectLst/>
                <a:latin typeface="Merriweather" panose="00000500000000000000" pitchFamily="2" charset="0"/>
                <a:ea typeface="Merriweather" panose="00000500000000000000" pitchFamily="2" charset="0"/>
                <a:cs typeface="Merriweather" panose="00000500000000000000" pitchFamily="2" charset="0"/>
              </a:rPr>
              <a:t>Accesați link-</a:t>
            </a:r>
            <a:r>
              <a:rPr lang="ro-RO" sz="1800" b="1" i="1" dirty="0" err="1">
                <a:effectLst/>
                <a:latin typeface="Merriweather" panose="00000500000000000000" pitchFamily="2" charset="0"/>
                <a:ea typeface="Merriweather" panose="00000500000000000000" pitchFamily="2" charset="0"/>
                <a:cs typeface="Merriweather" panose="00000500000000000000" pitchFamily="2" charset="0"/>
              </a:rPr>
              <a:t>ul</a:t>
            </a:r>
            <a:r>
              <a:rPr lang="ro-RO" sz="1800" b="1" i="1" dirty="0">
                <a:effectLst/>
                <a:latin typeface="Merriweather" panose="00000500000000000000" pitchFamily="2" charset="0"/>
                <a:ea typeface="Merriweather" panose="00000500000000000000" pitchFamily="2" charset="0"/>
                <a:cs typeface="Merriweather" panose="00000500000000000000" pitchFamily="2" charset="0"/>
              </a:rPr>
              <a:t> de mai jos, citiți, iar apoi  reveniți la cerință și selectați dispozitivele care se pot conecta la unitatea centrală prin intermediul componentei din imagine.</a:t>
            </a:r>
            <a:endParaRPr lang="en-US" dirty="0"/>
          </a:p>
        </p:txBody>
      </p:sp>
      <p:sp>
        <p:nvSpPr>
          <p:cNvPr id="4" name="Balon text: dreptunghi cu colțuri rotunjite 3">
            <a:hlinkClick r:id="rId3"/>
            <a:extLst>
              <a:ext uri="{FF2B5EF4-FFF2-40B4-BE49-F238E27FC236}">
                <a16:creationId xmlns:a16="http://schemas.microsoft.com/office/drawing/2014/main" id="{F6D43B5A-6F62-C70B-7F09-C238D9C63C21}"/>
              </a:ext>
            </a:extLst>
          </p:cNvPr>
          <p:cNvSpPr/>
          <p:nvPr/>
        </p:nvSpPr>
        <p:spPr>
          <a:xfrm>
            <a:off x="1624380" y="2018689"/>
            <a:ext cx="971550" cy="55245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ln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o-RO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LINK</a:t>
            </a:r>
            <a:endParaRPr lang="en-US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" name="image3.png">
            <a:extLst>
              <a:ext uri="{FF2B5EF4-FFF2-40B4-BE49-F238E27FC236}">
                <a16:creationId xmlns:a16="http://schemas.microsoft.com/office/drawing/2014/main" id="{5E7587E0-FF39-4146-9A69-FA395D361998}"/>
              </a:ext>
            </a:extLst>
          </p:cNvPr>
          <p:cNvPicPr/>
          <p:nvPr/>
        </p:nvPicPr>
        <p:blipFill>
          <a:blip r:embed="rId4"/>
          <a:srcRect l="7677" t="25883" r="6713" b="26162"/>
          <a:stretch>
            <a:fillRect/>
          </a:stretch>
        </p:blipFill>
        <p:spPr>
          <a:xfrm>
            <a:off x="163830" y="2848586"/>
            <a:ext cx="4591050" cy="2091055"/>
          </a:xfrm>
          <a:prstGeom prst="rect">
            <a:avLst/>
          </a:prstGeom>
          <a:ln/>
        </p:spPr>
      </p:pic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C8CDB3A3-F328-40D0-B000-00C3F70BFD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039351"/>
              </p:ext>
            </p:extLst>
          </p:nvPr>
        </p:nvGraphicFramePr>
        <p:xfrm>
          <a:off x="5120640" y="1829575"/>
          <a:ext cx="3671668" cy="282197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89055">
                  <a:extLst>
                    <a:ext uri="{9D8B030D-6E8A-4147-A177-3AD203B41FA5}">
                      <a16:colId xmlns:a16="http://schemas.microsoft.com/office/drawing/2014/main" val="1428207142"/>
                    </a:ext>
                  </a:extLst>
                </a:gridCol>
                <a:gridCol w="882613">
                  <a:extLst>
                    <a:ext uri="{9D8B030D-6E8A-4147-A177-3AD203B41FA5}">
                      <a16:colId xmlns:a16="http://schemas.microsoft.com/office/drawing/2014/main" val="2568671791"/>
                    </a:ext>
                  </a:extLst>
                </a:gridCol>
              </a:tblGrid>
              <a:tr h="320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800" b="1" dirty="0">
                          <a:effectLst/>
                        </a:rPr>
                        <a:t>căști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7234" marR="57234" marT="57234" marB="57234"/>
                </a:tc>
                <a:tc>
                  <a:txBody>
                    <a:bodyPr/>
                    <a:lstStyle/>
                    <a:p>
                      <a:pPr marL="0" lvl="1" indent="0" algn="ctr">
                        <a:lnSpc>
                          <a:spcPct val="11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o-RO" sz="16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200" b="1" u="none" strike="noStrike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7234" marR="57234" marT="57234" marB="57234" anchor="ctr"/>
                </a:tc>
                <a:extLst>
                  <a:ext uri="{0D108BD9-81ED-4DB2-BD59-A6C34878D82A}">
                    <a16:rowId xmlns:a16="http://schemas.microsoft.com/office/drawing/2014/main" val="2398156010"/>
                  </a:ext>
                </a:extLst>
              </a:tr>
              <a:tr h="320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800" b="1" dirty="0">
                          <a:effectLst/>
                        </a:rPr>
                        <a:t>plotter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7234" marR="57234" marT="57234" marB="57234" anchor="ctr"/>
                </a:tc>
                <a:tc>
                  <a:txBody>
                    <a:bodyPr/>
                    <a:lstStyle/>
                    <a:p>
                      <a:pPr marL="0" lvl="1" indent="0" algn="ctr">
                        <a:lnSpc>
                          <a:spcPct val="11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o-RO" sz="16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200" b="1" u="none" strike="noStrike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7234" marR="57234" marT="57234" marB="57234" anchor="ctr"/>
                </a:tc>
                <a:extLst>
                  <a:ext uri="{0D108BD9-81ED-4DB2-BD59-A6C34878D82A}">
                    <a16:rowId xmlns:a16="http://schemas.microsoft.com/office/drawing/2014/main" val="3983596765"/>
                  </a:ext>
                </a:extLst>
              </a:tr>
              <a:tr h="320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800" b="1" dirty="0">
                          <a:effectLst/>
                        </a:rPr>
                        <a:t>microfon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7234" marR="57234" marT="57234" marB="57234"/>
                </a:tc>
                <a:tc>
                  <a:txBody>
                    <a:bodyPr/>
                    <a:lstStyle/>
                    <a:p>
                      <a:pPr marL="0" lvl="1" indent="0" algn="ctr">
                        <a:lnSpc>
                          <a:spcPct val="11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o-RO" sz="16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200" b="1" u="none" strike="noStrike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7234" marR="57234" marT="57234" marB="57234" anchor="ctr"/>
                </a:tc>
                <a:extLst>
                  <a:ext uri="{0D108BD9-81ED-4DB2-BD59-A6C34878D82A}">
                    <a16:rowId xmlns:a16="http://schemas.microsoft.com/office/drawing/2014/main" val="2157786935"/>
                  </a:ext>
                </a:extLst>
              </a:tr>
              <a:tr h="320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800" b="1" dirty="0">
                          <a:effectLst/>
                        </a:rPr>
                        <a:t>tastare vocală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7234" marR="57234" marT="57234" marB="57234"/>
                </a:tc>
                <a:tc>
                  <a:txBody>
                    <a:bodyPr/>
                    <a:lstStyle/>
                    <a:p>
                      <a:pPr marL="0" lvl="1" indent="0" algn="ctr">
                        <a:lnSpc>
                          <a:spcPct val="11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o-RO" sz="16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200" b="1" u="none" strike="noStrike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7234" marR="57234" marT="57234" marB="57234" anchor="ctr"/>
                </a:tc>
                <a:extLst>
                  <a:ext uri="{0D108BD9-81ED-4DB2-BD59-A6C34878D82A}">
                    <a16:rowId xmlns:a16="http://schemas.microsoft.com/office/drawing/2014/main" val="689119848"/>
                  </a:ext>
                </a:extLst>
              </a:tr>
              <a:tr h="320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800" b="1" dirty="0">
                          <a:effectLst/>
                        </a:rPr>
                        <a:t>Windows Media Player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7234" marR="57234" marT="57234" marB="57234"/>
                </a:tc>
                <a:tc>
                  <a:txBody>
                    <a:bodyPr/>
                    <a:lstStyle/>
                    <a:p>
                      <a:pPr marL="0" lvl="1" indent="0" algn="ctr">
                        <a:lnSpc>
                          <a:spcPct val="11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o-RO" sz="16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200" b="1" u="none" strike="noStrike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7234" marR="57234" marT="57234" marB="57234" anchor="ctr"/>
                </a:tc>
                <a:extLst>
                  <a:ext uri="{0D108BD9-81ED-4DB2-BD59-A6C34878D82A}">
                    <a16:rowId xmlns:a16="http://schemas.microsoft.com/office/drawing/2014/main" val="1022080724"/>
                  </a:ext>
                </a:extLst>
              </a:tr>
              <a:tr h="320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800" b="1" dirty="0">
                          <a:effectLst/>
                        </a:rPr>
                        <a:t>boxe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7234" marR="57234" marT="57234" marB="57234"/>
                </a:tc>
                <a:tc>
                  <a:txBody>
                    <a:bodyPr/>
                    <a:lstStyle/>
                    <a:p>
                      <a:pPr marL="0" lvl="1" indent="0" algn="ctr">
                        <a:lnSpc>
                          <a:spcPct val="11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o-RO" sz="16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200" b="1" u="none" strike="noStrike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7234" marR="57234" marT="57234" marB="57234" anchor="ctr"/>
                </a:tc>
                <a:extLst>
                  <a:ext uri="{0D108BD9-81ED-4DB2-BD59-A6C34878D82A}">
                    <a16:rowId xmlns:a16="http://schemas.microsoft.com/office/drawing/2014/main" val="3880699117"/>
                  </a:ext>
                </a:extLst>
              </a:tr>
              <a:tr h="320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800" b="1" dirty="0">
                          <a:effectLst/>
                        </a:rPr>
                        <a:t>orgă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7234" marR="57234" marT="57234" marB="57234"/>
                </a:tc>
                <a:tc>
                  <a:txBody>
                    <a:bodyPr/>
                    <a:lstStyle/>
                    <a:p>
                      <a:pPr marL="0" lvl="1" indent="0" algn="ctr">
                        <a:lnSpc>
                          <a:spcPct val="11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o-RO" sz="16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200" b="1" u="none" strike="noStrike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7234" marR="57234" marT="57234" marB="57234" anchor="ctr"/>
                </a:tc>
                <a:extLst>
                  <a:ext uri="{0D108BD9-81ED-4DB2-BD59-A6C34878D82A}">
                    <a16:rowId xmlns:a16="http://schemas.microsoft.com/office/drawing/2014/main" val="4207023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3580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re 1">
            <a:extLst>
              <a:ext uri="{FF2B5EF4-FFF2-40B4-BE49-F238E27FC236}">
                <a16:creationId xmlns:a16="http://schemas.microsoft.com/office/drawing/2014/main" id="{D9C1DE65-6A9C-4664-DD5D-A8BA4DEB0569}"/>
              </a:ext>
            </a:extLst>
          </p:cNvPr>
          <p:cNvGrpSpPr/>
          <p:nvPr/>
        </p:nvGrpSpPr>
        <p:grpSpPr>
          <a:xfrm>
            <a:off x="711746" y="88135"/>
            <a:ext cx="7940845" cy="9332549"/>
            <a:chOff x="783726" y="63786"/>
            <a:chExt cx="7940845" cy="9332549"/>
          </a:xfrm>
        </p:grpSpPr>
        <p:pic>
          <p:nvPicPr>
            <p:cNvPr id="837" name="Google Shape;837;p83" descr="Imagini pentru masa"/>
            <p:cNvPicPr preferRelativeResize="0"/>
            <p:nvPr/>
          </p:nvPicPr>
          <p:blipFill rotWithShape="1">
            <a:blip r:embed="rId3">
              <a:alphaModFix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783726" y="1455490"/>
              <a:ext cx="7940845" cy="79408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8" name="Google Shape;838;p83" descr="Imagini pentru monitor"/>
            <p:cNvPicPr preferRelativeResize="0"/>
            <p:nvPr/>
          </p:nvPicPr>
          <p:blipFill rotWithShape="1">
            <a:blip r:embed="rId4">
              <a:alphaModFix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2933152" y="63786"/>
              <a:ext cx="4636451" cy="3624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0" name="Google Shape;840;p83"/>
            <p:cNvPicPr preferRelativeResize="0"/>
            <p:nvPr/>
          </p:nvPicPr>
          <p:blipFill>
            <a:blip r:embed="rId5">
              <a:alphaModFix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574397" y="1209325"/>
              <a:ext cx="3613201" cy="2478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39" name="Google Shape;839;p83"/>
          <p:cNvSpPr txBox="1">
            <a:spLocks noGrp="1"/>
          </p:cNvSpPr>
          <p:nvPr>
            <p:ph type="title"/>
          </p:nvPr>
        </p:nvSpPr>
        <p:spPr>
          <a:xfrm>
            <a:off x="3009465" y="644692"/>
            <a:ext cx="3613200" cy="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700"/>
              <a:buFont typeface="Arial"/>
              <a:buNone/>
            </a:pPr>
            <a:r>
              <a:rPr lang="ro-RO" dirty="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La finalul lecției,  vă invit să parcurgeți  un scurt test de evaluare</a:t>
            </a:r>
            <a:r>
              <a:rPr lang="ro" cap="none" dirty="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!</a:t>
            </a:r>
            <a:endParaRPr cap="none" dirty="0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3047350-7B1B-C4CD-AE21-0E5FBC5D1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9143999" cy="1092300"/>
          </a:xfrm>
        </p:spPr>
        <p:txBody>
          <a:bodyPr>
            <a:normAutofit/>
          </a:bodyPr>
          <a:lstStyle/>
          <a:p>
            <a:pPr algn="ctr"/>
            <a:r>
              <a:rPr lang="ro-RO" sz="3200" b="1" dirty="0">
                <a:latin typeface="+mj-lt"/>
              </a:rPr>
              <a:t>Test de evaluare</a:t>
            </a:r>
            <a:endParaRPr lang="en-US" sz="3200" b="1" dirty="0">
              <a:latin typeface="+mj-lt"/>
            </a:endParaRPr>
          </a:p>
        </p:txBody>
      </p:sp>
      <p:sp>
        <p:nvSpPr>
          <p:cNvPr id="7" name="Dreptunghi: colțuri rotunjite 6">
            <a:hlinkClick r:id="rId2"/>
            <a:extLst>
              <a:ext uri="{FF2B5EF4-FFF2-40B4-BE49-F238E27FC236}">
                <a16:creationId xmlns:a16="http://schemas.microsoft.com/office/drawing/2014/main" id="{F8271785-B51E-30C2-3BCB-4B4C57AFBE76}"/>
              </a:ext>
            </a:extLst>
          </p:cNvPr>
          <p:cNvSpPr/>
          <p:nvPr/>
        </p:nvSpPr>
        <p:spPr>
          <a:xfrm>
            <a:off x="3459295" y="2262058"/>
            <a:ext cx="2225407" cy="101355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800" b="1" dirty="0">
                <a:solidFill>
                  <a:schemeClr val="bg2">
                    <a:lumMod val="50000"/>
                  </a:schemeClr>
                </a:solidFill>
              </a:rPr>
              <a:t>Clic aici pentru a începe testul:</a:t>
            </a:r>
            <a:endParaRPr lang="en-US" sz="1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Imagine 3" descr="O imagine care conține desen animat, artă&#10;&#10;Descriere generată automat">
            <a:extLst>
              <a:ext uri="{FF2B5EF4-FFF2-40B4-BE49-F238E27FC236}">
                <a16:creationId xmlns:a16="http://schemas.microsoft.com/office/drawing/2014/main" id="{D270ABE7-CD45-3E72-CE5C-FAA52F894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096" y="971420"/>
            <a:ext cx="155257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174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159306" y="1167787"/>
            <a:ext cx="3254905" cy="1767917"/>
          </a:xfrm>
          <a:prstGeom prst="cloudCallout">
            <a:avLst>
              <a:gd name="adj1" fmla="val 73672"/>
              <a:gd name="adj2" fmla="val 5203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dirty="0">
                <a:latin typeface="Baguet Script" panose="00000500000000000000" pitchFamily="2" charset="0"/>
              </a:rPr>
              <a:t>Acesta e finalul lecției.</a:t>
            </a:r>
            <a:endParaRPr lang="en-US" sz="2000" dirty="0">
              <a:latin typeface="Baguet Script" panose="00000500000000000000" pitchFamily="2" charset="0"/>
            </a:endParaRPr>
          </a:p>
        </p:txBody>
      </p:sp>
      <p:pic>
        <p:nvPicPr>
          <p:cNvPr id="8" name="Imagine 7" descr="O imagine care conține ceas, ceas deșteptător, Ceas de perete&#10;&#10;Descriere generată automat">
            <a:extLst>
              <a:ext uri="{FF2B5EF4-FFF2-40B4-BE49-F238E27FC236}">
                <a16:creationId xmlns:a16="http://schemas.microsoft.com/office/drawing/2014/main" id="{A212ABEE-7AB0-B8B2-0531-5AFC664C2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091" y="2203374"/>
            <a:ext cx="2793412" cy="3135114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u 5">
            <a:extLst>
              <a:ext uri="{FF2B5EF4-FFF2-40B4-BE49-F238E27FC236}">
                <a16:creationId xmlns:a16="http://schemas.microsoft.com/office/drawing/2014/main" id="{9906DE94-5C04-BF23-3DD2-4DF3CD4C3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00" y="0"/>
            <a:ext cx="7598400" cy="1092300"/>
          </a:xfrm>
        </p:spPr>
        <p:txBody>
          <a:bodyPr/>
          <a:lstStyle/>
          <a:p>
            <a:r>
              <a:rPr lang="ro-RO" dirty="0"/>
              <a:t>Bibliografie, </a:t>
            </a:r>
            <a:r>
              <a:rPr lang="ro-RO" dirty="0" err="1"/>
              <a:t>webografie</a:t>
            </a:r>
            <a:endParaRPr lang="en-US" dirty="0"/>
          </a:p>
        </p:txBody>
      </p:sp>
      <p:sp>
        <p:nvSpPr>
          <p:cNvPr id="845" name="Google Shape;845;p84"/>
          <p:cNvSpPr txBox="1">
            <a:spLocks noGrp="1"/>
          </p:cNvSpPr>
          <p:nvPr>
            <p:ph type="body" idx="4294967295"/>
          </p:nvPr>
        </p:nvSpPr>
        <p:spPr>
          <a:xfrm>
            <a:off x="0" y="754675"/>
            <a:ext cx="9144000" cy="40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 fontScale="92500"/>
          </a:bodyPr>
          <a:lstStyle/>
          <a:p>
            <a:pPr marL="342900" lvl="0" indent="-324643">
              <a:buClr>
                <a:srgbClr val="00FF00"/>
              </a:buClr>
              <a:buSzPct val="100000"/>
            </a:pPr>
            <a:r>
              <a:rPr lang="en-US" dirty="0" err="1">
                <a:solidFill>
                  <a:srgbClr val="00FF00"/>
                </a:solidFill>
              </a:rPr>
              <a:t>Informatică</a:t>
            </a: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dirty="0" err="1">
                <a:solidFill>
                  <a:srgbClr val="00FF00"/>
                </a:solidFill>
              </a:rPr>
              <a:t>și</a:t>
            </a:r>
            <a:r>
              <a:rPr lang="en-US" dirty="0">
                <a:solidFill>
                  <a:srgbClr val="00FF00"/>
                </a:solidFill>
              </a:rPr>
              <a:t> TIC: manual </a:t>
            </a:r>
            <a:r>
              <a:rPr lang="en-US" dirty="0" err="1">
                <a:solidFill>
                  <a:srgbClr val="00FF00"/>
                </a:solidFill>
              </a:rPr>
              <a:t>pentru</a:t>
            </a: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dirty="0" err="1">
                <a:solidFill>
                  <a:srgbClr val="00FF00"/>
                </a:solidFill>
              </a:rPr>
              <a:t>clasa</a:t>
            </a:r>
            <a:r>
              <a:rPr lang="en-US" dirty="0">
                <a:solidFill>
                  <a:srgbClr val="00FF00"/>
                </a:solidFill>
              </a:rPr>
              <a:t> a V-a/ </a:t>
            </a:r>
            <a:r>
              <a:rPr lang="en-US" dirty="0" err="1">
                <a:solidFill>
                  <a:srgbClr val="00FF00"/>
                </a:solidFill>
              </a:rPr>
              <a:t>Luminița</a:t>
            </a: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dirty="0" err="1">
                <a:solidFill>
                  <a:srgbClr val="00FF00"/>
                </a:solidFill>
              </a:rPr>
              <a:t>Ciocaru</a:t>
            </a:r>
            <a:r>
              <a:rPr lang="en-US" dirty="0">
                <a:solidFill>
                  <a:srgbClr val="00FF00"/>
                </a:solidFill>
              </a:rPr>
              <a:t>, </a:t>
            </a:r>
            <a:r>
              <a:rPr lang="en-US" dirty="0" err="1">
                <a:solidFill>
                  <a:srgbClr val="00FF00"/>
                </a:solidFill>
              </a:rPr>
              <a:t>Ștefania</a:t>
            </a: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dirty="0" err="1">
                <a:solidFill>
                  <a:srgbClr val="00FF00"/>
                </a:solidFill>
              </a:rPr>
              <a:t>Penea</a:t>
            </a:r>
            <a:r>
              <a:rPr lang="en-US" dirty="0">
                <a:solidFill>
                  <a:srgbClr val="00FF00"/>
                </a:solidFill>
              </a:rPr>
              <a:t>, Claudia-Elena Stan, </a:t>
            </a:r>
            <a:r>
              <a:rPr lang="en-US" dirty="0" err="1">
                <a:solidFill>
                  <a:srgbClr val="00FF00"/>
                </a:solidFill>
              </a:rPr>
              <a:t>Oana</a:t>
            </a: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dirty="0" err="1">
                <a:solidFill>
                  <a:srgbClr val="00FF00"/>
                </a:solidFill>
              </a:rPr>
              <a:t>Rusu</a:t>
            </a:r>
            <a:r>
              <a:rPr lang="en-US" dirty="0">
                <a:solidFill>
                  <a:srgbClr val="00FF00"/>
                </a:solidFill>
              </a:rPr>
              <a:t>. – </a:t>
            </a:r>
            <a:r>
              <a:rPr lang="en-US" dirty="0" err="1">
                <a:solidFill>
                  <a:srgbClr val="00FF00"/>
                </a:solidFill>
              </a:rPr>
              <a:t>București</a:t>
            </a:r>
            <a:r>
              <a:rPr lang="en-US" dirty="0">
                <a:solidFill>
                  <a:srgbClr val="00FF00"/>
                </a:solidFill>
              </a:rPr>
              <a:t>: </a:t>
            </a:r>
            <a:r>
              <a:rPr lang="en-US" dirty="0" err="1">
                <a:solidFill>
                  <a:srgbClr val="00FF00"/>
                </a:solidFill>
              </a:rPr>
              <a:t>Litera</a:t>
            </a:r>
            <a:r>
              <a:rPr lang="en-US" dirty="0">
                <a:solidFill>
                  <a:srgbClr val="00FF00"/>
                </a:solidFill>
              </a:rPr>
              <a:t>, 2017</a:t>
            </a:r>
          </a:p>
          <a:p>
            <a:pPr marL="342900" lvl="0" indent="-324643">
              <a:buClr>
                <a:srgbClr val="00FF00"/>
              </a:buClr>
              <a:buSzPct val="100000"/>
            </a:pPr>
            <a:r>
              <a:rPr lang="en-US" dirty="0" err="1">
                <a:solidFill>
                  <a:srgbClr val="00FF00"/>
                </a:solidFill>
              </a:rPr>
              <a:t>Iniţiere</a:t>
            </a: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dirty="0" err="1">
                <a:solidFill>
                  <a:srgbClr val="00FF00"/>
                </a:solidFill>
              </a:rPr>
              <a:t>în</a:t>
            </a: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dirty="0" err="1">
                <a:solidFill>
                  <a:srgbClr val="00FF00"/>
                </a:solidFill>
              </a:rPr>
              <a:t>tehnologia</a:t>
            </a: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dirty="0" err="1">
                <a:solidFill>
                  <a:srgbClr val="00FF00"/>
                </a:solidFill>
              </a:rPr>
              <a:t>informaţiei</a:t>
            </a:r>
            <a:r>
              <a:rPr lang="en-US" dirty="0">
                <a:solidFill>
                  <a:srgbClr val="00FF00"/>
                </a:solidFill>
              </a:rPr>
              <a:t>/ Daniela Cristina, </a:t>
            </a:r>
            <a:r>
              <a:rPr lang="en-US" dirty="0" err="1">
                <a:solidFill>
                  <a:srgbClr val="00FF00"/>
                </a:solidFill>
              </a:rPr>
              <a:t>Bălănescu</a:t>
            </a:r>
            <a:r>
              <a:rPr lang="en-US" dirty="0">
                <a:solidFill>
                  <a:srgbClr val="00FF00"/>
                </a:solidFill>
              </a:rPr>
              <a:t>, </a:t>
            </a:r>
            <a:r>
              <a:rPr lang="en-US" dirty="0" err="1">
                <a:solidFill>
                  <a:srgbClr val="00FF00"/>
                </a:solidFill>
              </a:rPr>
              <a:t>Editura</a:t>
            </a:r>
            <a:r>
              <a:rPr lang="en-US" dirty="0">
                <a:solidFill>
                  <a:srgbClr val="00FF00"/>
                </a:solidFill>
              </a:rPr>
              <a:t> Accent, 2015</a:t>
            </a:r>
          </a:p>
          <a:p>
            <a:pPr marL="342900" lvl="0" indent="-324643">
              <a:buClr>
                <a:srgbClr val="00FF00"/>
              </a:buClr>
              <a:buSzPct val="100000"/>
            </a:pPr>
            <a:r>
              <a:rPr lang="en-US" dirty="0">
                <a:solidFill>
                  <a:srgbClr val="00FF00"/>
                </a:solidFill>
              </a:rPr>
              <a:t>https://</a:t>
            </a:r>
            <a:r>
              <a:rPr lang="en-US" dirty="0" err="1">
                <a:solidFill>
                  <a:srgbClr val="00FF00"/>
                </a:solidFill>
              </a:rPr>
              <a:t>totuldesprecalculatoare.weebly.com</a:t>
            </a:r>
            <a:r>
              <a:rPr lang="en-US" dirty="0">
                <a:solidFill>
                  <a:srgbClr val="00FF00"/>
                </a:solidFill>
              </a:rPr>
              <a:t>/uploads/5/4/9/0/5490906/published/</a:t>
            </a:r>
            <a:r>
              <a:rPr lang="en-US" dirty="0" err="1">
                <a:solidFill>
                  <a:srgbClr val="00FF00"/>
                </a:solidFill>
              </a:rPr>
              <a:t>proxy-duckduckgo-com.png?1653508602</a:t>
            </a:r>
            <a:r>
              <a:rPr lang="en-US" dirty="0">
                <a:solidFill>
                  <a:srgbClr val="00FF00"/>
                </a:solidFill>
              </a:rPr>
              <a:t> </a:t>
            </a:r>
          </a:p>
          <a:p>
            <a:pPr marL="342900" lvl="0" indent="-324643">
              <a:buClr>
                <a:srgbClr val="00FF00"/>
              </a:buClr>
              <a:buSzPct val="100000"/>
            </a:pPr>
            <a:r>
              <a:rPr lang="en-US" dirty="0">
                <a:solidFill>
                  <a:srgbClr val="00FF00"/>
                </a:solidFill>
              </a:rPr>
              <a:t>https://</a:t>
            </a:r>
            <a:r>
              <a:rPr lang="en-US" dirty="0" err="1">
                <a:solidFill>
                  <a:srgbClr val="00FF00"/>
                </a:solidFill>
              </a:rPr>
              <a:t>www.depanarelaptop.ro</a:t>
            </a:r>
            <a:r>
              <a:rPr lang="en-US" dirty="0">
                <a:solidFill>
                  <a:srgbClr val="00FF00"/>
                </a:solidFill>
              </a:rPr>
              <a:t>/</a:t>
            </a:r>
            <a:r>
              <a:rPr lang="en-US" dirty="0" err="1">
                <a:solidFill>
                  <a:srgbClr val="00FF00"/>
                </a:solidFill>
              </a:rPr>
              <a:t>Articole</a:t>
            </a:r>
            <a:r>
              <a:rPr lang="en-US" dirty="0">
                <a:solidFill>
                  <a:srgbClr val="00FF00"/>
                </a:solidFill>
              </a:rPr>
              <a:t>/</a:t>
            </a:r>
            <a:r>
              <a:rPr lang="en-US" dirty="0" err="1">
                <a:solidFill>
                  <a:srgbClr val="00FF00"/>
                </a:solidFill>
              </a:rPr>
              <a:t>noutati</a:t>
            </a:r>
            <a:r>
              <a:rPr lang="en-US" dirty="0">
                <a:solidFill>
                  <a:srgbClr val="00FF00"/>
                </a:solidFill>
              </a:rPr>
              <a:t>-laptop/placa-de-sunet-componenta-esentiala-a-computerelor-si-a-laptopurilor/ </a:t>
            </a:r>
          </a:p>
          <a:p>
            <a:pPr marL="342900" lvl="0" indent="-324643">
              <a:buClr>
                <a:srgbClr val="00FF00"/>
              </a:buClr>
              <a:buSzPct val="100000"/>
            </a:pPr>
            <a:r>
              <a:rPr lang="en-US" dirty="0">
                <a:solidFill>
                  <a:srgbClr val="00FF00"/>
                </a:solidFill>
              </a:rPr>
              <a:t>https://</a:t>
            </a:r>
            <a:r>
              <a:rPr lang="en-US" dirty="0" err="1">
                <a:solidFill>
                  <a:srgbClr val="00FF00"/>
                </a:solidFill>
              </a:rPr>
              <a:t>www.google.ro</a:t>
            </a:r>
            <a:r>
              <a:rPr lang="en-US" dirty="0">
                <a:solidFill>
                  <a:srgbClr val="00FF00"/>
                </a:solidFill>
              </a:rPr>
              <a:t>/</a:t>
            </a:r>
            <a:r>
              <a:rPr lang="en-US" dirty="0" err="1">
                <a:solidFill>
                  <a:srgbClr val="00FF00"/>
                </a:solidFill>
              </a:rPr>
              <a:t>search?client</a:t>
            </a:r>
            <a:r>
              <a:rPr lang="en-US" dirty="0">
                <a:solidFill>
                  <a:srgbClr val="00FF00"/>
                </a:solidFill>
              </a:rPr>
              <a:t>=</a:t>
            </a:r>
            <a:r>
              <a:rPr lang="en-US" dirty="0" err="1">
                <a:solidFill>
                  <a:srgbClr val="00FF00"/>
                </a:solidFill>
              </a:rPr>
              <a:t>opera&amp;q</a:t>
            </a:r>
            <a:r>
              <a:rPr lang="en-US" dirty="0">
                <a:solidFill>
                  <a:srgbClr val="00FF00"/>
                </a:solidFill>
              </a:rPr>
              <a:t>=</a:t>
            </a:r>
            <a:r>
              <a:rPr lang="en-US" dirty="0" err="1">
                <a:solidFill>
                  <a:srgbClr val="00FF00"/>
                </a:solidFill>
              </a:rPr>
              <a:t>GOOGLE+IMIGE&amp;sourceid</a:t>
            </a:r>
            <a:r>
              <a:rPr lang="en-US" dirty="0">
                <a:solidFill>
                  <a:srgbClr val="00FF00"/>
                </a:solidFill>
              </a:rPr>
              <a:t>=</a:t>
            </a:r>
            <a:r>
              <a:rPr lang="en-US" dirty="0" err="1">
                <a:solidFill>
                  <a:srgbClr val="00FF00"/>
                </a:solidFill>
              </a:rPr>
              <a:t>opera&amp;ie</a:t>
            </a:r>
            <a:r>
              <a:rPr lang="en-US" dirty="0">
                <a:solidFill>
                  <a:srgbClr val="00FF00"/>
                </a:solidFill>
              </a:rPr>
              <a:t>=</a:t>
            </a:r>
            <a:r>
              <a:rPr lang="en-US" dirty="0" err="1">
                <a:solidFill>
                  <a:srgbClr val="00FF00"/>
                </a:solidFill>
              </a:rPr>
              <a:t>UTF-8&amp;oe</a:t>
            </a:r>
            <a:r>
              <a:rPr lang="en-US" dirty="0">
                <a:solidFill>
                  <a:srgbClr val="00FF00"/>
                </a:solidFill>
              </a:rPr>
              <a:t>=UTF-8</a:t>
            </a:r>
          </a:p>
          <a:p>
            <a:pPr marL="342900" lvl="0" indent="-324643">
              <a:buClr>
                <a:srgbClr val="00FF00"/>
              </a:buClr>
              <a:buSzPct val="100000"/>
            </a:pPr>
            <a:r>
              <a:rPr lang="en-US" dirty="0">
                <a:solidFill>
                  <a:srgbClr val="00FF00"/>
                </a:solidFill>
              </a:rPr>
              <a:t>https://</a:t>
            </a:r>
            <a:r>
              <a:rPr lang="en-US" dirty="0" err="1">
                <a:solidFill>
                  <a:srgbClr val="00FF00"/>
                </a:solidFill>
              </a:rPr>
              <a:t>www.scribd.com</a:t>
            </a:r>
            <a:r>
              <a:rPr lang="en-US" dirty="0">
                <a:solidFill>
                  <a:srgbClr val="00FF00"/>
                </a:solidFill>
              </a:rPr>
              <a:t>/doc/130481782/</a:t>
            </a:r>
            <a:r>
              <a:rPr lang="en-US" dirty="0" err="1">
                <a:solidFill>
                  <a:srgbClr val="00FF00"/>
                </a:solidFill>
              </a:rPr>
              <a:t>TEHNOLOGIA-INFORMAŢIEI-ŞI-COMUNICAŢIILOR</a:t>
            </a:r>
            <a:endParaRPr lang="en-US" dirty="0">
              <a:solidFill>
                <a:srgbClr val="00FF00"/>
              </a:solidFill>
            </a:endParaRPr>
          </a:p>
          <a:p>
            <a:pPr marL="342900" lvl="0" indent="-324643">
              <a:buClr>
                <a:srgbClr val="00FF00"/>
              </a:buClr>
              <a:buSzPct val="100000"/>
            </a:pPr>
            <a:r>
              <a:rPr lang="en-US" dirty="0">
                <a:solidFill>
                  <a:srgbClr val="00FF00"/>
                </a:solidFill>
              </a:rPr>
              <a:t>https://</a:t>
            </a:r>
            <a:r>
              <a:rPr lang="en-US" dirty="0" err="1">
                <a:solidFill>
                  <a:srgbClr val="00FF00"/>
                </a:solidFill>
              </a:rPr>
              <a:t>www.sites.google.com</a:t>
            </a:r>
            <a:r>
              <a:rPr lang="en-US" dirty="0">
                <a:solidFill>
                  <a:srgbClr val="00FF00"/>
                </a:solidFill>
              </a:rPr>
              <a:t>/site/</a:t>
            </a:r>
            <a:r>
              <a:rPr lang="en-US" dirty="0" err="1">
                <a:solidFill>
                  <a:srgbClr val="00FF00"/>
                </a:solidFill>
              </a:rPr>
              <a:t>utilizareacalculatoruluifeg</a:t>
            </a:r>
            <a:r>
              <a:rPr lang="en-US" dirty="0">
                <a:solidFill>
                  <a:srgbClr val="00FF00"/>
                </a:solidFill>
              </a:rPr>
              <a:t>/</a:t>
            </a:r>
            <a:r>
              <a:rPr lang="en-US" dirty="0" err="1">
                <a:solidFill>
                  <a:srgbClr val="00FF00"/>
                </a:solidFill>
              </a:rPr>
              <a:t>programa</a:t>
            </a:r>
            <a:r>
              <a:rPr lang="en-US" dirty="0">
                <a:solidFill>
                  <a:srgbClr val="00FF00"/>
                </a:solidFill>
              </a:rPr>
              <a:t>-bac-2011/4-</a:t>
            </a:r>
            <a:r>
              <a:rPr lang="en-US" dirty="0" err="1">
                <a:solidFill>
                  <a:srgbClr val="00FF00"/>
                </a:solidFill>
              </a:rPr>
              <a:t>concepte</a:t>
            </a:r>
            <a:r>
              <a:rPr lang="en-US" dirty="0">
                <a:solidFill>
                  <a:srgbClr val="00FF00"/>
                </a:solidFill>
              </a:rPr>
              <a:t>-de-</a:t>
            </a:r>
            <a:r>
              <a:rPr lang="en-US" dirty="0" err="1">
                <a:solidFill>
                  <a:srgbClr val="00FF00"/>
                </a:solidFill>
              </a:rPr>
              <a:t>baza</a:t>
            </a:r>
            <a:r>
              <a:rPr lang="en-US" dirty="0">
                <a:solidFill>
                  <a:srgbClr val="00FF00"/>
                </a:solidFill>
              </a:rPr>
              <a:t>-ale-</a:t>
            </a:r>
            <a:r>
              <a:rPr lang="en-US" dirty="0" err="1">
                <a:solidFill>
                  <a:srgbClr val="00FF00"/>
                </a:solidFill>
              </a:rPr>
              <a:t>tehnologiei</a:t>
            </a:r>
            <a:r>
              <a:rPr lang="en-US" dirty="0">
                <a:solidFill>
                  <a:srgbClr val="00FF00"/>
                </a:solidFill>
              </a:rPr>
              <a:t>-</a:t>
            </a:r>
            <a:r>
              <a:rPr lang="en-US" dirty="0" err="1">
                <a:solidFill>
                  <a:srgbClr val="00FF00"/>
                </a:solidFill>
              </a:rPr>
              <a:t>informatiei</a:t>
            </a:r>
            <a:r>
              <a:rPr lang="en-US" dirty="0">
                <a:solidFill>
                  <a:srgbClr val="00FF00"/>
                </a:solidFill>
              </a:rPr>
              <a:t>/</a:t>
            </a:r>
            <a:r>
              <a:rPr lang="en-US" dirty="0" err="1">
                <a:solidFill>
                  <a:srgbClr val="00FF00"/>
                </a:solidFill>
              </a:rPr>
              <a:t>dispozitive</a:t>
            </a:r>
            <a:r>
              <a:rPr lang="en-US" dirty="0">
                <a:solidFill>
                  <a:srgbClr val="00FF00"/>
                </a:solidFill>
              </a:rPr>
              <a:t>-de-</a:t>
            </a:r>
            <a:r>
              <a:rPr lang="en-US" dirty="0" err="1">
                <a:solidFill>
                  <a:srgbClr val="00FF00"/>
                </a:solidFill>
              </a:rPr>
              <a:t>intrare</a:t>
            </a:r>
            <a:endParaRPr lang="en-US" dirty="0">
              <a:solidFill>
                <a:srgbClr val="00FF00"/>
              </a:solidFill>
            </a:endParaRPr>
          </a:p>
          <a:p>
            <a:pPr marL="342900" lvl="0" indent="-324643">
              <a:buClr>
                <a:srgbClr val="00FF00"/>
              </a:buClr>
              <a:buSzPct val="100000"/>
            </a:pPr>
            <a:r>
              <a:rPr lang="en-US" dirty="0">
                <a:solidFill>
                  <a:srgbClr val="00FF00"/>
                </a:solidFill>
              </a:rPr>
              <a:t>https://</a:t>
            </a:r>
            <a:r>
              <a:rPr lang="en-US" dirty="0" err="1">
                <a:solidFill>
                  <a:srgbClr val="00FF00"/>
                </a:solidFill>
              </a:rPr>
              <a:t>google.com</a:t>
            </a:r>
            <a:r>
              <a:rPr lang="en-US" dirty="0">
                <a:solidFill>
                  <a:srgbClr val="00FF00"/>
                </a:solidFill>
              </a:rPr>
              <a:t>/</a:t>
            </a:r>
            <a:r>
              <a:rPr lang="en-US" dirty="0" err="1">
                <a:solidFill>
                  <a:srgbClr val="00FF00"/>
                </a:solidFill>
              </a:rPr>
              <a:t>url?sa</a:t>
            </a:r>
            <a:r>
              <a:rPr lang="en-US" dirty="0">
                <a:solidFill>
                  <a:srgbClr val="00FF00"/>
                </a:solidFill>
              </a:rPr>
              <a:t>=</a:t>
            </a:r>
            <a:r>
              <a:rPr lang="en-US" dirty="0" err="1">
                <a:solidFill>
                  <a:srgbClr val="00FF00"/>
                </a:solidFill>
              </a:rPr>
              <a:t>D&amp;q</a:t>
            </a:r>
            <a:r>
              <a:rPr lang="en-US" dirty="0">
                <a:solidFill>
                  <a:srgbClr val="00FF00"/>
                </a:solidFill>
              </a:rPr>
              <a:t>=https%3A%2F%2Fwww.sites.google.com%2Fsite%2Futilizareacalculatoruluifeg%2Fprograma-bac-2011%2F4-concepte-de-baza-ale-tehnologiei-informatiei%2Fmemorii-ram-rom</a:t>
            </a:r>
          </a:p>
          <a:p>
            <a:pPr marL="342900" lvl="0" indent="-324643">
              <a:buClr>
                <a:srgbClr val="00FF00"/>
              </a:buClr>
              <a:buSzPct val="100000"/>
            </a:pPr>
            <a:r>
              <a:rPr lang="en-US" dirty="0">
                <a:solidFill>
                  <a:srgbClr val="00FF00"/>
                </a:solidFill>
              </a:rPr>
              <a:t>http://</a:t>
            </a:r>
            <a:r>
              <a:rPr lang="en-US" dirty="0" err="1">
                <a:solidFill>
                  <a:srgbClr val="00FF00"/>
                </a:solidFill>
              </a:rPr>
              <a:t>www.competentedigitale.ro</a:t>
            </a:r>
            <a:r>
              <a:rPr lang="en-US" dirty="0">
                <a:solidFill>
                  <a:srgbClr val="00FF00"/>
                </a:solidFill>
              </a:rPr>
              <a:t>/</a:t>
            </a:r>
          </a:p>
          <a:p>
            <a:pPr marL="342900" lvl="0" indent="-324643">
              <a:buClr>
                <a:srgbClr val="00FF00"/>
              </a:buClr>
              <a:buSzPct val="100000"/>
            </a:pPr>
            <a:r>
              <a:rPr lang="en-US" dirty="0">
                <a:solidFill>
                  <a:srgbClr val="00FF00"/>
                </a:solidFill>
              </a:rPr>
              <a:t>https://</a:t>
            </a:r>
            <a:r>
              <a:rPr lang="en-US" dirty="0" err="1">
                <a:solidFill>
                  <a:srgbClr val="00FF00"/>
                </a:solidFill>
              </a:rPr>
              <a:t>google.com</a:t>
            </a:r>
            <a:r>
              <a:rPr lang="en-US" dirty="0">
                <a:solidFill>
                  <a:srgbClr val="00FF00"/>
                </a:solidFill>
              </a:rPr>
              <a:t>/</a:t>
            </a:r>
            <a:r>
              <a:rPr lang="en-US" dirty="0" err="1">
                <a:solidFill>
                  <a:srgbClr val="00FF00"/>
                </a:solidFill>
              </a:rPr>
              <a:t>url?sa</a:t>
            </a:r>
            <a:r>
              <a:rPr lang="en-US" dirty="0">
                <a:solidFill>
                  <a:srgbClr val="00FF00"/>
                </a:solidFill>
              </a:rPr>
              <a:t>=</a:t>
            </a:r>
            <a:r>
              <a:rPr lang="en-US" dirty="0" err="1">
                <a:solidFill>
                  <a:srgbClr val="00FF00"/>
                </a:solidFill>
              </a:rPr>
              <a:t>D&amp;q</a:t>
            </a:r>
            <a:r>
              <a:rPr lang="en-US" dirty="0">
                <a:solidFill>
                  <a:srgbClr val="00FF00"/>
                </a:solidFill>
              </a:rPr>
              <a:t>=http%3A%2F%2Fmoraruvictor.blogspot.com%2Fp%2Fmemoria-interna_28.html</a:t>
            </a:r>
          </a:p>
          <a:p>
            <a:pPr marL="342900" lvl="0" indent="-324643">
              <a:buClr>
                <a:srgbClr val="00FF00"/>
              </a:buClr>
              <a:buSzPct val="100000"/>
            </a:pPr>
            <a:r>
              <a:rPr lang="en-US" dirty="0">
                <a:solidFill>
                  <a:srgbClr val="00FF00"/>
                </a:solidFill>
              </a:rPr>
              <a:t>http://</a:t>
            </a:r>
            <a:r>
              <a:rPr lang="en-US" dirty="0" err="1">
                <a:solidFill>
                  <a:srgbClr val="00FF00"/>
                </a:solidFill>
              </a:rPr>
              <a:t>ro.wikipedia.org</a:t>
            </a:r>
            <a:r>
              <a:rPr lang="en-US" dirty="0">
                <a:solidFill>
                  <a:srgbClr val="00FF00"/>
                </a:solidFill>
              </a:rPr>
              <a:t>/ </a:t>
            </a:r>
          </a:p>
          <a:p>
            <a:pPr marL="342900" lvl="0" indent="-324643">
              <a:buClr>
                <a:srgbClr val="00FF00"/>
              </a:buClr>
              <a:buSzPct val="100000"/>
            </a:pPr>
            <a:r>
              <a:rPr lang="en-US" dirty="0">
                <a:solidFill>
                  <a:srgbClr val="00FF00"/>
                </a:solidFill>
              </a:rPr>
              <a:t>http://</a:t>
            </a:r>
            <a:r>
              <a:rPr lang="en-US" dirty="0" err="1">
                <a:solidFill>
                  <a:srgbClr val="00FF00"/>
                </a:solidFill>
              </a:rPr>
              <a:t>www.shopmania.ro</a:t>
            </a:r>
            <a:r>
              <a:rPr lang="en-US" dirty="0">
                <a:solidFill>
                  <a:srgbClr val="00FF00"/>
                </a:solidFill>
              </a:rPr>
              <a:t>/</a:t>
            </a:r>
          </a:p>
          <a:p>
            <a:pPr marL="342900" lvl="0" indent="-324643">
              <a:buClr>
                <a:srgbClr val="00FF00"/>
              </a:buClr>
              <a:buSzPct val="100000"/>
            </a:pPr>
            <a:r>
              <a:rPr lang="en-US" dirty="0">
                <a:solidFill>
                  <a:srgbClr val="00FF00"/>
                </a:solidFill>
              </a:rPr>
              <a:t>http://</a:t>
            </a:r>
            <a:r>
              <a:rPr lang="en-US" dirty="0" err="1">
                <a:solidFill>
                  <a:srgbClr val="00FF00"/>
                </a:solidFill>
              </a:rPr>
              <a:t>www.emag.ro</a:t>
            </a:r>
            <a:r>
              <a:rPr lang="en-US" dirty="0">
                <a:solidFill>
                  <a:srgbClr val="00FF00"/>
                </a:solidFill>
              </a:rPr>
              <a:t>/</a:t>
            </a:r>
          </a:p>
          <a:p>
            <a:pPr marL="342900" lvl="0" indent="-324643">
              <a:buClr>
                <a:srgbClr val="00FF00"/>
              </a:buClr>
              <a:buSzPct val="100000"/>
            </a:pPr>
            <a:r>
              <a:rPr lang="en-US" dirty="0">
                <a:solidFill>
                  <a:srgbClr val="00FF00"/>
                </a:solidFill>
              </a:rPr>
              <a:t>https://</a:t>
            </a:r>
            <a:r>
              <a:rPr lang="en-US" dirty="0" err="1">
                <a:solidFill>
                  <a:srgbClr val="00FF00"/>
                </a:solidFill>
              </a:rPr>
              <a:t>www.mediagalaxy.ro</a:t>
            </a:r>
            <a:r>
              <a:rPr lang="en-US" dirty="0">
                <a:solidFill>
                  <a:srgbClr val="00FF00"/>
                </a:solidFill>
              </a:rPr>
              <a:t>/</a:t>
            </a:r>
          </a:p>
          <a:p>
            <a:pPr marL="342900" lvl="0" indent="-324643">
              <a:buClr>
                <a:srgbClr val="00FF00"/>
              </a:buClr>
              <a:buSzPct val="100000"/>
            </a:pPr>
            <a:r>
              <a:rPr lang="en-US" dirty="0">
                <a:solidFill>
                  <a:srgbClr val="00FF00"/>
                </a:solidFill>
              </a:rPr>
              <a:t>https://</a:t>
            </a:r>
            <a:r>
              <a:rPr lang="en-US" dirty="0" err="1">
                <a:solidFill>
                  <a:srgbClr val="00FF00"/>
                </a:solidFill>
              </a:rPr>
              <a:t>ro.wikipedia.org</a:t>
            </a:r>
            <a:r>
              <a:rPr lang="en-US" dirty="0">
                <a:solidFill>
                  <a:srgbClr val="00FF00"/>
                </a:solidFill>
              </a:rPr>
              <a:t>/wiki/</a:t>
            </a:r>
            <a:r>
              <a:rPr lang="en-US" dirty="0" err="1">
                <a:solidFill>
                  <a:srgbClr val="00FF00"/>
                </a:solidFill>
              </a:rPr>
              <a:t>Plac%C4%83_de_re%C8%9Bea</a:t>
            </a:r>
            <a:endParaRPr lang="en-US" dirty="0">
              <a:solidFill>
                <a:srgbClr val="00FF00"/>
              </a:solidFill>
            </a:endParaRPr>
          </a:p>
          <a:p>
            <a:pPr marL="342900" lvl="0" indent="-324643">
              <a:buClr>
                <a:srgbClr val="00FF00"/>
              </a:buClr>
              <a:buSzPct val="100000"/>
            </a:pPr>
            <a:r>
              <a:rPr lang="en-US" dirty="0">
                <a:solidFill>
                  <a:srgbClr val="00FF00"/>
                </a:solidFill>
              </a:rPr>
              <a:t>https://</a:t>
            </a:r>
            <a:r>
              <a:rPr lang="en-US" dirty="0" err="1">
                <a:solidFill>
                  <a:srgbClr val="00FF00"/>
                </a:solidFill>
              </a:rPr>
              <a:t>google.com</a:t>
            </a:r>
            <a:r>
              <a:rPr lang="en-US" dirty="0">
                <a:solidFill>
                  <a:srgbClr val="00FF00"/>
                </a:solidFill>
              </a:rPr>
              <a:t>/</a:t>
            </a:r>
            <a:r>
              <a:rPr lang="en-US" dirty="0" err="1">
                <a:solidFill>
                  <a:srgbClr val="00FF00"/>
                </a:solidFill>
              </a:rPr>
              <a:t>url?sa</a:t>
            </a:r>
            <a:r>
              <a:rPr lang="en-US" dirty="0">
                <a:solidFill>
                  <a:srgbClr val="00FF00"/>
                </a:solidFill>
              </a:rPr>
              <a:t>=</a:t>
            </a:r>
            <a:r>
              <a:rPr lang="en-US" dirty="0" err="1">
                <a:solidFill>
                  <a:srgbClr val="00FF00"/>
                </a:solidFill>
              </a:rPr>
              <a:t>D&amp;q</a:t>
            </a:r>
            <a:r>
              <a:rPr lang="en-US" dirty="0">
                <a:solidFill>
                  <a:srgbClr val="00FF00"/>
                </a:solidFill>
              </a:rPr>
              <a:t>=</a:t>
            </a:r>
            <a:r>
              <a:rPr lang="en-US" dirty="0" err="1">
                <a:solidFill>
                  <a:srgbClr val="00FF00"/>
                </a:solidFill>
              </a:rPr>
              <a:t>https%3A%2F%2Fstore3d.ro%2Fce-este-o-imprimanta-3d%2F</a:t>
            </a:r>
            <a:endParaRPr lang="en-US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8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4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84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85"/>
          <p:cNvSpPr txBox="1">
            <a:spLocks noGrp="1"/>
          </p:cNvSpPr>
          <p:nvPr>
            <p:ph type="title"/>
          </p:nvPr>
        </p:nvSpPr>
        <p:spPr>
          <a:xfrm>
            <a:off x="172850" y="263775"/>
            <a:ext cx="8814900" cy="9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6829"/>
              <a:buFont typeface="Arial"/>
              <a:buNone/>
            </a:pPr>
            <a:endParaRPr sz="41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6829"/>
              <a:buFont typeface="Arial"/>
              <a:buNone/>
            </a:pPr>
            <a:r>
              <a:rPr lang="ro" sz="41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Referințe video și resurse externe</a:t>
            </a:r>
            <a:endParaRPr sz="41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51851"/>
              <a:buFont typeface="Calibri"/>
              <a:buNone/>
            </a:pPr>
            <a:br>
              <a:rPr lang="ro" dirty="0"/>
            </a:br>
            <a:endParaRPr dirty="0"/>
          </a:p>
        </p:txBody>
      </p:sp>
      <p:sp>
        <p:nvSpPr>
          <p:cNvPr id="852" name="Google Shape;852;p85"/>
          <p:cNvSpPr txBox="1">
            <a:spLocks noGrp="1"/>
          </p:cNvSpPr>
          <p:nvPr>
            <p:ph type="body" idx="1"/>
          </p:nvPr>
        </p:nvSpPr>
        <p:spPr>
          <a:xfrm>
            <a:off x="297454" y="1792812"/>
            <a:ext cx="8690295" cy="2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215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  <a:p>
            <a:pPr marL="342900" lvl="0" indent="-3746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ro" sz="1200" u="sng" dirty="0">
                <a:solidFill>
                  <a:schemeClr val="hlink"/>
                </a:solidFill>
                <a:hlinkClick r:id="rId3"/>
              </a:rPr>
              <a:t>https://www.youtube.com/watch?v=A_vXA058EDY</a:t>
            </a:r>
            <a:r>
              <a:rPr lang="ro" sz="1200" dirty="0"/>
              <a:t> </a:t>
            </a:r>
            <a:endParaRPr sz="1200" dirty="0"/>
          </a:p>
          <a:p>
            <a:pPr marL="342900" lvl="0" indent="-3746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ro" sz="1200" u="sng" dirty="0">
                <a:solidFill>
                  <a:schemeClr val="hlink"/>
                </a:solidFill>
                <a:hlinkClick r:id="rId4"/>
              </a:rPr>
              <a:t>https://youtu.be/0PKFQciUWBU</a:t>
            </a:r>
            <a:r>
              <a:rPr lang="ro" sz="1200" dirty="0"/>
              <a:t> </a:t>
            </a:r>
            <a:endParaRPr sz="1200" dirty="0"/>
          </a:p>
          <a:p>
            <a:pPr marL="342900" lvl="0" indent="-3746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ro" sz="1200" u="sng" dirty="0">
                <a:solidFill>
                  <a:schemeClr val="hlink"/>
                </a:solidFill>
                <a:hlinkClick r:id="rId5"/>
              </a:rPr>
              <a:t>https://youtu.be/WB0HnXcW8qQ</a:t>
            </a:r>
            <a:r>
              <a:rPr lang="ro" sz="1200" dirty="0"/>
              <a:t> </a:t>
            </a:r>
            <a:endParaRPr sz="1200" dirty="0"/>
          </a:p>
          <a:p>
            <a:pPr marL="342900" lvl="0" indent="-3746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ro" sz="1200" u="sng" dirty="0">
                <a:solidFill>
                  <a:schemeClr val="hlink"/>
                </a:solidFill>
                <a:hlinkClick r:id="rId6"/>
              </a:rPr>
              <a:t>https://youtu.be/OQchdaUsra0</a:t>
            </a:r>
            <a:r>
              <a:rPr lang="ro" sz="1200" dirty="0"/>
              <a:t>   </a:t>
            </a:r>
            <a:endParaRPr sz="1200" dirty="0"/>
          </a:p>
          <a:p>
            <a:pPr marL="342900" lvl="0" indent="-3746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ro" sz="1200" u="sng" dirty="0">
                <a:solidFill>
                  <a:schemeClr val="hlink"/>
                </a:solidFill>
                <a:hlinkClick r:id="rId7"/>
              </a:rPr>
              <a:t>https://youtu.be/pGNbbItif9c</a:t>
            </a:r>
            <a:r>
              <a:rPr lang="ro" sz="1200" dirty="0"/>
              <a:t> </a:t>
            </a:r>
            <a:endParaRPr sz="1200" dirty="0"/>
          </a:p>
          <a:p>
            <a:pPr marL="342900" lvl="0" indent="-3746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ro" sz="1200" u="sng" dirty="0">
                <a:solidFill>
                  <a:schemeClr val="hlink"/>
                </a:solidFill>
                <a:hlinkClick r:id="rId8"/>
              </a:rPr>
              <a:t>https://youtu.be/l1UHEkJKnDc</a:t>
            </a:r>
            <a:r>
              <a:rPr lang="ro" sz="1200" dirty="0"/>
              <a:t> </a:t>
            </a:r>
          </a:p>
          <a:p>
            <a:pPr marL="342900" lvl="0" indent="-3746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endParaRPr lang="ro" sz="1200" dirty="0"/>
          </a:p>
          <a:p>
            <a:pPr marL="342900" indent="-374650">
              <a:lnSpc>
                <a:spcPct val="170000"/>
              </a:lnSpc>
              <a:buFont typeface="Arial"/>
              <a:buChar char="•"/>
            </a:pPr>
            <a:r>
              <a:rPr lang="en-US" sz="1200" dirty="0">
                <a:solidFill>
                  <a:srgbClr val="00FF00"/>
                </a:solidFill>
              </a:rPr>
              <a:t>http://www.didactic.ro/instrumente-interactive/rebus/componentele-calculatorului </a:t>
            </a:r>
            <a:endParaRPr lang="ro" sz="1200" dirty="0"/>
          </a:p>
          <a:p>
            <a:pPr marL="342900" lvl="0" indent="-374650">
              <a:lnSpc>
                <a:spcPct val="170000"/>
              </a:lnSpc>
              <a:buChar char="•"/>
            </a:pPr>
            <a:r>
              <a:rPr lang="en-US" sz="1200" dirty="0">
                <a:solidFill>
                  <a:srgbClr val="00FF0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1200" dirty="0" err="1">
                <a:solidFill>
                  <a:srgbClr val="00FF0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www.didactic.ro</a:t>
            </a:r>
            <a:r>
              <a:rPr lang="en-US" sz="1200" dirty="0">
                <a:solidFill>
                  <a:srgbClr val="00FF0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/q/</a:t>
            </a:r>
            <a:r>
              <a:rPr lang="en-US" sz="1200" dirty="0" err="1">
                <a:solidFill>
                  <a:srgbClr val="00FF0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yyifza</a:t>
            </a:r>
            <a:endParaRPr lang="ro-RO" sz="1200" dirty="0">
              <a:solidFill>
                <a:srgbClr val="00FF00"/>
              </a:solidFill>
            </a:endParaRPr>
          </a:p>
          <a:p>
            <a:pPr marL="342900" lvl="0" indent="-374650">
              <a:buChar char="•"/>
            </a:pPr>
            <a:endParaRPr sz="1100" dirty="0"/>
          </a:p>
          <a:p>
            <a:pPr marL="215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86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ro" sz="4100"/>
              <a:t>Surse imagini</a:t>
            </a:r>
            <a:br>
              <a:rPr lang="ro"/>
            </a:br>
            <a:endParaRPr/>
          </a:p>
        </p:txBody>
      </p:sp>
      <p:sp>
        <p:nvSpPr>
          <p:cNvPr id="858" name="Google Shape;858;p86"/>
          <p:cNvSpPr txBox="1"/>
          <p:nvPr/>
        </p:nvSpPr>
        <p:spPr>
          <a:xfrm>
            <a:off x="0" y="741525"/>
            <a:ext cx="9214200" cy="3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https://www.techsiting.com/wp-content/uploads/2017/12/Budget-PC-Gaming-Desk.jpeg</a:t>
            </a:r>
            <a:r>
              <a:rPr lang="ro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http://cristianadam.blogspot.com/2011/05/ro-tastaturi-romanesti.html</a:t>
            </a:r>
            <a:r>
              <a:rPr lang="ro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https://encrypted-tbn2.gstatic.com/images?q=tbn:ANd9GcQRHaYhVaqU9xjyo3ckJys9M3h4CSO_-FenwBwNP803ZmYBmO8N</a:t>
            </a:r>
            <a:r>
              <a:rPr lang="ro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https://encrypted-tbn2.gstatic.com/images?q=tbn:ANd9GcQk7w9SFYGg9RDOsmQXlxA0tmvBeBOkFb0YTohZdhWJ0Vz-l4RH</a:t>
            </a:r>
            <a:r>
              <a:rPr lang="ro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https://encrypted-tbn2.gstatic.com/images?q=tbn:ANd9GcSPnnT6dbBYlMJ10-dSANNKBB3zjlLkrPTYKPf1ZHQec4Ilbiqs</a:t>
            </a:r>
            <a:r>
              <a:rPr lang="ro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https://s13emagst.akamaized.net/products/39/38258/images/img254326_18062013151353_1.jpg?width=450&amp;height=450&amp;hash=086B0CBE807CDD06368D58370DCDE03B</a:t>
            </a:r>
            <a:r>
              <a:rPr lang="ro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https://encrypted-tbn2.gstatic.com/images?q=tbn:ANd9GcS5KvlwwJoerRZMbETQ3YMgIyXsZ5U5hZP1eclI3AruyBwdOWN2</a:t>
            </a:r>
            <a:r>
              <a:rPr lang="ro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https://s1.cel.ro/images/Products/img44491-28092007151025.jpg</a:t>
            </a:r>
            <a:r>
              <a:rPr lang="ro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https://bsip.miastorybnik.pl/zsu/mci/monitor.jpg</a:t>
            </a:r>
            <a:r>
              <a:rPr lang="ro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https://i0.wp.com/www.techdigest.tv/wp-content/uploads/2014/07/lg_22_inch_widescreen_10000_1_monitor.jpg?fit=285%2C292&amp;ssl=1</a:t>
            </a:r>
            <a:r>
              <a:rPr lang="ro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https://www.digitimes.com/images/2005/10/14/654_b.jpg</a:t>
            </a:r>
            <a:r>
              <a:rPr lang="ro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4"/>
              </a:rPr>
              <a:t>https://s13emagst.akamaized.net/products/11/10793/images/0.jpg?width=300&amp;height=300&amp;hash=8C057139BBFB458B21B380068EE522FF</a:t>
            </a:r>
            <a:r>
              <a:rPr lang="ro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5"/>
              </a:rPr>
              <a:t>https://encrypted-tbn1.gstatic.com/images?q=tbn:ANd9GcQpaaZBIVZFPMaY_G8V6HsXGR6-E9hm9qSukGawubF6dKkdPrAW</a:t>
            </a:r>
            <a:r>
              <a:rPr lang="ro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87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ro" sz="4100"/>
              <a:t>Surse imagini</a:t>
            </a:r>
            <a:br>
              <a:rPr lang="ro"/>
            </a:br>
            <a:endParaRPr/>
          </a:p>
        </p:txBody>
      </p:sp>
      <p:sp>
        <p:nvSpPr>
          <p:cNvPr id="864" name="Google Shape;864;p87"/>
          <p:cNvSpPr txBox="1"/>
          <p:nvPr/>
        </p:nvSpPr>
        <p:spPr>
          <a:xfrm>
            <a:off x="-50" y="946650"/>
            <a:ext cx="9144000" cy="3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https://brandpaper.ro/image/cache/wp/gj/Poze_Produse/Tipografie/Hartie_Matriciala/Hartie_Matriciala_A3_3Ex_ACC-550x550.webp</a:t>
            </a:r>
            <a:r>
              <a:rPr lang="ro">
                <a:solidFill>
                  <a:srgbClr val="92CE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92CE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https://m.media-amazon.com/images/I/51P2KKPJK9L._AC_SX425_.jpg</a:t>
            </a:r>
            <a:r>
              <a:rPr lang="ro">
                <a:solidFill>
                  <a:srgbClr val="92CE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92CE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https://tweakers.net/i/5ZZg8oX_rWO4Rqjn_WApBB_xQZc=/fit-in/288x238/filters:strip_icc():fill(white):strip_exif()/i/2000834878.jpeg?f=imagemedium</a:t>
            </a:r>
            <a:r>
              <a:rPr lang="ro">
                <a:solidFill>
                  <a:srgbClr val="92CE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92CE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https://wodvmpgctmq9.cdn.shift8web.com/wp-content/uploads/2019/12/1f6d9c507039d1924809a60a72226331-300x300.jpg</a:t>
            </a:r>
            <a:r>
              <a:rPr lang="ro">
                <a:solidFill>
                  <a:srgbClr val="92CE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92CE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https://p1.akcdn.net/full/501896219.hp-designjet-t1700-44in-w6b55a.jpg</a:t>
            </a:r>
            <a:r>
              <a:rPr lang="ro">
                <a:solidFill>
                  <a:srgbClr val="92CE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92CE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https://encrypted-tbn3.gstatic.com/images?q=tbn:ANd9GcT3Fd-W9hss32lk9jJjQ7hboRzv10ighRQ9Ynzj4pO0OiCdVQvm</a:t>
            </a:r>
            <a:r>
              <a:rPr lang="ro">
                <a:solidFill>
                  <a:srgbClr val="92CE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92CE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https://www.geekmall.ro/3038-large_default/imprimanta-3d-tronxy-d01.jpg</a:t>
            </a:r>
            <a:r>
              <a:rPr lang="ro">
                <a:solidFill>
                  <a:srgbClr val="92CE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92CE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https://s3.money.com/prd/image/image/12926/45cd3be5-99ac-414a-a946-a9811eb74236.jpeg</a:t>
            </a:r>
            <a:r>
              <a:rPr lang="ro">
                <a:solidFill>
                  <a:srgbClr val="92CE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92CE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https://encrypted-tbn1.gstatic.com/images?q=tbn:ANd9GcSrmA2yQJb5Hkfx6DRsXboO22RYJf0AaA5nLRBVWfstU9IrIkik</a:t>
            </a:r>
            <a:r>
              <a:rPr lang="ro">
                <a:solidFill>
                  <a:srgbClr val="92CE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92CE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https://encrypted-tbn0.gstatic.com/images?q=tbn:ANd9GcSGNnFQzJe-XgxubPIO6hze9NTJP-oxW1hbCc7Bb_eOtHDcyB2c</a:t>
            </a:r>
            <a:r>
              <a:rPr lang="ro">
                <a:solidFill>
                  <a:srgbClr val="92CE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92CE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https://encrypted-tbn3.gstatic.com/images?q=tbn:ANd9GcTbsde4vOtjv1ss335Su_UjBEQqyS25Y-NBpLi-ooEHd12RPlU9</a:t>
            </a:r>
            <a:r>
              <a:rPr lang="ro">
                <a:solidFill>
                  <a:srgbClr val="92CE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92CE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4"/>
              </a:rPr>
              <a:t>https://upload.wikimedia.org/wikipedia/commons/thumb/a/aa/Floppy_disk_2009_G1.jpg/220px-Floppy_disk_2009_G1.jpg</a:t>
            </a:r>
            <a:r>
              <a:rPr lang="ro">
                <a:solidFill>
                  <a:srgbClr val="92CE66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>
              <a:solidFill>
                <a:srgbClr val="92CE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CE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88"/>
          <p:cNvSpPr txBox="1">
            <a:spLocks noGrp="1"/>
          </p:cNvSpPr>
          <p:nvPr>
            <p:ph type="title" idx="4294967295"/>
          </p:nvPr>
        </p:nvSpPr>
        <p:spPr>
          <a:xfrm>
            <a:off x="640576" y="110100"/>
            <a:ext cx="759840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ro" sz="4100"/>
              <a:t>Surse imagini</a:t>
            </a:r>
            <a:br>
              <a:rPr lang="ro"/>
            </a:br>
            <a:endParaRPr/>
          </a:p>
        </p:txBody>
      </p:sp>
      <p:sp>
        <p:nvSpPr>
          <p:cNvPr id="870" name="Google Shape;870;p88"/>
          <p:cNvSpPr txBox="1"/>
          <p:nvPr/>
        </p:nvSpPr>
        <p:spPr>
          <a:xfrm>
            <a:off x="0" y="1120200"/>
            <a:ext cx="9182700" cy="341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https://encrypted-tbn1.gstatic.com/images?q=tbn:ANd9GcRkRhEA0BW_M8j2YxZqdFZ2aMVvNiTThLfvgSKelsRgmJ2xkmn-</a:t>
            </a:r>
            <a:r>
              <a:rPr lang="ro" dirty="0">
                <a:solidFill>
                  <a:srgbClr val="92CE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rgbClr val="92CE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https://encrypted-tbn0.gstatic.com/images?q=tbn:ANd9GcSl9fxpF6e0g5XptZkMNHMeor9hZ8wEaAgXHTuUGCtqLP5kBwf_</a:t>
            </a:r>
            <a:r>
              <a:rPr lang="ro" dirty="0">
                <a:solidFill>
                  <a:srgbClr val="92CE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rgbClr val="92CE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https://www.xkids.ro/wp-content/uploads/2022/03/1-boxe-laptop-sbox-sp-02-2x3w-usb-3-5mm-jack-600x600.png</a:t>
            </a:r>
            <a:r>
              <a:rPr lang="ro" dirty="0">
                <a:solidFill>
                  <a:srgbClr val="92CE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rgbClr val="92CE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https://encrypted-tbn3.gstatic.com/images?q=tbn:ANd9GcRHZ718rf-mbqDImuMiEK4KJSVDxjJJoi39LyCajILoP0wMZHrx</a:t>
            </a:r>
            <a:r>
              <a:rPr lang="ro" dirty="0">
                <a:solidFill>
                  <a:srgbClr val="92CE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rgbClr val="92CE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https://encrypted-tbn0.gstatic.com/images?q=tbn:ANd9GcT-zL1Uf6sT8BISwy8jJqQYGtCTUf2NiEgwzfR-fBOuO0xneI43</a:t>
            </a:r>
            <a:r>
              <a:rPr lang="ro" dirty="0">
                <a:solidFill>
                  <a:srgbClr val="92CE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rgbClr val="92CE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https://encrypted-tbn1.gstatic.com/images?q=tbn:ANd9GcQth_qb0AhXMxl-Rxsubb9dZIwLAiDKyxDt-EGoOYQNHcc7b1ru</a:t>
            </a:r>
            <a:r>
              <a:rPr lang="ro" dirty="0">
                <a:solidFill>
                  <a:srgbClr val="92CE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rgbClr val="92CE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https://cdn.imgbin.com/3/13/0/imgbin-hard-disk-drive-usb-flash-drive-icon-hard-disc-8P1FgPRGaTJHN9h7ZM7W4Kv3W.jpg</a:t>
            </a:r>
            <a:r>
              <a:rPr lang="ro" dirty="0">
                <a:solidFill>
                  <a:srgbClr val="92CE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rgbClr val="92CE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https://s13emagst.akamaized.net/products/19021/19020246/images/res_19d96b6e60640a91c2eda823c97ca9bb.jpg</a:t>
            </a:r>
            <a:r>
              <a:rPr lang="ro" dirty="0">
                <a:solidFill>
                  <a:srgbClr val="92CE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rgbClr val="92CE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https://encrypted-tbn0.gstatic.com/images?q=tbn:ANd9GcTogdigrxsgvZQmXlodV6tR4TbAytsYZ6Uu7w&amp;usqp=CAU</a:t>
            </a:r>
            <a:r>
              <a:rPr lang="ro" dirty="0">
                <a:solidFill>
                  <a:srgbClr val="92CE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rgbClr val="92CE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https://s13emagst.akamaized.net/products/3/2267/images/res_e7e366c68583620dd5f9b2af55242c10.jpg?width=450&amp;height=450&amp;hash=745B87A55A6349C55ACE4C389B8E63F6</a:t>
            </a:r>
            <a:r>
              <a:rPr lang="ro" dirty="0">
                <a:solidFill>
                  <a:srgbClr val="92CE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rgbClr val="92CE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https://incepator.pinzaru.ro/wp-content/uploads/2013/01/scaner_plat.jpg</a:t>
            </a:r>
            <a:r>
              <a:rPr lang="ro" dirty="0">
                <a:solidFill>
                  <a:srgbClr val="92CE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rgbClr val="92CE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4"/>
              </a:rPr>
              <a:t>https://encrypted-tbn1.gstatic.com/images?q=tbn:ANd9GcSGnht9iSgtacoICtgCGF_5gh5J-gAiNQBa89xS-JFqafC2Xrno</a:t>
            </a:r>
            <a:r>
              <a:rPr lang="ro" dirty="0">
                <a:solidFill>
                  <a:srgbClr val="92CE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rgbClr val="92CE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5"/>
              </a:rPr>
              <a:t>https://encrypted-tbn0.gstatic.com/images?q=tbn:ANd9GcT8Rc3ICQAM9mdiGBJvsmML0fqDFnDI5V56CD0iP-dYOI1yD_dI</a:t>
            </a:r>
            <a:r>
              <a:rPr lang="ro" dirty="0">
                <a:solidFill>
                  <a:srgbClr val="92CE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dirty="0">
              <a:solidFill>
                <a:srgbClr val="92CE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US" dirty="0">
                <a:solidFill>
                  <a:srgbClr val="92CE66"/>
                </a:solidFill>
                <a:latin typeface="Calibri"/>
                <a:ea typeface="Calibri"/>
                <a:cs typeface="Calibri"/>
                <a:sym typeface="Calibri"/>
              </a:rPr>
              <a:t>https://s0.blt.ro/datecs.ro/img/t/350x350/media/produse/fujitsu/monitor-touch-fujitsu-dv75p.1499336107.jpg</a:t>
            </a:r>
            <a:endParaRPr dirty="0">
              <a:solidFill>
                <a:srgbClr val="92CE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137302" y="2114948"/>
            <a:ext cx="2965899" cy="2529749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9"/>
          <p:cNvSpPr txBox="1">
            <a:spLocks noGrp="1"/>
          </p:cNvSpPr>
          <p:nvPr>
            <p:ph type="title" idx="4294967295"/>
          </p:nvPr>
        </p:nvSpPr>
        <p:spPr>
          <a:xfrm>
            <a:off x="0" y="241175"/>
            <a:ext cx="9144000" cy="914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dirty="0"/>
              <a:t>Hardware și software</a:t>
            </a:r>
            <a:endParaRPr dirty="0"/>
          </a:p>
        </p:txBody>
      </p:sp>
      <p:sp>
        <p:nvSpPr>
          <p:cNvPr id="392" name="Google Shape;392;p49"/>
          <p:cNvSpPr txBox="1">
            <a:spLocks noGrp="1"/>
          </p:cNvSpPr>
          <p:nvPr>
            <p:ph type="body" idx="4294967295"/>
          </p:nvPr>
        </p:nvSpPr>
        <p:spPr>
          <a:xfrm>
            <a:off x="0" y="1417800"/>
            <a:ext cx="9144000" cy="1039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900" dirty="0"/>
              <a:t>Prin interacțiunea lui cu utilizatorul, calculatorul formează un sistem de calcul, în care se  disting  două mari părți:</a:t>
            </a:r>
            <a:endParaRPr sz="1900" dirty="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900" dirty="0"/>
          </a:p>
        </p:txBody>
      </p:sp>
      <p:sp>
        <p:nvSpPr>
          <p:cNvPr id="393" name="Google Shape;393;p49"/>
          <p:cNvSpPr/>
          <p:nvPr/>
        </p:nvSpPr>
        <p:spPr>
          <a:xfrm>
            <a:off x="483450" y="2256150"/>
            <a:ext cx="3639300" cy="21891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gradFill>
            <a:gsLst>
              <a:gs pos="0">
                <a:srgbClr val="96C3E4"/>
              </a:gs>
              <a:gs pos="100000">
                <a:srgbClr val="3B86BB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o" sz="1800" b="1" dirty="0">
                <a:latin typeface="Merriweather"/>
                <a:ea typeface="Merriweather"/>
                <a:cs typeface="Merriweather"/>
                <a:sym typeface="Merriweather"/>
              </a:rPr>
              <a:t>Hardware</a:t>
            </a:r>
            <a:r>
              <a:rPr lang="ro" sz="1800" dirty="0">
                <a:latin typeface="Merriweather"/>
                <a:ea typeface="Merriweather"/>
                <a:cs typeface="Merriweather"/>
                <a:sym typeface="Merriweather"/>
              </a:rPr>
              <a:t>, partea fizică, este formată din componentele propriu-zise care intră în construcția calculatorului.</a:t>
            </a:r>
            <a:endParaRPr sz="18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394" name="Google Shape;394;p49"/>
          <p:cNvSpPr/>
          <p:nvPr/>
        </p:nvSpPr>
        <p:spPr>
          <a:xfrm>
            <a:off x="5103200" y="2314375"/>
            <a:ext cx="3639300" cy="21309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o" sz="1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Software</a:t>
            </a:r>
            <a:r>
              <a:rPr lang="ro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partea logică, este formată din sistemul de operare și programele de aplicație.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" grpId="0" animBg="1"/>
      <p:bldP spid="3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0"/>
          <p:cNvSpPr/>
          <p:nvPr/>
        </p:nvSpPr>
        <p:spPr>
          <a:xfrm>
            <a:off x="3554450" y="623700"/>
            <a:ext cx="1881000" cy="3223200"/>
          </a:xfrm>
          <a:prstGeom prst="cube">
            <a:avLst>
              <a:gd name="adj" fmla="val 2500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b="1"/>
              <a:t>U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b="1"/>
              <a:t>N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b="1"/>
              <a:t>I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b="1"/>
              <a:t>T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b="1"/>
              <a:t>A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b="1"/>
              <a:t>T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b="1"/>
              <a:t>E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b="1"/>
              <a:t>A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b="1"/>
              <a:t>CENTRALĂ</a:t>
            </a:r>
            <a:endParaRPr b="1"/>
          </a:p>
        </p:txBody>
      </p:sp>
      <p:sp>
        <p:nvSpPr>
          <p:cNvPr id="400" name="Google Shape;400;p50"/>
          <p:cNvSpPr/>
          <p:nvPr/>
        </p:nvSpPr>
        <p:spPr>
          <a:xfrm>
            <a:off x="285756" y="1833856"/>
            <a:ext cx="3264875" cy="1208700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7EDEDB"/>
              </a:gs>
              <a:gs pos="100000">
                <a:srgbClr val="34A6A2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b="1" dirty="0"/>
              <a:t>DISPOZITIVE  DE INTRARE</a:t>
            </a: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dirty="0"/>
              <a:t>cu ajutorul lor se introduc date și comenzi</a:t>
            </a:r>
            <a:endParaRPr dirty="0"/>
          </a:p>
        </p:txBody>
      </p:sp>
      <p:sp>
        <p:nvSpPr>
          <p:cNvPr id="401" name="Google Shape;401;p50"/>
          <p:cNvSpPr/>
          <p:nvPr/>
        </p:nvSpPr>
        <p:spPr>
          <a:xfrm>
            <a:off x="5371900" y="2819200"/>
            <a:ext cx="3113400" cy="961200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b="1" dirty="0"/>
              <a:t>DISPOZITIVE DE IEȘIRE</a:t>
            </a: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dirty="0"/>
              <a:t>cu ajutorul lor se extrag datele prelucrate, se afișează rezultatele</a:t>
            </a:r>
            <a:endParaRPr dirty="0"/>
          </a:p>
        </p:txBody>
      </p:sp>
      <p:sp>
        <p:nvSpPr>
          <p:cNvPr id="403" name="Google Shape;403;p50"/>
          <p:cNvSpPr txBox="1">
            <a:spLocks noGrp="1"/>
          </p:cNvSpPr>
          <p:nvPr>
            <p:ph type="title" idx="4294967295"/>
          </p:nvPr>
        </p:nvSpPr>
        <p:spPr>
          <a:xfrm>
            <a:off x="356129" y="179575"/>
            <a:ext cx="2511300" cy="1613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b="1" dirty="0"/>
              <a:t>Partea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b="1" dirty="0"/>
              <a:t>HARDWARE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b="1" dirty="0"/>
              <a:t>este formată din:</a:t>
            </a:r>
            <a:endParaRPr b="1" dirty="0"/>
          </a:p>
        </p:txBody>
      </p:sp>
      <p:sp>
        <p:nvSpPr>
          <p:cNvPr id="404" name="Google Shape;404;p50"/>
          <p:cNvSpPr/>
          <p:nvPr/>
        </p:nvSpPr>
        <p:spPr>
          <a:xfrm>
            <a:off x="2108142" y="4292137"/>
            <a:ext cx="5500933" cy="718425"/>
          </a:xfrm>
          <a:prstGeom prst="flowChartInputOutpu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" b="1" dirty="0">
                <a:solidFill>
                  <a:schemeClr val="tx1"/>
                </a:solidFill>
              </a:rPr>
              <a:t>DISPOZITIVE DE INTRARE- IESIRE</a:t>
            </a:r>
            <a:endParaRPr b="1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" dirty="0">
                <a:solidFill>
                  <a:schemeClr val="tx1"/>
                </a:solidFill>
              </a:rPr>
              <a:t>pot îndepli simultan ambele funcții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05" name="Google Shape;405;p50"/>
          <p:cNvSpPr/>
          <p:nvPr/>
        </p:nvSpPr>
        <p:spPr>
          <a:xfrm>
            <a:off x="4207550" y="3780400"/>
            <a:ext cx="287400" cy="547100"/>
          </a:xfrm>
          <a:prstGeom prst="upDownArrow">
            <a:avLst>
              <a:gd name="adj1" fmla="val 5000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id="{C4ED72A4-78D1-E79F-71DE-F21DE77CBCD7}"/>
              </a:ext>
            </a:extLst>
          </p:cNvPr>
          <p:cNvSpPr txBox="1"/>
          <p:nvPr/>
        </p:nvSpPr>
        <p:spPr>
          <a:xfrm>
            <a:off x="136461" y="3846900"/>
            <a:ext cx="1544676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1200" dirty="0" err="1">
                <a:solidFill>
                  <a:schemeClr val="tx1"/>
                </a:solidFill>
              </a:rPr>
              <a:t>Dispozitivel</a:t>
            </a:r>
            <a:r>
              <a:rPr lang="en-US" sz="1200" dirty="0">
                <a:solidFill>
                  <a:schemeClr val="tx1"/>
                </a:solidFill>
              </a:rPr>
              <a:t>e</a:t>
            </a:r>
            <a:r>
              <a:rPr lang="ro-RO" sz="1200" dirty="0">
                <a:solidFill>
                  <a:schemeClr val="tx1"/>
                </a:solidFill>
              </a:rPr>
              <a:t> conectate la unitatea centrală mai</a:t>
            </a:r>
            <a:r>
              <a:rPr lang="en-US" sz="1200" dirty="0">
                <a:solidFill>
                  <a:schemeClr val="tx1"/>
                </a:solidFill>
              </a:rPr>
              <a:t> sunt</a:t>
            </a:r>
            <a:r>
              <a:rPr lang="ro-RO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numite</a:t>
            </a:r>
            <a:r>
              <a:rPr lang="ro-RO" sz="1200" dirty="0">
                <a:solidFill>
                  <a:schemeClr val="tx1"/>
                </a:solidFill>
              </a:rPr>
              <a:t> și </a:t>
            </a:r>
            <a:r>
              <a:rPr lang="ro-RO" sz="1200" b="1" i="1" dirty="0">
                <a:solidFill>
                  <a:schemeClr val="tx1"/>
                </a:solidFill>
              </a:rPr>
              <a:t>periferice.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0FDA005-58C0-17CE-21D0-A0C184FCB6C7}"/>
              </a:ext>
            </a:extLst>
          </p:cNvPr>
          <p:cNvSpPr/>
          <p:nvPr/>
        </p:nvSpPr>
        <p:spPr>
          <a:xfrm>
            <a:off x="1465663" y="3617451"/>
            <a:ext cx="452531" cy="4588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solidFill>
                  <a:schemeClr val="tx1"/>
                </a:solidFill>
                <a:latin typeface="Caladea" panose="02040503050406030204" pitchFamily="18" charset="0"/>
              </a:rPr>
              <a:t>i</a:t>
            </a:r>
            <a:endParaRPr lang="en-US" sz="2400" b="1" i="1" dirty="0">
              <a:solidFill>
                <a:schemeClr val="tx1"/>
              </a:solidFill>
              <a:latin typeface="Caladea" panose="02040503050406030204" pitchFamily="18" charset="0"/>
            </a:endParaRPr>
          </a:p>
        </p:txBody>
      </p:sp>
      <p:sp>
        <p:nvSpPr>
          <p:cNvPr id="9" name="Dreptunghi: colțuri rotunjite 8">
            <a:extLst>
              <a:ext uri="{FF2B5EF4-FFF2-40B4-BE49-F238E27FC236}">
                <a16:creationId xmlns:a16="http://schemas.microsoft.com/office/drawing/2014/main" id="{7853C92D-924D-D60E-4F19-0FD8715A7977}"/>
              </a:ext>
            </a:extLst>
          </p:cNvPr>
          <p:cNvSpPr/>
          <p:nvPr/>
        </p:nvSpPr>
        <p:spPr>
          <a:xfrm>
            <a:off x="6060166" y="847678"/>
            <a:ext cx="2798078" cy="106063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chemeClr val="tx1"/>
                </a:solidFill>
              </a:rPr>
              <a:t>DISPOZITIVE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MEMORARE</a:t>
            </a:r>
            <a:endParaRPr lang="en-US" b="1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permit </a:t>
            </a:r>
            <a:r>
              <a:rPr lang="en-US" dirty="0" err="1">
                <a:solidFill>
                  <a:schemeClr val="tx1"/>
                </a:solidFill>
              </a:rPr>
              <a:t>stocarea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transferul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unor</a:t>
            </a:r>
            <a:r>
              <a:rPr lang="en-US" dirty="0">
                <a:solidFill>
                  <a:schemeClr val="tx1"/>
                </a:solidFill>
              </a:rPr>
              <a:t> date</a:t>
            </a:r>
          </a:p>
        </p:txBody>
      </p:sp>
      <p:sp>
        <p:nvSpPr>
          <p:cNvPr id="10" name="Google Shape;405;p50">
            <a:extLst>
              <a:ext uri="{FF2B5EF4-FFF2-40B4-BE49-F238E27FC236}">
                <a16:creationId xmlns:a16="http://schemas.microsoft.com/office/drawing/2014/main" id="{A4FB12BE-3194-57FA-EE96-D0AA7DE66F4F}"/>
              </a:ext>
            </a:extLst>
          </p:cNvPr>
          <p:cNvSpPr/>
          <p:nvPr/>
        </p:nvSpPr>
        <p:spPr>
          <a:xfrm rot="16200000">
            <a:off x="5539183" y="888919"/>
            <a:ext cx="287400" cy="754566"/>
          </a:xfrm>
          <a:prstGeom prst="upDownArrow">
            <a:avLst>
              <a:gd name="adj1" fmla="val 5000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51"/>
          <p:cNvPicPr preferRelativeResize="0"/>
          <p:nvPr/>
        </p:nvPicPr>
        <p:blipFill rotWithShape="1">
          <a:blip r:embed="rId3">
            <a:alphaModFix/>
          </a:blip>
          <a:srcRect t="8029"/>
          <a:stretch/>
        </p:blipFill>
        <p:spPr>
          <a:xfrm>
            <a:off x="1609900" y="44625"/>
            <a:ext cx="7534099" cy="5098875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51"/>
          <p:cNvSpPr/>
          <p:nvPr/>
        </p:nvSpPr>
        <p:spPr>
          <a:xfrm>
            <a:off x="18650" y="0"/>
            <a:ext cx="1609902" cy="2094606"/>
          </a:xfrm>
          <a:prstGeom prst="flowChartDocumen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dirty="0">
                <a:solidFill>
                  <a:schemeClr val="lt2"/>
                </a:solidFill>
              </a:rPr>
              <a:t>Această planșă prezintă diversitatea de dispozitive ce pot fi conectate la un calculator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414" name="Google Shape;414;p51"/>
          <p:cNvSpPr/>
          <p:nvPr/>
        </p:nvSpPr>
        <p:spPr>
          <a:xfrm>
            <a:off x="37300" y="3048900"/>
            <a:ext cx="1572588" cy="2094606"/>
          </a:xfrm>
          <a:prstGeom prst="flowChartDocumen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>
                <a:solidFill>
                  <a:schemeClr val="lt2"/>
                </a:solidFill>
              </a:rPr>
              <a:t>Dar funcțiile pe care le îndeplinesc sunt întotdeauna aceleași:</a:t>
            </a:r>
            <a:endParaRPr>
              <a:solidFill>
                <a:schemeClr val="l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87546" flipH="1">
            <a:off x="79675" y="470222"/>
            <a:ext cx="2362200" cy="2006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09900" y="3005372"/>
            <a:ext cx="2362200" cy="2006353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52"/>
          <p:cNvSpPr/>
          <p:nvPr/>
        </p:nvSpPr>
        <p:spPr>
          <a:xfrm>
            <a:off x="851900" y="1328700"/>
            <a:ext cx="3276600" cy="1304600"/>
          </a:xfrm>
          <a:prstGeom prst="flowChartMerge">
            <a:avLst/>
          </a:prstGeom>
          <a:gradFill>
            <a:gsLst>
              <a:gs pos="0">
                <a:srgbClr val="7EDEDB"/>
              </a:gs>
              <a:gs pos="100000">
                <a:srgbClr val="34A6A2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900" b="1" dirty="0">
                <a:latin typeface="Merriweather"/>
                <a:ea typeface="Merriweather"/>
                <a:cs typeface="Merriweather"/>
                <a:sym typeface="Merriweather"/>
              </a:rPr>
              <a:t>Introducere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900" b="1" dirty="0">
                <a:latin typeface="Merriweather"/>
                <a:ea typeface="Merriweather"/>
                <a:cs typeface="Merriweather"/>
                <a:sym typeface="Merriweather"/>
              </a:rPr>
              <a:t>date </a:t>
            </a:r>
            <a:endParaRPr sz="1900" b="1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22" name="Google Shape;422;p52"/>
          <p:cNvSpPr/>
          <p:nvPr/>
        </p:nvSpPr>
        <p:spPr>
          <a:xfrm>
            <a:off x="1129000" y="3533575"/>
            <a:ext cx="2438400" cy="1219200"/>
          </a:xfrm>
          <a:prstGeom prst="flowChartDisplay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900" b="1" dirty="0">
                <a:latin typeface="Merriweather"/>
                <a:ea typeface="Merriweather"/>
                <a:cs typeface="Merriweather"/>
                <a:sym typeface="Merriweather"/>
              </a:rPr>
              <a:t>Extragere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900" b="1" dirty="0">
                <a:latin typeface="Merriweather"/>
                <a:ea typeface="Merriweather"/>
                <a:cs typeface="Merriweather"/>
                <a:sym typeface="Merriweather"/>
              </a:rPr>
              <a:t>date</a:t>
            </a:r>
            <a:endParaRPr sz="1900" b="1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23" name="Google Shape;423;p52"/>
          <p:cNvSpPr/>
          <p:nvPr/>
        </p:nvSpPr>
        <p:spPr>
          <a:xfrm>
            <a:off x="5153025" y="1206725"/>
            <a:ext cx="3276600" cy="995100"/>
          </a:xfrm>
          <a:prstGeom prst="flowChartDecision">
            <a:avLst/>
          </a:prstGeom>
          <a:gradFill>
            <a:gsLst>
              <a:gs pos="0">
                <a:srgbClr val="C6BCE5"/>
              </a:gs>
              <a:gs pos="100000">
                <a:srgbClr val="7864BA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900" b="1" dirty="0">
                <a:latin typeface="Merriweather"/>
                <a:ea typeface="Merriweather"/>
                <a:cs typeface="Merriweather"/>
                <a:sym typeface="Merriweather"/>
              </a:rPr>
              <a:t>Prelucrare date</a:t>
            </a:r>
            <a:endParaRPr sz="1900" b="1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24" name="Google Shape;424;p52"/>
          <p:cNvSpPr/>
          <p:nvPr/>
        </p:nvSpPr>
        <p:spPr>
          <a:xfrm>
            <a:off x="5934275" y="3533575"/>
            <a:ext cx="2362200" cy="1219200"/>
          </a:xfrm>
          <a:prstGeom prst="flowChartOnlineStorage">
            <a:avLst/>
          </a:prstGeom>
          <a:gradFill>
            <a:gsLst>
              <a:gs pos="0">
                <a:srgbClr val="FBBBA1"/>
              </a:gs>
              <a:gs pos="100000">
                <a:srgbClr val="F0622A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900" b="1" dirty="0">
                <a:latin typeface="Merriweather"/>
                <a:ea typeface="Merriweather"/>
                <a:cs typeface="Merriweather"/>
                <a:sym typeface="Merriweather"/>
              </a:rPr>
              <a:t>Stocare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900" b="1" dirty="0">
                <a:latin typeface="Merriweather"/>
                <a:ea typeface="Merriweather"/>
                <a:cs typeface="Merriweather"/>
                <a:sym typeface="Merriweather"/>
              </a:rPr>
              <a:t>date</a:t>
            </a:r>
            <a:endParaRPr sz="1900" b="1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25" name="Google Shape;425;p52"/>
          <p:cNvSpPr/>
          <p:nvPr/>
        </p:nvSpPr>
        <p:spPr>
          <a:xfrm>
            <a:off x="3610175" y="1733350"/>
            <a:ext cx="1542900" cy="495300"/>
          </a:xfrm>
          <a:prstGeom prst="rightArrow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52"/>
          <p:cNvSpPr/>
          <p:nvPr/>
        </p:nvSpPr>
        <p:spPr>
          <a:xfrm>
            <a:off x="6753425" y="2400100"/>
            <a:ext cx="533400" cy="800100"/>
          </a:xfrm>
          <a:prstGeom prst="downArrow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52"/>
          <p:cNvSpPr/>
          <p:nvPr/>
        </p:nvSpPr>
        <p:spPr>
          <a:xfrm>
            <a:off x="3857825" y="3924100"/>
            <a:ext cx="1714500" cy="495300"/>
          </a:xfrm>
          <a:prstGeom prst="leftArrow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52"/>
          <p:cNvSpPr txBox="1">
            <a:spLocks noGrp="1"/>
          </p:cNvSpPr>
          <p:nvPr>
            <p:ph type="title"/>
          </p:nvPr>
        </p:nvSpPr>
        <p:spPr>
          <a:xfrm>
            <a:off x="0" y="114425"/>
            <a:ext cx="9144000" cy="1092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3000" b="1" dirty="0"/>
              <a:t>Funcțiile componentelor</a:t>
            </a:r>
            <a:endParaRPr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1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1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100"/>
                            </p:stCondLst>
                            <p:childTnLst>
                              <p:par>
                                <p:cTn id="29" presetID="10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900"/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3"/>
          <p:cNvSpPr/>
          <p:nvPr/>
        </p:nvSpPr>
        <p:spPr>
          <a:xfrm>
            <a:off x="3713944" y="1429840"/>
            <a:ext cx="1737300" cy="354840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696969"/>
              </a:gs>
              <a:gs pos="100000">
                <a:srgbClr val="1D1D1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6200" sy="23000" kx="1200090" algn="br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Unitate centrală</a:t>
            </a:r>
            <a:endParaRPr sz="2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53"/>
          <p:cNvSpPr/>
          <p:nvPr/>
        </p:nvSpPr>
        <p:spPr>
          <a:xfrm rot="-1091949">
            <a:off x="6083977" y="3888713"/>
            <a:ext cx="1615085" cy="740353"/>
          </a:xfrm>
          <a:prstGeom prst="flowChartProcess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52400" dist="114300" dir="15000000" sx="108000" sy="108000" kx="-1200090" algn="bl" rotWithShape="0">
              <a:srgbClr val="000000">
                <a:alpha val="60780"/>
              </a:srgbClr>
            </a:outerShdw>
            <a:reflection stA="50000" endA="280" endPos="40000" dist="101600" dir="5400000" fadeDir="5400012" sy="-100000" algn="bl" rotWithShape="0"/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boxe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53"/>
          <p:cNvSpPr/>
          <p:nvPr/>
        </p:nvSpPr>
        <p:spPr>
          <a:xfrm rot="-1091949">
            <a:off x="6387481" y="2762277"/>
            <a:ext cx="1615085" cy="740353"/>
          </a:xfrm>
          <a:prstGeom prst="flowChartProcess">
            <a:avLst/>
          </a:prstGeom>
          <a:gradFill>
            <a:gsLst>
              <a:gs pos="0">
                <a:srgbClr val="FBBBA1"/>
              </a:gs>
              <a:gs pos="100000">
                <a:srgbClr val="F0622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52400" dist="114300" dir="15000000" sx="108000" sy="108000" kx="-1200090" algn="bl" rotWithShape="0">
              <a:srgbClr val="000000">
                <a:alpha val="60780"/>
              </a:srgbClr>
            </a:outerShdw>
            <a:reflection stA="50000" endA="280" endPos="40000" dist="101600" dir="5400000" fadeDir="5400012" sy="-100000" algn="bl" rotWithShape="0"/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imprimantă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53"/>
          <p:cNvSpPr/>
          <p:nvPr/>
        </p:nvSpPr>
        <p:spPr>
          <a:xfrm rot="-1091949">
            <a:off x="6296349" y="1664643"/>
            <a:ext cx="1615085" cy="740353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40000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700006" scaled="0"/>
          </a:gradFill>
          <a:ln>
            <a:noFill/>
          </a:ln>
          <a:effectLst>
            <a:outerShdw blurRad="152400" dist="114300" dir="15000000" sx="108000" sy="108000" kx="-1200090" algn="bl" rotWithShape="0">
              <a:srgbClr val="000000">
                <a:alpha val="60780"/>
              </a:srgbClr>
            </a:outerShdw>
            <a:reflection stA="50000" endA="280" endPos="40000" dist="101600" dir="5400000" fadeDir="5400012" sy="-100000" algn="bl" rotWithShape="0"/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monitor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7" name="Google Shape;437;p53"/>
          <p:cNvCxnSpPr/>
          <p:nvPr/>
        </p:nvCxnSpPr>
        <p:spPr>
          <a:xfrm>
            <a:off x="2730101" y="2111386"/>
            <a:ext cx="1004100" cy="76560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50800" dist="38100" dir="5400000" rotWithShape="0">
              <a:srgbClr val="000000">
                <a:alpha val="34900"/>
              </a:srgbClr>
            </a:outerShdw>
          </a:effectLst>
        </p:spPr>
      </p:cxnSp>
      <p:cxnSp>
        <p:nvCxnSpPr>
          <p:cNvPr id="438" name="Google Shape;438;p53"/>
          <p:cNvCxnSpPr/>
          <p:nvPr/>
        </p:nvCxnSpPr>
        <p:spPr>
          <a:xfrm>
            <a:off x="2735179" y="3039979"/>
            <a:ext cx="967566" cy="77922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50800" dist="38100" dir="5400000" rotWithShape="0">
              <a:srgbClr val="000000">
                <a:alpha val="34900"/>
              </a:srgbClr>
            </a:outerShdw>
          </a:effectLst>
        </p:spPr>
      </p:cxnSp>
      <p:sp>
        <p:nvSpPr>
          <p:cNvPr id="439" name="Google Shape;439;p53"/>
          <p:cNvSpPr/>
          <p:nvPr/>
        </p:nvSpPr>
        <p:spPr>
          <a:xfrm rot="-1091949">
            <a:off x="1137270" y="2815904"/>
            <a:ext cx="1615085" cy="740353"/>
          </a:xfrm>
          <a:prstGeom prst="flowChartProcess">
            <a:avLst/>
          </a:prstGeom>
          <a:gradFill>
            <a:gsLst>
              <a:gs pos="0">
                <a:srgbClr val="1770B9"/>
              </a:gs>
              <a:gs pos="100000">
                <a:srgbClr val="0C2A4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52400" dist="114300" dir="15000000" sx="108000" sy="108000" kx="-1200090" algn="bl" rotWithShape="0">
              <a:srgbClr val="000000">
                <a:alpha val="60780"/>
              </a:srgbClr>
            </a:outerShdw>
            <a:reflection stA="50000" endA="280" endPos="40000" dist="101600" dir="5400000" fadeDir="5400012" sy="-100000" algn="bl" rotWithShape="0"/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mouse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0" name="Google Shape;440;p53"/>
          <p:cNvCxnSpPr/>
          <p:nvPr/>
        </p:nvCxnSpPr>
        <p:spPr>
          <a:xfrm rot="10800000" flipH="1">
            <a:off x="2698600" y="3733979"/>
            <a:ext cx="1004100" cy="47190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50800" dist="38100" dir="5400000" rotWithShape="0">
              <a:srgbClr val="000000">
                <a:alpha val="34900"/>
              </a:srgbClr>
            </a:outerShdw>
          </a:effectLst>
        </p:spPr>
      </p:cxnSp>
      <p:sp>
        <p:nvSpPr>
          <p:cNvPr id="441" name="Google Shape;441;p53"/>
          <p:cNvSpPr/>
          <p:nvPr/>
        </p:nvSpPr>
        <p:spPr>
          <a:xfrm rot="-1091949">
            <a:off x="1125369" y="3952866"/>
            <a:ext cx="1553966" cy="740353"/>
          </a:xfrm>
          <a:prstGeom prst="flowChartProcess">
            <a:avLst/>
          </a:prstGeom>
          <a:gradFill>
            <a:gsLst>
              <a:gs pos="0">
                <a:srgbClr val="C6BCE5"/>
              </a:gs>
              <a:gs pos="100000">
                <a:srgbClr val="7864B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52400" dist="114300" dir="15000000" sx="108000" sy="108000" kx="-1200090" algn="bl" rotWithShape="0">
              <a:srgbClr val="000000">
                <a:alpha val="60780"/>
              </a:srgbClr>
            </a:outerShdw>
            <a:reflection stA="50000" endA="280" endPos="40000" dist="101600" dir="5400000" fadeDir="5400012" sy="-100000" algn="bl" rotWithShape="0"/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scanner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53"/>
          <p:cNvSpPr/>
          <p:nvPr/>
        </p:nvSpPr>
        <p:spPr>
          <a:xfrm rot="-1091949">
            <a:off x="1206309" y="1656860"/>
            <a:ext cx="1599118" cy="738585"/>
          </a:xfrm>
          <a:prstGeom prst="flowChartProcess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6" scaled="0"/>
          </a:gradFill>
          <a:ln>
            <a:noFill/>
          </a:ln>
          <a:effectLst>
            <a:outerShdw blurRad="152400" dist="114300" dir="15000000" sx="108000" sy="108000" kx="-1200090" algn="bl" rotWithShape="0">
              <a:srgbClr val="000000">
                <a:alpha val="60780"/>
              </a:srgbClr>
            </a:outerShdw>
            <a:reflection stA="50000" endA="280" endPos="40000" dist="101600" dir="5400000" fadeDir="5400012" sy="-100000" algn="bl" rotWithShape="0"/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tastatură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3" name="Google Shape;443;p53"/>
          <p:cNvCxnSpPr>
            <a:stCxn id="433" idx="5"/>
          </p:cNvCxnSpPr>
          <p:nvPr/>
        </p:nvCxnSpPr>
        <p:spPr>
          <a:xfrm>
            <a:off x="5451244" y="2986877"/>
            <a:ext cx="885300" cy="137400"/>
          </a:xfrm>
          <a:prstGeom prst="straightConnector1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50800" dist="38100" dir="5400000" rotWithShape="0">
              <a:srgbClr val="000000">
                <a:alpha val="34900"/>
              </a:srgbClr>
            </a:outerShdw>
          </a:effectLst>
        </p:spPr>
      </p:cxnSp>
      <p:cxnSp>
        <p:nvCxnSpPr>
          <p:cNvPr id="444" name="Google Shape;444;p53"/>
          <p:cNvCxnSpPr>
            <a:endCxn id="436" idx="1"/>
          </p:cNvCxnSpPr>
          <p:nvPr/>
        </p:nvCxnSpPr>
        <p:spPr>
          <a:xfrm>
            <a:off x="5479120" y="2184404"/>
            <a:ext cx="857625" cy="102628"/>
          </a:xfrm>
          <a:prstGeom prst="straightConnector1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50800" dist="38100" dir="5400000" rotWithShape="0">
              <a:srgbClr val="000000">
                <a:alpha val="34900"/>
              </a:srgbClr>
            </a:outerShdw>
          </a:effectLst>
        </p:spPr>
      </p:cxnSp>
      <p:cxnSp>
        <p:nvCxnSpPr>
          <p:cNvPr id="445" name="Google Shape;445;p53"/>
          <p:cNvCxnSpPr/>
          <p:nvPr/>
        </p:nvCxnSpPr>
        <p:spPr>
          <a:xfrm>
            <a:off x="5451058" y="3554963"/>
            <a:ext cx="696000" cy="436500"/>
          </a:xfrm>
          <a:prstGeom prst="straightConnector1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50800" dist="38100" dir="5400000" rotWithShape="0">
              <a:srgbClr val="000000">
                <a:alpha val="34900"/>
              </a:srgbClr>
            </a:outerShdw>
          </a:effectLst>
        </p:spPr>
      </p:cxnSp>
      <p:sp>
        <p:nvSpPr>
          <p:cNvPr id="446" name="Google Shape;446;p53"/>
          <p:cNvSpPr/>
          <p:nvPr/>
        </p:nvSpPr>
        <p:spPr>
          <a:xfrm>
            <a:off x="7894052" y="1411705"/>
            <a:ext cx="711600" cy="3489672"/>
          </a:xfrm>
          <a:prstGeom prst="rightBrace">
            <a:avLst>
              <a:gd name="adj1" fmla="val 94615"/>
              <a:gd name="adj2" fmla="val 50000"/>
            </a:avLst>
          </a:prstGeom>
          <a:noFill/>
          <a:ln w="57150" cap="flat" cmpd="sng">
            <a:solidFill>
              <a:srgbClr val="DEEC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53"/>
          <p:cNvSpPr/>
          <p:nvPr/>
        </p:nvSpPr>
        <p:spPr>
          <a:xfrm flipH="1">
            <a:off x="567602" y="1299410"/>
            <a:ext cx="659100" cy="3671111"/>
          </a:xfrm>
          <a:prstGeom prst="rightBrace">
            <a:avLst>
              <a:gd name="adj1" fmla="val 94615"/>
              <a:gd name="adj2" fmla="val 47962"/>
            </a:avLst>
          </a:prstGeom>
          <a:noFill/>
          <a:ln w="57150" cap="flat" cmpd="sng">
            <a:solidFill>
              <a:srgbClr val="DEEC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8" name="Google Shape;448;p53"/>
          <p:cNvCxnSpPr/>
          <p:nvPr/>
        </p:nvCxnSpPr>
        <p:spPr>
          <a:xfrm rot="5400000">
            <a:off x="7738320" y="2030485"/>
            <a:ext cx="2040503" cy="193343"/>
          </a:xfrm>
          <a:prstGeom prst="bentConnector3">
            <a:avLst>
              <a:gd name="adj1" fmla="val 50000"/>
            </a:avLst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49" name="Google Shape;449;p53"/>
          <p:cNvCxnSpPr/>
          <p:nvPr/>
        </p:nvCxnSpPr>
        <p:spPr>
          <a:xfrm rot="-5400000" flipH="1">
            <a:off x="-792357" y="1925101"/>
            <a:ext cx="2323500" cy="185100"/>
          </a:xfrm>
          <a:prstGeom prst="bentConnector3">
            <a:avLst>
              <a:gd name="adj1" fmla="val 100284"/>
            </a:avLst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50" name="Google Shape;450;p53"/>
          <p:cNvSpPr txBox="1"/>
          <p:nvPr/>
        </p:nvSpPr>
        <p:spPr>
          <a:xfrm>
            <a:off x="0" y="384540"/>
            <a:ext cx="30201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5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Dispozitive de intrare</a:t>
            </a:r>
            <a:endParaRPr lang="en-US" sz="15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Rol</a:t>
            </a:r>
            <a:r>
              <a:rPr lang="en-US" sz="15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5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introducerea</a:t>
            </a:r>
            <a:r>
              <a:rPr lang="en-US" sz="15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5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datelor</a:t>
            </a:r>
            <a:endParaRPr sz="15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53"/>
          <p:cNvSpPr/>
          <p:nvPr/>
        </p:nvSpPr>
        <p:spPr>
          <a:xfrm>
            <a:off x="7082580" y="561499"/>
            <a:ext cx="206142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Dispozitive de ieșire</a:t>
            </a:r>
            <a:endParaRPr lang="en-US" sz="1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Rol</a:t>
            </a:r>
            <a:r>
              <a:rPr lang="en-US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extragerea</a:t>
            </a:r>
            <a:r>
              <a:rPr lang="en-US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datelor</a:t>
            </a:r>
            <a:endParaRPr sz="1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53"/>
          <p:cNvSpPr txBox="1"/>
          <p:nvPr/>
        </p:nvSpPr>
        <p:spPr>
          <a:xfrm>
            <a:off x="2485138" y="116212"/>
            <a:ext cx="43128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2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Hardware, într-o configurație minimală </a:t>
            </a:r>
            <a:endParaRPr sz="27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elest">
  <a:themeElements>
    <a:clrScheme name="Celest">
      <a:dk1>
        <a:srgbClr val="000000"/>
      </a:dk1>
      <a:lt1>
        <a:srgbClr val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3941</Words>
  <Application>Microsoft Office PowerPoint</Application>
  <PresentationFormat>Expunere pe ecran (16:9)</PresentationFormat>
  <Paragraphs>710</Paragraphs>
  <Slides>48</Slides>
  <Notes>41</Notes>
  <HiddenSlides>0</HiddenSlides>
  <MMClips>0</MMClips>
  <ScaleCrop>false</ScaleCrop>
  <HeadingPairs>
    <vt:vector size="6" baseType="variant">
      <vt:variant>
        <vt:lpstr>Fonturi utilizate</vt:lpstr>
      </vt:variant>
      <vt:variant>
        <vt:i4>9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48</vt:i4>
      </vt:variant>
    </vt:vector>
  </HeadingPairs>
  <TitlesOfParts>
    <vt:vector size="58" baseType="lpstr">
      <vt:lpstr>Merriweather</vt:lpstr>
      <vt:lpstr>Caladea</vt:lpstr>
      <vt:lpstr>Times New Roman</vt:lpstr>
      <vt:lpstr>Wingdings</vt:lpstr>
      <vt:lpstr>Arial</vt:lpstr>
      <vt:lpstr>Baguet Script</vt:lpstr>
      <vt:lpstr>Pacifico</vt:lpstr>
      <vt:lpstr>Calibri</vt:lpstr>
      <vt:lpstr>Century Gothic</vt:lpstr>
      <vt:lpstr>Celest</vt:lpstr>
      <vt:lpstr>Prezentare PowerPoint</vt:lpstr>
      <vt:lpstr>Cuprins</vt:lpstr>
      <vt:lpstr>Zoom cuprins</vt:lpstr>
      <vt:lpstr>Obiective</vt:lpstr>
      <vt:lpstr>Hardware și software</vt:lpstr>
      <vt:lpstr>Partea HARDWARE este formată din:</vt:lpstr>
      <vt:lpstr>Prezentare PowerPoint</vt:lpstr>
      <vt:lpstr>Funcțiile componentelor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 Caracteristici ale monitoarelor:</vt:lpstr>
      <vt:lpstr>Prezentare PowerPoint</vt:lpstr>
      <vt:lpstr>Caracteristici ale imprimantelor</vt:lpstr>
      <vt:lpstr>Clasificarea imprimantelor după principiul de funcționare</vt:lpstr>
      <vt:lpstr>Prezentare PowerPoint</vt:lpstr>
      <vt:lpstr>Prezentare PowerPoint</vt:lpstr>
      <vt:lpstr>Prezentare PowerPoint</vt:lpstr>
      <vt:lpstr>Prezentare PowerPoint</vt:lpstr>
      <vt:lpstr>Plotterul</vt:lpstr>
      <vt:lpstr>Imprimanta 3 D</vt:lpstr>
      <vt:lpstr>Prezentare PowerPoint</vt:lpstr>
      <vt:lpstr>Prezentare PowerPoint</vt:lpstr>
      <vt:lpstr>Prezentare PowerPoint</vt:lpstr>
      <vt:lpstr>Prezentare PowerPoint</vt:lpstr>
      <vt:lpstr>Prezentare PowerPoint</vt:lpstr>
      <vt:lpstr>Fișă de lucru</vt:lpstr>
      <vt:lpstr>2. Completați  cuvintele lipsă: </vt:lpstr>
      <vt:lpstr>3. Stabiliți  valoarea de adevăr pentru enunţurile din coloana a treia. </vt:lpstr>
      <vt:lpstr>4) Completând  rebusul, veți descoperi pe verticală un cuvânt care se referă la construcţia calculatorului.</vt:lpstr>
      <vt:lpstr>5) Identifică opt cuvinte care au legătură cu imaginea alăturată și colorează diferit textul acestora:</vt:lpstr>
      <vt:lpstr>Prezentare PowerPoint</vt:lpstr>
      <vt:lpstr>6) SUPLIMENTAR Accesați link-ul de mai jos, citiți, iar apoi  reveniți la cerință și selectați dispozitivele care se pot conecta la unitatea centrală prin intermediul componentei din imagine.</vt:lpstr>
      <vt:lpstr>La finalul lecției,  vă invit să parcurgeți  un scurt test de evaluare!</vt:lpstr>
      <vt:lpstr>Test de evaluare</vt:lpstr>
      <vt:lpstr>Prezentare PowerPoint</vt:lpstr>
      <vt:lpstr>Bibliografie, webografie</vt:lpstr>
      <vt:lpstr> Referințe video și resurse externe  </vt:lpstr>
      <vt:lpstr>Surse imagini </vt:lpstr>
      <vt:lpstr>Surse imagini </vt:lpstr>
      <vt:lpstr>Surse imagini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Dana</dc:creator>
  <cp:lastModifiedBy>Balanescu Daniela</cp:lastModifiedBy>
  <cp:revision>20</cp:revision>
  <dcterms:modified xsi:type="dcterms:W3CDTF">2024-10-29T21:59:34Z</dcterms:modified>
</cp:coreProperties>
</file>