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75" r:id="rId2"/>
    <p:sldId id="280" r:id="rId3"/>
    <p:sldId id="300" r:id="rId4"/>
    <p:sldId id="274" r:id="rId5"/>
    <p:sldId id="257" r:id="rId6"/>
    <p:sldId id="281" r:id="rId7"/>
    <p:sldId id="283" r:id="rId8"/>
    <p:sldId id="258" r:id="rId9"/>
    <p:sldId id="282" r:id="rId10"/>
    <p:sldId id="262" r:id="rId11"/>
    <p:sldId id="263" r:id="rId12"/>
    <p:sldId id="265" r:id="rId13"/>
    <p:sldId id="285" r:id="rId14"/>
    <p:sldId id="293" r:id="rId15"/>
    <p:sldId id="268" r:id="rId16"/>
    <p:sldId id="294" r:id="rId17"/>
    <p:sldId id="286" r:id="rId18"/>
    <p:sldId id="296" r:id="rId19"/>
    <p:sldId id="266" r:id="rId20"/>
    <p:sldId id="295" r:id="rId21"/>
    <p:sldId id="269" r:id="rId22"/>
    <p:sldId id="289" r:id="rId23"/>
    <p:sldId id="272" r:id="rId24"/>
    <p:sldId id="297" r:id="rId25"/>
    <p:sldId id="292" r:id="rId26"/>
    <p:sldId id="298" r:id="rId27"/>
    <p:sldId id="287" r:id="rId28"/>
    <p:sldId id="288" r:id="rId29"/>
    <p:sldId id="270" r:id="rId30"/>
    <p:sldId id="299" r:id="rId31"/>
    <p:sldId id="276" r:id="rId32"/>
    <p:sldId id="290" r:id="rId33"/>
    <p:sldId id="291" r:id="rId34"/>
    <p:sldId id="273" r:id="rId35"/>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DAB48E"/>
    <a:srgbClr val="FFBD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165" autoAdjust="0"/>
  </p:normalViewPr>
  <p:slideViewPr>
    <p:cSldViewPr snapToGrid="0">
      <p:cViewPr>
        <p:scale>
          <a:sx n="95" d="100"/>
          <a:sy n="95" d="100"/>
        </p:scale>
        <p:origin x="-1350"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1B391B-C992-4882-907C-FF88DCC129C1}" type="datetimeFigureOut">
              <a:rPr lang="en-US" smtClean="0"/>
              <a:t>11/5/2024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9CD922-525B-4E5A-AEE8-2EDBBC2DFC73}" type="slidenum">
              <a:rPr lang="en-US" smtClean="0"/>
              <a:t>‹#›</a:t>
            </a:fld>
            <a:endParaRPr lang="en-US"/>
          </a:p>
        </p:txBody>
      </p:sp>
    </p:spTree>
    <p:extLst>
      <p:ext uri="{BB962C8B-B14F-4D97-AF65-F5344CB8AC3E}">
        <p14:creationId xmlns:p14="http://schemas.microsoft.com/office/powerpoint/2010/main" val="190058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D5DAC-51D8-4947-9596-8F7AD19EBAFE}" type="slidenum">
              <a:rPr lang="en-US" smtClean="0"/>
              <a:t>29</a:t>
            </a:fld>
            <a:endParaRPr lang="en-US"/>
          </a:p>
        </p:txBody>
      </p:sp>
    </p:spTree>
    <p:extLst>
      <p:ext uri="{BB962C8B-B14F-4D97-AF65-F5344CB8AC3E}">
        <p14:creationId xmlns:p14="http://schemas.microsoft.com/office/powerpoint/2010/main" val="2845000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BD5DAC-51D8-4947-9596-8F7AD19EBAFE}" type="slidenum">
              <a:rPr lang="en-US" smtClean="0"/>
              <a:t>30</a:t>
            </a:fld>
            <a:endParaRPr lang="en-US"/>
          </a:p>
        </p:txBody>
      </p:sp>
    </p:spTree>
    <p:extLst>
      <p:ext uri="{BB962C8B-B14F-4D97-AF65-F5344CB8AC3E}">
        <p14:creationId xmlns:p14="http://schemas.microsoft.com/office/powerpoint/2010/main" val="3412548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BB6597-690E-40C6-AAEC-CB34A544DE8A}"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9E01A-4ECF-4E48-A663-91D10DB58EF6}" type="slidenum">
              <a:rPr lang="en-US" smtClean="0"/>
              <a:t>‹#›</a:t>
            </a:fld>
            <a:endParaRPr lang="en-US"/>
          </a:p>
        </p:txBody>
      </p:sp>
    </p:spTree>
    <p:extLst>
      <p:ext uri="{BB962C8B-B14F-4D97-AF65-F5344CB8AC3E}">
        <p14:creationId xmlns:p14="http://schemas.microsoft.com/office/powerpoint/2010/main" val="246153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BB6597-690E-40C6-AAEC-CB34A544DE8A}"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9E01A-4ECF-4E48-A663-91D10DB58EF6}" type="slidenum">
              <a:rPr lang="en-US" smtClean="0"/>
              <a:t>‹#›</a:t>
            </a:fld>
            <a:endParaRPr lang="en-US"/>
          </a:p>
        </p:txBody>
      </p:sp>
    </p:spTree>
    <p:extLst>
      <p:ext uri="{BB962C8B-B14F-4D97-AF65-F5344CB8AC3E}">
        <p14:creationId xmlns:p14="http://schemas.microsoft.com/office/powerpoint/2010/main" val="95318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BB6597-690E-40C6-AAEC-CB34A544DE8A}"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9E01A-4ECF-4E48-A663-91D10DB58EF6}" type="slidenum">
              <a:rPr lang="en-US" smtClean="0"/>
              <a:t>‹#›</a:t>
            </a:fld>
            <a:endParaRPr lang="en-US"/>
          </a:p>
        </p:txBody>
      </p:sp>
    </p:spTree>
    <p:extLst>
      <p:ext uri="{BB962C8B-B14F-4D97-AF65-F5344CB8AC3E}">
        <p14:creationId xmlns:p14="http://schemas.microsoft.com/office/powerpoint/2010/main" val="155407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BB6597-690E-40C6-AAEC-CB34A544DE8A}"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9E01A-4ECF-4E48-A663-91D10DB58EF6}" type="slidenum">
              <a:rPr lang="en-US" smtClean="0"/>
              <a:t>‹#›</a:t>
            </a:fld>
            <a:endParaRPr lang="en-US"/>
          </a:p>
        </p:txBody>
      </p:sp>
    </p:spTree>
    <p:extLst>
      <p:ext uri="{BB962C8B-B14F-4D97-AF65-F5344CB8AC3E}">
        <p14:creationId xmlns:p14="http://schemas.microsoft.com/office/powerpoint/2010/main" val="2988429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BB6597-690E-40C6-AAEC-CB34A544DE8A}"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9E01A-4ECF-4E48-A663-91D10DB58EF6}" type="slidenum">
              <a:rPr lang="en-US" smtClean="0"/>
              <a:t>‹#›</a:t>
            </a:fld>
            <a:endParaRPr lang="en-US"/>
          </a:p>
        </p:txBody>
      </p:sp>
    </p:spTree>
    <p:extLst>
      <p:ext uri="{BB962C8B-B14F-4D97-AF65-F5344CB8AC3E}">
        <p14:creationId xmlns:p14="http://schemas.microsoft.com/office/powerpoint/2010/main" val="3696465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BB6597-690E-40C6-AAEC-CB34A544DE8A}"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9E01A-4ECF-4E48-A663-91D10DB58EF6}" type="slidenum">
              <a:rPr lang="en-US" smtClean="0"/>
              <a:t>‹#›</a:t>
            </a:fld>
            <a:endParaRPr lang="en-US"/>
          </a:p>
        </p:txBody>
      </p:sp>
    </p:spTree>
    <p:extLst>
      <p:ext uri="{BB962C8B-B14F-4D97-AF65-F5344CB8AC3E}">
        <p14:creationId xmlns:p14="http://schemas.microsoft.com/office/powerpoint/2010/main" val="116676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BB6597-690E-40C6-AAEC-CB34A544DE8A}"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59E01A-4ECF-4E48-A663-91D10DB58EF6}" type="slidenum">
              <a:rPr lang="en-US" smtClean="0"/>
              <a:t>‹#›</a:t>
            </a:fld>
            <a:endParaRPr lang="en-US"/>
          </a:p>
        </p:txBody>
      </p:sp>
    </p:spTree>
    <p:extLst>
      <p:ext uri="{BB962C8B-B14F-4D97-AF65-F5344CB8AC3E}">
        <p14:creationId xmlns:p14="http://schemas.microsoft.com/office/powerpoint/2010/main" val="1840451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BB6597-690E-40C6-AAEC-CB34A544DE8A}"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59E01A-4ECF-4E48-A663-91D10DB58EF6}" type="slidenum">
              <a:rPr lang="en-US" smtClean="0"/>
              <a:t>‹#›</a:t>
            </a:fld>
            <a:endParaRPr lang="en-US"/>
          </a:p>
        </p:txBody>
      </p:sp>
    </p:spTree>
    <p:extLst>
      <p:ext uri="{BB962C8B-B14F-4D97-AF65-F5344CB8AC3E}">
        <p14:creationId xmlns:p14="http://schemas.microsoft.com/office/powerpoint/2010/main" val="3286369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B6597-690E-40C6-AAEC-CB34A544DE8A}"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59E01A-4ECF-4E48-A663-91D10DB58EF6}" type="slidenum">
              <a:rPr lang="en-US" smtClean="0"/>
              <a:t>‹#›</a:t>
            </a:fld>
            <a:endParaRPr lang="en-US"/>
          </a:p>
        </p:txBody>
      </p:sp>
    </p:spTree>
    <p:extLst>
      <p:ext uri="{BB962C8B-B14F-4D97-AF65-F5344CB8AC3E}">
        <p14:creationId xmlns:p14="http://schemas.microsoft.com/office/powerpoint/2010/main" val="3067866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BB6597-690E-40C6-AAEC-CB34A544DE8A}"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9E01A-4ECF-4E48-A663-91D10DB58EF6}" type="slidenum">
              <a:rPr lang="en-US" smtClean="0"/>
              <a:t>‹#›</a:t>
            </a:fld>
            <a:endParaRPr lang="en-US"/>
          </a:p>
        </p:txBody>
      </p:sp>
    </p:spTree>
    <p:extLst>
      <p:ext uri="{BB962C8B-B14F-4D97-AF65-F5344CB8AC3E}">
        <p14:creationId xmlns:p14="http://schemas.microsoft.com/office/powerpoint/2010/main" val="4293176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BB6597-690E-40C6-AAEC-CB34A544DE8A}"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9E01A-4ECF-4E48-A663-91D10DB58EF6}" type="slidenum">
              <a:rPr lang="en-US" smtClean="0"/>
              <a:t>‹#›</a:t>
            </a:fld>
            <a:endParaRPr lang="en-US"/>
          </a:p>
        </p:txBody>
      </p:sp>
    </p:spTree>
    <p:extLst>
      <p:ext uri="{BB962C8B-B14F-4D97-AF65-F5344CB8AC3E}">
        <p14:creationId xmlns:p14="http://schemas.microsoft.com/office/powerpoint/2010/main" val="1189549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EBB6597-690E-40C6-AAEC-CB34A544DE8A}" type="datetimeFigureOut">
              <a:rPr lang="en-US" smtClean="0"/>
              <a:t>11/5/2024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B59E01A-4ECF-4E48-A663-91D10DB58EF6}" type="slidenum">
              <a:rPr lang="en-US" smtClean="0"/>
              <a:t>‹#›</a:t>
            </a:fld>
            <a:endParaRPr lang="en-US"/>
          </a:p>
        </p:txBody>
      </p:sp>
    </p:spTree>
    <p:extLst>
      <p:ext uri="{BB962C8B-B14F-4D97-AF65-F5344CB8AC3E}">
        <p14:creationId xmlns:p14="http://schemas.microsoft.com/office/powerpoint/2010/main" val="35620879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54.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3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54.png"/><Relationship Id="rId9"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hyperlink" Target="http://teachers-make.com/" TargetMode="External"/><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7.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hyperlink" Target="https://teachers-make.com/2024/10/22/literele-d-d-un-material-realizat-de-catre-prof-psihopedagog-corches-anca/?fbclid=IwY2xjawGRl-9leHRuA2FlbQIxMAABHdYVz9iiUKqD2melzfJRNHfiOfGjMwbNWS_QTC1qGQsdPUuMprKocXMbAQ_aem_aZ2hNDZpk2NasbdCxAzDpA" TargetMode="External"/><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71.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6.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0.png"/><Relationship Id="rId4" Type="http://schemas.openxmlformats.org/officeDocument/2006/relationships/image" Target="../media/image74.png"/></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2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27.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28.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9.png"/><Relationship Id="rId7" Type="http://schemas.openxmlformats.org/officeDocument/2006/relationships/image" Target="../media/image102.pn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78.png"/><Relationship Id="rId4" Type="http://schemas.openxmlformats.org/officeDocument/2006/relationships/image" Target="../media/image100.png"/></Relationships>
</file>

<file path=ppt/slides/_rels/slide29.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4.png"/><Relationship Id="rId7" Type="http://schemas.openxmlformats.org/officeDocument/2006/relationships/image" Target="../media/image107.png"/><Relationship Id="rId12" Type="http://schemas.openxmlformats.org/officeDocument/2006/relationships/image" Target="../media/image1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6.png"/><Relationship Id="rId11" Type="http://schemas.openxmlformats.org/officeDocument/2006/relationships/image" Target="../media/image109.png"/><Relationship Id="rId5" Type="http://schemas.openxmlformats.org/officeDocument/2006/relationships/image" Target="../media/image105.png"/><Relationship Id="rId10" Type="http://schemas.openxmlformats.org/officeDocument/2006/relationships/image" Target="../media/image95.png"/><Relationship Id="rId4" Type="http://schemas.openxmlformats.org/officeDocument/2006/relationships/image" Target="../media/image72.png"/><Relationship Id="rId9" Type="http://schemas.openxmlformats.org/officeDocument/2006/relationships/image" Target="../media/image94.png"/></Relationships>
</file>

<file path=ppt/slides/_rels/slide3.xml.rels><?xml version="1.0" encoding="UTF-8" standalone="yes"?>
<Relationships xmlns="http://schemas.openxmlformats.org/package/2006/relationships"><Relationship Id="rId8" Type="http://schemas.openxmlformats.org/officeDocument/2006/relationships/hyperlink" Target="https://kahoot.it/challenge/?quiz-id=be4597bf-9498-4a8f-be87-b7046cda4356&amp;single-player=true" TargetMode="External"/><Relationship Id="rId3" Type="http://schemas.openxmlformats.org/officeDocument/2006/relationships/image" Target="../media/image22.png"/><Relationship Id="rId7" Type="http://schemas.openxmlformats.org/officeDocument/2006/relationships/hyperlink" Target="https://create.kahoot.it/details/be4597bf-9498-4a8f-be87-b7046cda4356"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youtube.com/watch?v=oEg5rRcfdj0"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101.png"/><Relationship Id="rId7" Type="http://schemas.openxmlformats.org/officeDocument/2006/relationships/image" Target="../media/image10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9.png"/><Relationship Id="rId11" Type="http://schemas.openxmlformats.org/officeDocument/2006/relationships/image" Target="../media/image112.png"/><Relationship Id="rId5" Type="http://schemas.openxmlformats.org/officeDocument/2006/relationships/image" Target="../media/image103.png"/><Relationship Id="rId10" Type="http://schemas.openxmlformats.org/officeDocument/2006/relationships/image" Target="../media/image111.png"/><Relationship Id="rId4" Type="http://schemas.openxmlformats.org/officeDocument/2006/relationships/image" Target="../media/image102.png"/><Relationship Id="rId9" Type="http://schemas.openxmlformats.org/officeDocument/2006/relationships/image" Target="../media/image104.png"/></Relationships>
</file>

<file path=ppt/slides/_rels/slide31.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hyperlink" Target="https://www.facebook.com/groups/582218442766264/posts/1102929124028524/" TargetMode="External"/><Relationship Id="rId7" Type="http://schemas.openxmlformats.org/officeDocument/2006/relationships/image" Target="../media/image119.png"/><Relationship Id="rId12" Type="http://schemas.openxmlformats.org/officeDocument/2006/relationships/image" Target="../media/image12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123.png"/><Relationship Id="rId5" Type="http://schemas.openxmlformats.org/officeDocument/2006/relationships/image" Target="../media/image117.pn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6858000" cy="9115092"/>
            <a:chOff x="-4155" y="-362625"/>
            <a:chExt cx="6862155" cy="9871490"/>
          </a:xfrm>
        </p:grpSpPr>
        <p:sp>
          <p:nvSpPr>
            <p:cNvPr id="4" name="Rectangle 3"/>
            <p:cNvSpPr/>
            <p:nvPr/>
          </p:nvSpPr>
          <p:spPr>
            <a:xfrm>
              <a:off x="0" y="0"/>
              <a:ext cx="6858000" cy="9144000"/>
            </a:xfrm>
            <a:prstGeom prst="rect">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dirty="0"/>
            </a:p>
          </p:txBody>
        </p:sp>
        <p:sp>
          <p:nvSpPr>
            <p:cNvPr id="5" name="Rectangle 4"/>
            <p:cNvSpPr/>
            <p:nvPr/>
          </p:nvSpPr>
          <p:spPr>
            <a:xfrm>
              <a:off x="-4155" y="-362625"/>
              <a:ext cx="6862155" cy="1524000"/>
            </a:xfrm>
            <a:prstGeom prst="rect">
              <a:avLst/>
            </a:prstGeom>
            <a:solidFill>
              <a:srgbClr val="DAB48E"/>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dirty="0"/>
            </a:p>
          </p:txBody>
        </p:sp>
        <p:sp>
          <p:nvSpPr>
            <p:cNvPr id="6" name="Rectangle 5"/>
            <p:cNvSpPr/>
            <p:nvPr/>
          </p:nvSpPr>
          <p:spPr>
            <a:xfrm>
              <a:off x="0" y="8293821"/>
              <a:ext cx="6858000" cy="1215044"/>
            </a:xfrm>
            <a:prstGeom prst="rect">
              <a:avLst/>
            </a:prstGeom>
            <a:solidFill>
              <a:srgbClr val="DAB48E"/>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5"/>
            </a:p>
          </p:txBody>
        </p:sp>
        <p:sp>
          <p:nvSpPr>
            <p:cNvPr id="14" name="TextBox 13"/>
            <p:cNvSpPr txBox="1"/>
            <p:nvPr/>
          </p:nvSpPr>
          <p:spPr>
            <a:xfrm>
              <a:off x="203868" y="-88190"/>
              <a:ext cx="6400800" cy="1262924"/>
            </a:xfrm>
            <a:prstGeom prst="rect">
              <a:avLst/>
            </a:prstGeom>
            <a:noFill/>
          </p:spPr>
          <p:txBody>
            <a:bodyPr wrap="square" rtlCol="0">
              <a:spAutoFit/>
            </a:bodyPr>
            <a:lstStyle/>
            <a:p>
              <a:pPr algn="ctr"/>
              <a:r>
                <a:rPr lang="en-US" sz="6978" dirty="0">
                  <a:solidFill>
                    <a:schemeClr val="bg1"/>
                  </a:solidFill>
                  <a:latin typeface="Comic Sans MS" pitchFamily="66" charset="0"/>
                </a:rPr>
                <a:t>LITER</a:t>
              </a:r>
              <a:r>
                <a:rPr lang="ro-RO" sz="6978" dirty="0">
                  <a:solidFill>
                    <a:schemeClr val="bg1"/>
                  </a:solidFill>
                  <a:latin typeface="Comic Sans MS" pitchFamily="66" charset="0"/>
                </a:rPr>
                <a:t>ELE D/d</a:t>
              </a:r>
              <a:endParaRPr lang="en-US" sz="6978" dirty="0">
                <a:solidFill>
                  <a:schemeClr val="bg1"/>
                </a:solidFill>
                <a:latin typeface="Comic Sans MS" pitchFamily="66" charset="0"/>
              </a:endParaRPr>
            </a:p>
          </p:txBody>
        </p:sp>
        <p:sp>
          <p:nvSpPr>
            <p:cNvPr id="20" name="TextBox 19"/>
            <p:cNvSpPr txBox="1"/>
            <p:nvPr/>
          </p:nvSpPr>
          <p:spPr>
            <a:xfrm>
              <a:off x="1049516" y="8373237"/>
              <a:ext cx="4941508" cy="1004673"/>
            </a:xfrm>
            <a:prstGeom prst="rect">
              <a:avLst/>
            </a:prstGeom>
            <a:noFill/>
          </p:spPr>
          <p:txBody>
            <a:bodyPr wrap="square" rtlCol="0">
              <a:spAutoFit/>
            </a:bodyPr>
            <a:lstStyle/>
            <a:p>
              <a:pPr algn="ctr"/>
              <a:r>
                <a:rPr lang="en-US" sz="2714" dirty="0">
                  <a:solidFill>
                    <a:schemeClr val="bg1"/>
                  </a:solidFill>
                  <a:latin typeface="Comic Sans MS" pitchFamily="66" charset="0"/>
                </a:rPr>
                <a:t>FIȘE DE LUCRU ȘI DECOR PENTRU CLASĂ</a:t>
              </a:r>
            </a:p>
          </p:txBody>
        </p:sp>
        <p:pic>
          <p:nvPicPr>
            <p:cNvPr id="54275" name="Picture 3" descr="D:\DOCUMENTE ANCA\Materiale didactice\Clipart Anca\Loggo\146191458_256880239134835_6017424903020678215_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3666" y="8511745"/>
              <a:ext cx="990180" cy="943450"/>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D:\DOCUMENTE ANCA\Materiale didactice\Clipart Anca\Loggo\loggo teachers make albastr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4" y="8097457"/>
            <a:ext cx="1017223" cy="9338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B2FE83C4-A816-E714-D171-162E9D1D5399}"/>
              </a:ext>
            </a:extLst>
          </p:cNvPr>
          <p:cNvSpPr txBox="1"/>
          <p:nvPr/>
        </p:nvSpPr>
        <p:spPr>
          <a:xfrm>
            <a:off x="200324" y="7623818"/>
            <a:ext cx="6643934" cy="369332"/>
          </a:xfrm>
          <a:prstGeom prst="rect">
            <a:avLst/>
          </a:prstGeom>
          <a:noFill/>
        </p:spPr>
        <p:txBody>
          <a:bodyPr wrap="square" rtlCol="0">
            <a:spAutoFit/>
          </a:bodyPr>
          <a:lstStyle/>
          <a:p>
            <a:r>
              <a:rPr lang="ro-RO" dirty="0"/>
              <a:t>Un material realizat de către prof. psihopedagog Corcheș  Silvia Anca</a:t>
            </a:r>
            <a:endParaRPr lang="en-US" dirty="0"/>
          </a:p>
        </p:txBody>
      </p:sp>
      <p:pic>
        <p:nvPicPr>
          <p:cNvPr id="9" name="Picture 8">
            <a:extLst>
              <a:ext uri="{FF2B5EF4-FFF2-40B4-BE49-F238E27FC236}">
                <a16:creationId xmlns:a16="http://schemas.microsoft.com/office/drawing/2014/main" xmlns="" id="{D4CCA83A-0EDF-EF95-C4F7-5E37EEC4CF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2219">
            <a:off x="3741618" y="5346384"/>
            <a:ext cx="1661580" cy="216682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xmlns="" id="{29B66791-FEDB-1DAA-364C-C55357BEA3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357758">
            <a:off x="3648024" y="2424648"/>
            <a:ext cx="1601080" cy="2108739"/>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xmlns="" id="{610282E7-DA19-C984-F879-70A29CFCF4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18189">
            <a:off x="4896939" y="4114146"/>
            <a:ext cx="1629236" cy="206884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xmlns="" id="{31480B11-7C01-3FF3-FDCA-4754BDB9CE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897" y="2003798"/>
            <a:ext cx="3873909" cy="501712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xmlns="" id="{77432B2C-678D-34FF-30F2-5BF596AF7606}"/>
              </a:ext>
            </a:extLst>
          </p:cNvPr>
          <p:cNvSpPr txBox="1"/>
          <p:nvPr/>
        </p:nvSpPr>
        <p:spPr>
          <a:xfrm>
            <a:off x="207896" y="1453570"/>
            <a:ext cx="5916178" cy="646331"/>
          </a:xfrm>
          <a:prstGeom prst="rect">
            <a:avLst/>
          </a:prstGeom>
          <a:noFill/>
        </p:spPr>
        <p:txBody>
          <a:bodyPr wrap="square" rtlCol="0">
            <a:spAutoFit/>
          </a:bodyPr>
          <a:lstStyle/>
          <a:p>
            <a:r>
              <a:rPr lang="ro-RO" dirty="0"/>
              <a:t>DISCIPLINA: Limbaj mimico-gestual/Limbaj Braille</a:t>
            </a:r>
          </a:p>
          <a:p>
            <a:r>
              <a:rPr lang="ro-RO" dirty="0"/>
              <a:t>Ciclul gimnazial – </a:t>
            </a:r>
            <a:r>
              <a:rPr lang="en-US" dirty="0" err="1"/>
              <a:t>Î</a:t>
            </a:r>
            <a:r>
              <a:rPr lang="en-US" dirty="0" err="1" smtClean="0"/>
              <a:t>nvățământ</a:t>
            </a:r>
            <a:r>
              <a:rPr lang="en-US" dirty="0" smtClean="0"/>
              <a:t> special</a:t>
            </a:r>
            <a:endParaRPr lang="en-US" dirty="0"/>
          </a:p>
        </p:txBody>
      </p:sp>
    </p:spTree>
    <p:extLst>
      <p:ext uri="{BB962C8B-B14F-4D97-AF65-F5344CB8AC3E}">
        <p14:creationId xmlns:p14="http://schemas.microsoft.com/office/powerpoint/2010/main" val="300644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157" y="202096"/>
            <a:ext cx="6477000" cy="8763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26492" y="530985"/>
            <a:ext cx="5885621" cy="249939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44229" y="1274967"/>
            <a:ext cx="3985418" cy="707886"/>
          </a:xfrm>
          <a:prstGeom prst="rect">
            <a:avLst/>
          </a:prstGeom>
          <a:noFill/>
        </p:spPr>
        <p:txBody>
          <a:bodyPr wrap="square" rtlCol="0">
            <a:spAutoFit/>
          </a:bodyPr>
          <a:lstStyle/>
          <a:p>
            <a:r>
              <a:rPr lang="en-US" sz="4000" dirty="0"/>
              <a:t>e de la </a:t>
            </a:r>
            <a:r>
              <a:rPr lang="en-US" sz="4000" dirty="0" err="1"/>
              <a:t>dromader</a:t>
            </a:r>
            <a:r>
              <a:rPr lang="en-US" sz="4000" dirty="0"/>
              <a:t>. </a:t>
            </a:r>
          </a:p>
        </p:txBody>
      </p:sp>
      <p:sp>
        <p:nvSpPr>
          <p:cNvPr id="79" name="Rectangle 78"/>
          <p:cNvSpPr/>
          <p:nvPr/>
        </p:nvSpPr>
        <p:spPr>
          <a:xfrm>
            <a:off x="587067" y="3333896"/>
            <a:ext cx="5885621" cy="249939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1621336" y="4089975"/>
            <a:ext cx="3769542" cy="707886"/>
          </a:xfrm>
          <a:prstGeom prst="rect">
            <a:avLst/>
          </a:prstGeom>
          <a:noFill/>
        </p:spPr>
        <p:txBody>
          <a:bodyPr wrap="square" rtlCol="0">
            <a:spAutoFit/>
          </a:bodyPr>
          <a:lstStyle/>
          <a:p>
            <a:r>
              <a:rPr lang="en-US" sz="4000" dirty="0"/>
              <a:t>e de la </a:t>
            </a:r>
            <a:r>
              <a:rPr lang="ro-RO" sz="4000" dirty="0"/>
              <a:t>deșert</a:t>
            </a:r>
            <a:r>
              <a:rPr lang="en-US" sz="4000" dirty="0"/>
              <a:t>. </a:t>
            </a:r>
          </a:p>
        </p:txBody>
      </p:sp>
      <p:sp>
        <p:nvSpPr>
          <p:cNvPr id="96" name="Rectangle 95"/>
          <p:cNvSpPr/>
          <p:nvPr/>
        </p:nvSpPr>
        <p:spPr>
          <a:xfrm>
            <a:off x="606699" y="6136843"/>
            <a:ext cx="5885621" cy="249939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1760105" y="6878785"/>
            <a:ext cx="3769542" cy="707886"/>
          </a:xfrm>
          <a:prstGeom prst="rect">
            <a:avLst/>
          </a:prstGeom>
          <a:noFill/>
        </p:spPr>
        <p:txBody>
          <a:bodyPr wrap="square" rtlCol="0">
            <a:spAutoFit/>
          </a:bodyPr>
          <a:lstStyle/>
          <a:p>
            <a:r>
              <a:rPr lang="en-US" sz="4000" dirty="0"/>
              <a:t>e de la </a:t>
            </a:r>
            <a:r>
              <a:rPr lang="ro-RO" sz="4000" dirty="0"/>
              <a:t>dovleac</a:t>
            </a:r>
            <a:r>
              <a:rPr lang="en-US" sz="4000" dirty="0"/>
              <a:t>. </a:t>
            </a:r>
          </a:p>
        </p:txBody>
      </p:sp>
      <p:grpSp>
        <p:nvGrpSpPr>
          <p:cNvPr id="67" name="Group 8">
            <a:extLst>
              <a:ext uri="{FF2B5EF4-FFF2-40B4-BE49-F238E27FC236}">
                <a16:creationId xmlns:a16="http://schemas.microsoft.com/office/drawing/2014/main" xmlns="" id="{33F8463C-3B22-4919-991B-973606D63FE0}"/>
              </a:ext>
            </a:extLst>
          </p:cNvPr>
          <p:cNvGrpSpPr/>
          <p:nvPr/>
        </p:nvGrpSpPr>
        <p:grpSpPr>
          <a:xfrm rot="10800000">
            <a:off x="813376" y="1780684"/>
            <a:ext cx="5148997" cy="1149238"/>
            <a:chOff x="797592" y="2975231"/>
            <a:chExt cx="5148997" cy="1149238"/>
          </a:xfrm>
        </p:grpSpPr>
        <p:sp>
          <p:nvSpPr>
            <p:cNvPr id="68" name="Arc 67">
              <a:extLst>
                <a:ext uri="{FF2B5EF4-FFF2-40B4-BE49-F238E27FC236}">
                  <a16:creationId xmlns:a16="http://schemas.microsoft.com/office/drawing/2014/main" xmlns="" id="{99EA72AA-7043-4D89-B5C3-DC88CE9F0720}"/>
                </a:ext>
              </a:extLst>
            </p:cNvPr>
            <p:cNvSpPr/>
            <p:nvPr/>
          </p:nvSpPr>
          <p:spPr>
            <a:xfrm>
              <a:off x="797592" y="2975231"/>
              <a:ext cx="1031631" cy="1102832"/>
            </a:xfrm>
            <a:prstGeom prst="arc">
              <a:avLst>
                <a:gd name="adj1" fmla="val 10904595"/>
                <a:gd name="adj2" fmla="val 77242"/>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Arc 68">
              <a:extLst>
                <a:ext uri="{FF2B5EF4-FFF2-40B4-BE49-F238E27FC236}">
                  <a16:creationId xmlns:a16="http://schemas.microsoft.com/office/drawing/2014/main" xmlns="" id="{78B836DF-106A-46E1-BFC5-AE7FD990F99F}"/>
                </a:ext>
              </a:extLst>
            </p:cNvPr>
            <p:cNvSpPr/>
            <p:nvPr/>
          </p:nvSpPr>
          <p:spPr>
            <a:xfrm>
              <a:off x="1831054" y="2999403"/>
              <a:ext cx="1031631" cy="1102832"/>
            </a:xfrm>
            <a:prstGeom prst="arc">
              <a:avLst>
                <a:gd name="adj1" fmla="val 10904595"/>
                <a:gd name="adj2" fmla="val 77242"/>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 70">
              <a:extLst>
                <a:ext uri="{FF2B5EF4-FFF2-40B4-BE49-F238E27FC236}">
                  <a16:creationId xmlns:a16="http://schemas.microsoft.com/office/drawing/2014/main" xmlns="" id="{7F56CAC7-54A3-4E13-BEEF-D659A3CEF88D}"/>
                </a:ext>
              </a:extLst>
            </p:cNvPr>
            <p:cNvSpPr/>
            <p:nvPr/>
          </p:nvSpPr>
          <p:spPr>
            <a:xfrm>
              <a:off x="2859022" y="3001471"/>
              <a:ext cx="1031631" cy="1102832"/>
            </a:xfrm>
            <a:prstGeom prst="arc">
              <a:avLst>
                <a:gd name="adj1" fmla="val 10904595"/>
                <a:gd name="adj2" fmla="val 77242"/>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Arc 71">
              <a:extLst>
                <a:ext uri="{FF2B5EF4-FFF2-40B4-BE49-F238E27FC236}">
                  <a16:creationId xmlns:a16="http://schemas.microsoft.com/office/drawing/2014/main" xmlns="" id="{138ECCA2-BFE1-407B-9C49-2E8B794BCF71}"/>
                </a:ext>
              </a:extLst>
            </p:cNvPr>
            <p:cNvSpPr/>
            <p:nvPr/>
          </p:nvSpPr>
          <p:spPr>
            <a:xfrm>
              <a:off x="3886990" y="3021637"/>
              <a:ext cx="1031631" cy="1102832"/>
            </a:xfrm>
            <a:prstGeom prst="arc">
              <a:avLst>
                <a:gd name="adj1" fmla="val 10904595"/>
                <a:gd name="adj2" fmla="val 77242"/>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Arc 73">
              <a:extLst>
                <a:ext uri="{FF2B5EF4-FFF2-40B4-BE49-F238E27FC236}">
                  <a16:creationId xmlns:a16="http://schemas.microsoft.com/office/drawing/2014/main" xmlns="" id="{0216DC50-59DB-413E-9926-B8B533949625}"/>
                </a:ext>
              </a:extLst>
            </p:cNvPr>
            <p:cNvSpPr/>
            <p:nvPr/>
          </p:nvSpPr>
          <p:spPr>
            <a:xfrm>
              <a:off x="4914958" y="2999403"/>
              <a:ext cx="1031631" cy="1102832"/>
            </a:xfrm>
            <a:prstGeom prst="arc">
              <a:avLst>
                <a:gd name="adj1" fmla="val 10904595"/>
                <a:gd name="adj2" fmla="val 77242"/>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 name="Group 8">
            <a:extLst>
              <a:ext uri="{FF2B5EF4-FFF2-40B4-BE49-F238E27FC236}">
                <a16:creationId xmlns:a16="http://schemas.microsoft.com/office/drawing/2014/main" xmlns="" id="{33F8463C-3B22-4919-991B-973606D63FE0}"/>
              </a:ext>
            </a:extLst>
          </p:cNvPr>
          <p:cNvGrpSpPr/>
          <p:nvPr/>
        </p:nvGrpSpPr>
        <p:grpSpPr>
          <a:xfrm>
            <a:off x="955378" y="4994860"/>
            <a:ext cx="5148997" cy="1149238"/>
            <a:chOff x="797592" y="2975231"/>
            <a:chExt cx="5148997" cy="1149238"/>
          </a:xfrm>
        </p:grpSpPr>
        <p:sp>
          <p:nvSpPr>
            <p:cNvPr id="80" name="Arc 79">
              <a:extLst>
                <a:ext uri="{FF2B5EF4-FFF2-40B4-BE49-F238E27FC236}">
                  <a16:creationId xmlns:a16="http://schemas.microsoft.com/office/drawing/2014/main" xmlns="" id="{99EA72AA-7043-4D89-B5C3-DC88CE9F0720}"/>
                </a:ext>
              </a:extLst>
            </p:cNvPr>
            <p:cNvSpPr/>
            <p:nvPr/>
          </p:nvSpPr>
          <p:spPr>
            <a:xfrm>
              <a:off x="797592" y="2975231"/>
              <a:ext cx="1031631" cy="1102832"/>
            </a:xfrm>
            <a:prstGeom prst="arc">
              <a:avLst>
                <a:gd name="adj1" fmla="val 10904595"/>
                <a:gd name="adj2" fmla="val 77242"/>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Arc 80">
              <a:extLst>
                <a:ext uri="{FF2B5EF4-FFF2-40B4-BE49-F238E27FC236}">
                  <a16:creationId xmlns:a16="http://schemas.microsoft.com/office/drawing/2014/main" xmlns="" id="{78B836DF-106A-46E1-BFC5-AE7FD990F99F}"/>
                </a:ext>
              </a:extLst>
            </p:cNvPr>
            <p:cNvSpPr/>
            <p:nvPr/>
          </p:nvSpPr>
          <p:spPr>
            <a:xfrm>
              <a:off x="1831054" y="2999403"/>
              <a:ext cx="1031631" cy="1102832"/>
            </a:xfrm>
            <a:prstGeom prst="arc">
              <a:avLst>
                <a:gd name="adj1" fmla="val 10904595"/>
                <a:gd name="adj2" fmla="val 77242"/>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Arc 82">
              <a:extLst>
                <a:ext uri="{FF2B5EF4-FFF2-40B4-BE49-F238E27FC236}">
                  <a16:creationId xmlns:a16="http://schemas.microsoft.com/office/drawing/2014/main" xmlns="" id="{7F56CAC7-54A3-4E13-BEEF-D659A3CEF88D}"/>
                </a:ext>
              </a:extLst>
            </p:cNvPr>
            <p:cNvSpPr/>
            <p:nvPr/>
          </p:nvSpPr>
          <p:spPr>
            <a:xfrm>
              <a:off x="2859022" y="3001471"/>
              <a:ext cx="1031631" cy="1102832"/>
            </a:xfrm>
            <a:prstGeom prst="arc">
              <a:avLst>
                <a:gd name="adj1" fmla="val 10904595"/>
                <a:gd name="adj2" fmla="val 77242"/>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Arc 89">
              <a:extLst>
                <a:ext uri="{FF2B5EF4-FFF2-40B4-BE49-F238E27FC236}">
                  <a16:creationId xmlns:a16="http://schemas.microsoft.com/office/drawing/2014/main" xmlns="" id="{138ECCA2-BFE1-407B-9C49-2E8B794BCF71}"/>
                </a:ext>
              </a:extLst>
            </p:cNvPr>
            <p:cNvSpPr/>
            <p:nvPr/>
          </p:nvSpPr>
          <p:spPr>
            <a:xfrm>
              <a:off x="3886990" y="3021637"/>
              <a:ext cx="1031631" cy="1102832"/>
            </a:xfrm>
            <a:prstGeom prst="arc">
              <a:avLst>
                <a:gd name="adj1" fmla="val 10904595"/>
                <a:gd name="adj2" fmla="val 77242"/>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Arc 90">
              <a:extLst>
                <a:ext uri="{FF2B5EF4-FFF2-40B4-BE49-F238E27FC236}">
                  <a16:creationId xmlns:a16="http://schemas.microsoft.com/office/drawing/2014/main" xmlns="" id="{0216DC50-59DB-413E-9926-B8B533949625}"/>
                </a:ext>
              </a:extLst>
            </p:cNvPr>
            <p:cNvSpPr/>
            <p:nvPr/>
          </p:nvSpPr>
          <p:spPr>
            <a:xfrm>
              <a:off x="4914958" y="2999403"/>
              <a:ext cx="1031631" cy="1102832"/>
            </a:xfrm>
            <a:prstGeom prst="arc">
              <a:avLst>
                <a:gd name="adj1" fmla="val 10904595"/>
                <a:gd name="adj2" fmla="val 77242"/>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 name="Group 3"/>
          <p:cNvGrpSpPr/>
          <p:nvPr/>
        </p:nvGrpSpPr>
        <p:grpSpPr>
          <a:xfrm>
            <a:off x="947431" y="7710645"/>
            <a:ext cx="5406925" cy="839885"/>
            <a:chOff x="947431" y="7710645"/>
            <a:chExt cx="5406925" cy="839885"/>
          </a:xfrm>
        </p:grpSpPr>
        <p:grpSp>
          <p:nvGrpSpPr>
            <p:cNvPr id="3" name="Group 2"/>
            <p:cNvGrpSpPr/>
            <p:nvPr/>
          </p:nvGrpSpPr>
          <p:grpSpPr>
            <a:xfrm>
              <a:off x="947431" y="7774866"/>
              <a:ext cx="1787823" cy="775664"/>
              <a:chOff x="955377" y="7758736"/>
              <a:chExt cx="2065094" cy="1150687"/>
            </a:xfrm>
          </p:grpSpPr>
          <p:sp>
            <p:nvSpPr>
              <p:cNvPr id="100" name="Arc 99">
                <a:extLst>
                  <a:ext uri="{FF2B5EF4-FFF2-40B4-BE49-F238E27FC236}">
                    <a16:creationId xmlns:a16="http://schemas.microsoft.com/office/drawing/2014/main" xmlns="" id="{99EA72AA-7043-4D89-B5C3-DC88CE9F0720}"/>
                  </a:ext>
                </a:extLst>
              </p:cNvPr>
              <p:cNvSpPr/>
              <p:nvPr/>
            </p:nvSpPr>
            <p:spPr>
              <a:xfrm>
                <a:off x="955377" y="7806591"/>
                <a:ext cx="1031631" cy="1102832"/>
              </a:xfrm>
              <a:prstGeom prst="arc">
                <a:avLst>
                  <a:gd name="adj1" fmla="val 10904595"/>
                  <a:gd name="adj2" fmla="val 77242"/>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Arc 100">
                <a:extLst>
                  <a:ext uri="{FF2B5EF4-FFF2-40B4-BE49-F238E27FC236}">
                    <a16:creationId xmlns:a16="http://schemas.microsoft.com/office/drawing/2014/main" xmlns="" id="{0216DC50-59DB-413E-9926-B8B533949625}"/>
                  </a:ext>
                </a:extLst>
              </p:cNvPr>
              <p:cNvSpPr/>
              <p:nvPr/>
            </p:nvSpPr>
            <p:spPr>
              <a:xfrm rot="10800000">
                <a:off x="1988840" y="7758736"/>
                <a:ext cx="1031631" cy="1102832"/>
              </a:xfrm>
              <a:prstGeom prst="arc">
                <a:avLst>
                  <a:gd name="adj1" fmla="val 10904595"/>
                  <a:gd name="adj2" fmla="val 77242"/>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Group 101"/>
            <p:cNvGrpSpPr/>
            <p:nvPr/>
          </p:nvGrpSpPr>
          <p:grpSpPr>
            <a:xfrm>
              <a:off x="2766142" y="7725617"/>
              <a:ext cx="1787823" cy="775664"/>
              <a:chOff x="955377" y="7758736"/>
              <a:chExt cx="2065094" cy="1150687"/>
            </a:xfrm>
          </p:grpSpPr>
          <p:sp>
            <p:nvSpPr>
              <p:cNvPr id="103" name="Arc 102">
                <a:extLst>
                  <a:ext uri="{FF2B5EF4-FFF2-40B4-BE49-F238E27FC236}">
                    <a16:creationId xmlns:a16="http://schemas.microsoft.com/office/drawing/2014/main" xmlns="" id="{99EA72AA-7043-4D89-B5C3-DC88CE9F0720}"/>
                  </a:ext>
                </a:extLst>
              </p:cNvPr>
              <p:cNvSpPr/>
              <p:nvPr/>
            </p:nvSpPr>
            <p:spPr>
              <a:xfrm>
                <a:off x="955377" y="7806591"/>
                <a:ext cx="1031631" cy="1102832"/>
              </a:xfrm>
              <a:prstGeom prst="arc">
                <a:avLst>
                  <a:gd name="adj1" fmla="val 10904595"/>
                  <a:gd name="adj2" fmla="val 77242"/>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Arc 103">
                <a:extLst>
                  <a:ext uri="{FF2B5EF4-FFF2-40B4-BE49-F238E27FC236}">
                    <a16:creationId xmlns:a16="http://schemas.microsoft.com/office/drawing/2014/main" xmlns="" id="{0216DC50-59DB-413E-9926-B8B533949625}"/>
                  </a:ext>
                </a:extLst>
              </p:cNvPr>
              <p:cNvSpPr/>
              <p:nvPr/>
            </p:nvSpPr>
            <p:spPr>
              <a:xfrm rot="10800000">
                <a:off x="1988840" y="7758736"/>
                <a:ext cx="1031631" cy="1102832"/>
              </a:xfrm>
              <a:prstGeom prst="arc">
                <a:avLst>
                  <a:gd name="adj1" fmla="val 10904595"/>
                  <a:gd name="adj2" fmla="val 77242"/>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5" name="Arc 104">
              <a:extLst>
                <a:ext uri="{FF2B5EF4-FFF2-40B4-BE49-F238E27FC236}">
                  <a16:creationId xmlns:a16="http://schemas.microsoft.com/office/drawing/2014/main" xmlns="" id="{99EA72AA-7043-4D89-B5C3-DC88CE9F0720}"/>
                </a:ext>
              </a:extLst>
            </p:cNvPr>
            <p:cNvSpPr/>
            <p:nvPr/>
          </p:nvSpPr>
          <p:spPr>
            <a:xfrm>
              <a:off x="4572420" y="7710645"/>
              <a:ext cx="893118" cy="743406"/>
            </a:xfrm>
            <a:prstGeom prst="arc">
              <a:avLst>
                <a:gd name="adj1" fmla="val 10904595"/>
                <a:gd name="adj2" fmla="val 77242"/>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Arc 105">
              <a:extLst>
                <a:ext uri="{FF2B5EF4-FFF2-40B4-BE49-F238E27FC236}">
                  <a16:creationId xmlns:a16="http://schemas.microsoft.com/office/drawing/2014/main" xmlns="" id="{0216DC50-59DB-413E-9926-B8B533949625}"/>
                </a:ext>
              </a:extLst>
            </p:cNvPr>
            <p:cNvSpPr/>
            <p:nvPr/>
          </p:nvSpPr>
          <p:spPr>
            <a:xfrm rot="10800000">
              <a:off x="5461238" y="7800063"/>
              <a:ext cx="893118" cy="743406"/>
            </a:xfrm>
            <a:prstGeom prst="arc">
              <a:avLst>
                <a:gd name="adj1" fmla="val 10904595"/>
                <a:gd name="adj2" fmla="val 77242"/>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6" name="Picture 5">
            <a:extLst>
              <a:ext uri="{FF2B5EF4-FFF2-40B4-BE49-F238E27FC236}">
                <a16:creationId xmlns:a16="http://schemas.microsoft.com/office/drawing/2014/main" xmlns="" id="{B53E7262-98AA-962B-77EB-7B71F5E5A0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430" y="712539"/>
            <a:ext cx="896009" cy="1203359"/>
          </a:xfrm>
          <a:prstGeom prst="rect">
            <a:avLst/>
          </a:prstGeom>
        </p:spPr>
      </p:pic>
      <p:pic>
        <p:nvPicPr>
          <p:cNvPr id="8" name="Picture 7">
            <a:extLst>
              <a:ext uri="{FF2B5EF4-FFF2-40B4-BE49-F238E27FC236}">
                <a16:creationId xmlns:a16="http://schemas.microsoft.com/office/drawing/2014/main" xmlns="" id="{DD9E7F69-3210-F648-6421-E540DEA485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204365" y="763864"/>
            <a:ext cx="1039398" cy="1557329"/>
          </a:xfrm>
          <a:prstGeom prst="rect">
            <a:avLst/>
          </a:prstGeom>
        </p:spPr>
      </p:pic>
      <p:pic>
        <p:nvPicPr>
          <p:cNvPr id="10" name="Picture 9">
            <a:extLst>
              <a:ext uri="{FF2B5EF4-FFF2-40B4-BE49-F238E27FC236}">
                <a16:creationId xmlns:a16="http://schemas.microsoft.com/office/drawing/2014/main" xmlns="" id="{E84F1411-623D-7C89-01B2-304A054757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304" y="3428786"/>
            <a:ext cx="1708686" cy="1261392"/>
          </a:xfrm>
          <a:prstGeom prst="rect">
            <a:avLst/>
          </a:prstGeom>
        </p:spPr>
      </p:pic>
      <p:pic>
        <p:nvPicPr>
          <p:cNvPr id="12" name="Picture 11">
            <a:extLst>
              <a:ext uri="{FF2B5EF4-FFF2-40B4-BE49-F238E27FC236}">
                <a16:creationId xmlns:a16="http://schemas.microsoft.com/office/drawing/2014/main" xmlns="" id="{85C35E43-63C6-4D19-A5A3-B2EC4D87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2724" y="6417534"/>
            <a:ext cx="1031632" cy="1308083"/>
          </a:xfrm>
          <a:prstGeom prst="rect">
            <a:avLst/>
          </a:prstGeom>
        </p:spPr>
      </p:pic>
      <p:pic>
        <p:nvPicPr>
          <p:cNvPr id="14" name="Picture 13">
            <a:extLst>
              <a:ext uri="{FF2B5EF4-FFF2-40B4-BE49-F238E27FC236}">
                <a16:creationId xmlns:a16="http://schemas.microsoft.com/office/drawing/2014/main" xmlns="" id="{2112EDEF-E92B-3300-5BAC-3A275FC171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706" y="3520024"/>
            <a:ext cx="908630" cy="1220310"/>
          </a:xfrm>
          <a:prstGeom prst="rect">
            <a:avLst/>
          </a:prstGeom>
        </p:spPr>
      </p:pic>
      <p:pic>
        <p:nvPicPr>
          <p:cNvPr id="16" name="Picture 15">
            <a:extLst>
              <a:ext uri="{FF2B5EF4-FFF2-40B4-BE49-F238E27FC236}">
                <a16:creationId xmlns:a16="http://schemas.microsoft.com/office/drawing/2014/main" xmlns="" id="{BBD9BEDF-3651-DF01-93B9-861B475A56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706" y="6352218"/>
            <a:ext cx="893352" cy="1199791"/>
          </a:xfrm>
          <a:prstGeom prst="rect">
            <a:avLst/>
          </a:prstGeom>
        </p:spPr>
      </p:pic>
    </p:spTree>
    <p:extLst>
      <p:ext uri="{BB962C8B-B14F-4D97-AF65-F5344CB8AC3E}">
        <p14:creationId xmlns:p14="http://schemas.microsoft.com/office/powerpoint/2010/main" val="3929108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1524000"/>
            <a:ext cx="6096000" cy="6934200"/>
          </a:xfrm>
          <a:prstGeom prst="roundRect">
            <a:avLst>
              <a:gd name="adj" fmla="val 623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3633" y="457200"/>
            <a:ext cx="6273945" cy="923330"/>
          </a:xfrm>
          <a:prstGeom prst="rect">
            <a:avLst/>
          </a:prstGeom>
          <a:noFill/>
        </p:spPr>
        <p:txBody>
          <a:bodyPr wrap="square" rtlCol="0">
            <a:spAutoFit/>
          </a:bodyPr>
          <a:lstStyle/>
          <a:p>
            <a:r>
              <a:rPr lang="en-US" dirty="0"/>
              <a:t>NUME:………………………………………………………………………………….</a:t>
            </a:r>
          </a:p>
          <a:p>
            <a:r>
              <a:rPr lang="en-US" dirty="0"/>
              <a:t>DATA:……………………………………………………………………………………..</a:t>
            </a:r>
          </a:p>
          <a:p>
            <a:r>
              <a:rPr lang="en-US" dirty="0" err="1"/>
              <a:t>Încercuiește</a:t>
            </a:r>
            <a:r>
              <a:rPr lang="ro-RO" dirty="0"/>
              <a:t> cu albastru</a:t>
            </a:r>
            <a:r>
              <a:rPr lang="en-US" dirty="0"/>
              <a:t> </a:t>
            </a:r>
            <a:r>
              <a:rPr lang="en-US" dirty="0" err="1"/>
              <a:t>toate</a:t>
            </a:r>
            <a:r>
              <a:rPr lang="en-US" dirty="0"/>
              <a:t> </a:t>
            </a:r>
            <a:r>
              <a:rPr lang="en-US" dirty="0" err="1"/>
              <a:t>literele</a:t>
            </a:r>
            <a:r>
              <a:rPr lang="en-US" dirty="0"/>
              <a:t> </a:t>
            </a:r>
            <a:r>
              <a:rPr lang="ro-RO" b="1" dirty="0"/>
              <a:t>D </a:t>
            </a:r>
            <a:r>
              <a:rPr lang="ro-RO" dirty="0"/>
              <a:t>și cu roșu toate literele </a:t>
            </a:r>
            <a:r>
              <a:rPr lang="ro-RO" b="1" dirty="0"/>
              <a:t>d</a:t>
            </a:r>
            <a:r>
              <a:rPr lang="en-US" dirty="0"/>
              <a:t>.</a:t>
            </a:r>
          </a:p>
        </p:txBody>
      </p:sp>
      <p:sp>
        <p:nvSpPr>
          <p:cNvPr id="4" name="TextBox 3"/>
          <p:cNvSpPr txBox="1"/>
          <p:nvPr/>
        </p:nvSpPr>
        <p:spPr>
          <a:xfrm>
            <a:off x="548751" y="5028905"/>
            <a:ext cx="1219200" cy="1569660"/>
          </a:xfrm>
          <a:prstGeom prst="rect">
            <a:avLst/>
          </a:prstGeom>
          <a:noFill/>
        </p:spPr>
        <p:txBody>
          <a:bodyPr wrap="square" rtlCol="0">
            <a:spAutoFit/>
          </a:bodyPr>
          <a:lstStyle/>
          <a:p>
            <a:pPr algn="ctr"/>
            <a:r>
              <a:rPr lang="en-US" sz="9600" dirty="0"/>
              <a:t>V</a:t>
            </a:r>
          </a:p>
        </p:txBody>
      </p:sp>
      <p:sp>
        <p:nvSpPr>
          <p:cNvPr id="5" name="TextBox 4"/>
          <p:cNvSpPr txBox="1"/>
          <p:nvPr/>
        </p:nvSpPr>
        <p:spPr>
          <a:xfrm>
            <a:off x="3702591" y="2893511"/>
            <a:ext cx="1219200" cy="1569660"/>
          </a:xfrm>
          <a:prstGeom prst="rect">
            <a:avLst/>
          </a:prstGeom>
          <a:noFill/>
        </p:spPr>
        <p:txBody>
          <a:bodyPr wrap="square" rtlCol="0">
            <a:spAutoFit/>
          </a:bodyPr>
          <a:lstStyle/>
          <a:p>
            <a:pPr algn="ctr"/>
            <a:r>
              <a:rPr lang="en-US" sz="9600" dirty="0">
                <a:latin typeface="Arial Black" pitchFamily="34" charset="0"/>
              </a:rPr>
              <a:t>C</a:t>
            </a:r>
          </a:p>
        </p:txBody>
      </p:sp>
      <p:sp>
        <p:nvSpPr>
          <p:cNvPr id="6" name="TextBox 5"/>
          <p:cNvSpPr txBox="1"/>
          <p:nvPr/>
        </p:nvSpPr>
        <p:spPr>
          <a:xfrm rot="1253408">
            <a:off x="1698850" y="5393497"/>
            <a:ext cx="1342827" cy="1569660"/>
          </a:xfrm>
          <a:prstGeom prst="rect">
            <a:avLst/>
          </a:prstGeom>
          <a:noFill/>
        </p:spPr>
        <p:txBody>
          <a:bodyPr wrap="square" rtlCol="0">
            <a:spAutoFit/>
          </a:bodyPr>
          <a:lstStyle/>
          <a:p>
            <a:pPr algn="ctr"/>
            <a:r>
              <a:rPr lang="ro-RO" sz="9600" dirty="0">
                <a:ln w="10160">
                  <a:noFill/>
                  <a:prstDash val="solid"/>
                </a:ln>
                <a:effectLst>
                  <a:outerShdw blurRad="38100" dist="32000" dir="5400000" algn="tl">
                    <a:srgbClr val="000000">
                      <a:alpha val="30000"/>
                    </a:srgbClr>
                  </a:outerShdw>
                </a:effectLst>
                <a:latin typeface="Caladea" pitchFamily="18" charset="0"/>
              </a:rPr>
              <a:t>d</a:t>
            </a:r>
            <a:endParaRPr lang="en-US" sz="9600" dirty="0">
              <a:ln w="10160">
                <a:noFill/>
                <a:prstDash val="solid"/>
              </a:ln>
              <a:effectLst>
                <a:outerShdw blurRad="38100" dist="32000" dir="5400000" algn="tl">
                  <a:srgbClr val="000000">
                    <a:alpha val="30000"/>
                  </a:srgbClr>
                </a:outerShdw>
              </a:effectLst>
              <a:latin typeface="Caladea" pitchFamily="18" charset="0"/>
            </a:endParaRPr>
          </a:p>
        </p:txBody>
      </p:sp>
      <p:sp>
        <p:nvSpPr>
          <p:cNvPr id="7" name="TextBox 6"/>
          <p:cNvSpPr txBox="1"/>
          <p:nvPr/>
        </p:nvSpPr>
        <p:spPr>
          <a:xfrm rot="20263357">
            <a:off x="5061448" y="4626020"/>
            <a:ext cx="1219200" cy="1569660"/>
          </a:xfrm>
          <a:prstGeom prst="rect">
            <a:avLst/>
          </a:prstGeom>
          <a:noFill/>
        </p:spPr>
        <p:txBody>
          <a:bodyPr wrap="square" rtlCol="0">
            <a:spAutoFit/>
          </a:bodyPr>
          <a:lstStyle/>
          <a:p>
            <a:pPr algn="ctr"/>
            <a:r>
              <a:rPr lang="ro-RO" sz="9600" b="1" dirty="0">
                <a:latin typeface="Curlz MT" pitchFamily="82" charset="0"/>
              </a:rPr>
              <a:t>d</a:t>
            </a:r>
            <a:endParaRPr lang="en-US" sz="9600" b="1" dirty="0">
              <a:latin typeface="Curlz MT" pitchFamily="82" charset="0"/>
            </a:endParaRPr>
          </a:p>
        </p:txBody>
      </p:sp>
      <p:sp>
        <p:nvSpPr>
          <p:cNvPr id="8" name="TextBox 7"/>
          <p:cNvSpPr txBox="1"/>
          <p:nvPr/>
        </p:nvSpPr>
        <p:spPr>
          <a:xfrm rot="19505121">
            <a:off x="4896632" y="1702024"/>
            <a:ext cx="1219200" cy="1569660"/>
          </a:xfrm>
          <a:prstGeom prst="rect">
            <a:avLst/>
          </a:prstGeom>
          <a:noFill/>
        </p:spPr>
        <p:txBody>
          <a:bodyPr wrap="square" rtlCol="0">
            <a:spAutoFit/>
          </a:bodyPr>
          <a:lstStyle/>
          <a:p>
            <a:pPr algn="ctr"/>
            <a:r>
              <a:rPr lang="ro-RO" sz="9600" dirty="0">
                <a:latin typeface="Comic Sans MS" pitchFamily="66" charset="0"/>
              </a:rPr>
              <a:t>D</a:t>
            </a:r>
            <a:endParaRPr lang="en-US" sz="9600" dirty="0">
              <a:latin typeface="Comic Sans MS" pitchFamily="66" charset="0"/>
            </a:endParaRPr>
          </a:p>
        </p:txBody>
      </p:sp>
      <p:sp>
        <p:nvSpPr>
          <p:cNvPr id="9" name="TextBox 8"/>
          <p:cNvSpPr txBox="1"/>
          <p:nvPr/>
        </p:nvSpPr>
        <p:spPr>
          <a:xfrm>
            <a:off x="2491178" y="6588981"/>
            <a:ext cx="1219200" cy="1569660"/>
          </a:xfrm>
          <a:prstGeom prst="rect">
            <a:avLst/>
          </a:prstGeom>
          <a:noFill/>
        </p:spPr>
        <p:txBody>
          <a:bodyPr wrap="square" rtlCol="0">
            <a:spAutoFit/>
          </a:bodyPr>
          <a:lstStyle/>
          <a:p>
            <a:pPr algn="ctr"/>
            <a:r>
              <a:rPr lang="ro-RO" sz="9600" dirty="0">
                <a:latin typeface="Lucida Handwriting" pitchFamily="66" charset="0"/>
              </a:rPr>
              <a:t>D</a:t>
            </a:r>
            <a:endParaRPr lang="en-US" sz="9600" dirty="0">
              <a:latin typeface="Lucida Handwriting" pitchFamily="66" charset="0"/>
            </a:endParaRPr>
          </a:p>
        </p:txBody>
      </p:sp>
      <p:sp>
        <p:nvSpPr>
          <p:cNvPr id="10" name="TextBox 9"/>
          <p:cNvSpPr txBox="1"/>
          <p:nvPr/>
        </p:nvSpPr>
        <p:spPr>
          <a:xfrm rot="1853819">
            <a:off x="5093701" y="3147030"/>
            <a:ext cx="1219200" cy="1569660"/>
          </a:xfrm>
          <a:prstGeom prst="rect">
            <a:avLst/>
          </a:prstGeom>
          <a:noFill/>
        </p:spPr>
        <p:txBody>
          <a:bodyPr wrap="square" rtlCol="0">
            <a:spAutoFit/>
          </a:bodyPr>
          <a:lstStyle/>
          <a:p>
            <a:pPr algn="ctr"/>
            <a:r>
              <a:rPr lang="en-US" sz="9600" b="1" dirty="0">
                <a:latin typeface="Curlz MT" pitchFamily="82" charset="0"/>
              </a:rPr>
              <a:t>B</a:t>
            </a:r>
          </a:p>
        </p:txBody>
      </p:sp>
      <p:sp>
        <p:nvSpPr>
          <p:cNvPr id="11" name="TextBox 10"/>
          <p:cNvSpPr txBox="1"/>
          <p:nvPr/>
        </p:nvSpPr>
        <p:spPr>
          <a:xfrm rot="20159766">
            <a:off x="1903116" y="3160177"/>
            <a:ext cx="1342827" cy="1569660"/>
          </a:xfrm>
          <a:prstGeom prst="rect">
            <a:avLst/>
          </a:prstGeom>
          <a:noFill/>
        </p:spPr>
        <p:txBody>
          <a:bodyPr wrap="square" rtlCol="0">
            <a:spAutoFit/>
          </a:bodyPr>
          <a:lstStyle/>
          <a:p>
            <a:pPr algn="ctr"/>
            <a:r>
              <a:rPr lang="en-US" sz="9600" dirty="0">
                <a:ln w="10160">
                  <a:noFill/>
                  <a:prstDash val="solid"/>
                </a:ln>
                <a:effectLst>
                  <a:outerShdw blurRad="38100" dist="32000" dir="5400000" algn="tl">
                    <a:srgbClr val="000000">
                      <a:alpha val="30000"/>
                    </a:srgbClr>
                  </a:outerShdw>
                </a:effectLst>
                <a:latin typeface="Caladea" pitchFamily="18" charset="0"/>
              </a:rPr>
              <a:t>G</a:t>
            </a:r>
          </a:p>
        </p:txBody>
      </p:sp>
      <p:sp>
        <p:nvSpPr>
          <p:cNvPr id="12" name="TextBox 11"/>
          <p:cNvSpPr txBox="1"/>
          <p:nvPr/>
        </p:nvSpPr>
        <p:spPr>
          <a:xfrm>
            <a:off x="2665665" y="1882713"/>
            <a:ext cx="1219200" cy="1569660"/>
          </a:xfrm>
          <a:prstGeom prst="rect">
            <a:avLst/>
          </a:prstGeom>
          <a:noFill/>
        </p:spPr>
        <p:txBody>
          <a:bodyPr wrap="square" rtlCol="0">
            <a:spAutoFit/>
          </a:bodyPr>
          <a:lstStyle/>
          <a:p>
            <a:pPr algn="ctr"/>
            <a:r>
              <a:rPr lang="en-US" sz="9600" dirty="0">
                <a:latin typeface="Lucida Handwriting" pitchFamily="66" charset="0"/>
              </a:rPr>
              <a:t>L</a:t>
            </a:r>
          </a:p>
        </p:txBody>
      </p:sp>
      <p:sp>
        <p:nvSpPr>
          <p:cNvPr id="13" name="TextBox 12"/>
          <p:cNvSpPr txBox="1"/>
          <p:nvPr/>
        </p:nvSpPr>
        <p:spPr>
          <a:xfrm rot="19505121">
            <a:off x="650955" y="6577672"/>
            <a:ext cx="1219200" cy="1569660"/>
          </a:xfrm>
          <a:prstGeom prst="rect">
            <a:avLst/>
          </a:prstGeom>
          <a:noFill/>
        </p:spPr>
        <p:txBody>
          <a:bodyPr wrap="square" rtlCol="0">
            <a:spAutoFit/>
          </a:bodyPr>
          <a:lstStyle/>
          <a:p>
            <a:pPr algn="ctr"/>
            <a:r>
              <a:rPr lang="ro-RO" sz="9600" dirty="0">
                <a:latin typeface="Comic Sans MS" pitchFamily="66" charset="0"/>
              </a:rPr>
              <a:t>b</a:t>
            </a:r>
            <a:endParaRPr lang="en-US" sz="9600" dirty="0">
              <a:latin typeface="Comic Sans MS" pitchFamily="66" charset="0"/>
            </a:endParaRPr>
          </a:p>
        </p:txBody>
      </p:sp>
      <p:sp>
        <p:nvSpPr>
          <p:cNvPr id="14" name="TextBox 13"/>
          <p:cNvSpPr txBox="1"/>
          <p:nvPr/>
        </p:nvSpPr>
        <p:spPr>
          <a:xfrm>
            <a:off x="2665665" y="4420846"/>
            <a:ext cx="1219200" cy="1569660"/>
          </a:xfrm>
          <a:prstGeom prst="rect">
            <a:avLst/>
          </a:prstGeom>
          <a:noFill/>
        </p:spPr>
        <p:txBody>
          <a:bodyPr wrap="square" rtlCol="0">
            <a:spAutoFit/>
          </a:bodyPr>
          <a:lstStyle/>
          <a:p>
            <a:pPr algn="ctr"/>
            <a:r>
              <a:rPr lang="en-US" sz="9600" dirty="0"/>
              <a:t>N</a:t>
            </a:r>
          </a:p>
        </p:txBody>
      </p:sp>
      <p:sp>
        <p:nvSpPr>
          <p:cNvPr id="15" name="TextBox 14"/>
          <p:cNvSpPr txBox="1"/>
          <p:nvPr/>
        </p:nvSpPr>
        <p:spPr>
          <a:xfrm rot="3363757">
            <a:off x="5103191" y="6498804"/>
            <a:ext cx="1219200" cy="1569660"/>
          </a:xfrm>
          <a:prstGeom prst="rect">
            <a:avLst/>
          </a:prstGeom>
          <a:noFill/>
        </p:spPr>
        <p:txBody>
          <a:bodyPr wrap="square" rtlCol="0">
            <a:spAutoFit/>
          </a:bodyPr>
          <a:lstStyle/>
          <a:p>
            <a:pPr algn="ctr"/>
            <a:r>
              <a:rPr lang="en-US" sz="9600" dirty="0">
                <a:latin typeface="Arial Black" pitchFamily="34" charset="0"/>
              </a:rPr>
              <a:t>R</a:t>
            </a:r>
          </a:p>
        </p:txBody>
      </p:sp>
      <p:sp>
        <p:nvSpPr>
          <p:cNvPr id="16" name="TextBox 15"/>
          <p:cNvSpPr txBox="1"/>
          <p:nvPr/>
        </p:nvSpPr>
        <p:spPr>
          <a:xfrm>
            <a:off x="580976" y="3621412"/>
            <a:ext cx="1219200" cy="1569660"/>
          </a:xfrm>
          <a:prstGeom prst="rect">
            <a:avLst/>
          </a:prstGeom>
          <a:noFill/>
        </p:spPr>
        <p:txBody>
          <a:bodyPr wrap="square" rtlCol="0">
            <a:spAutoFit/>
          </a:bodyPr>
          <a:lstStyle/>
          <a:p>
            <a:pPr algn="ctr"/>
            <a:r>
              <a:rPr lang="ro-RO" sz="9600" dirty="0">
                <a:latin typeface="Arial Black" pitchFamily="34" charset="0"/>
              </a:rPr>
              <a:t>d</a:t>
            </a:r>
            <a:endParaRPr lang="en-US" sz="9600" dirty="0">
              <a:latin typeface="Arial Black" pitchFamily="34" charset="0"/>
            </a:endParaRPr>
          </a:p>
        </p:txBody>
      </p:sp>
      <p:sp>
        <p:nvSpPr>
          <p:cNvPr id="17" name="TextBox 16">
            <a:extLst>
              <a:ext uri="{FF2B5EF4-FFF2-40B4-BE49-F238E27FC236}">
                <a16:creationId xmlns:a16="http://schemas.microsoft.com/office/drawing/2014/main" xmlns="" id="{945AF1E6-3EC5-F868-9AC5-F2CBC519E0C0}"/>
              </a:ext>
            </a:extLst>
          </p:cNvPr>
          <p:cNvSpPr txBox="1"/>
          <p:nvPr/>
        </p:nvSpPr>
        <p:spPr>
          <a:xfrm>
            <a:off x="3710378" y="7032010"/>
            <a:ext cx="1219200" cy="1569660"/>
          </a:xfrm>
          <a:prstGeom prst="rect">
            <a:avLst/>
          </a:prstGeom>
          <a:noFill/>
        </p:spPr>
        <p:txBody>
          <a:bodyPr wrap="square" rtlCol="0">
            <a:spAutoFit/>
          </a:bodyPr>
          <a:lstStyle/>
          <a:p>
            <a:pPr algn="ctr"/>
            <a:r>
              <a:rPr lang="ro-RO" sz="9600" dirty="0">
                <a:latin typeface="Arial Black" pitchFamily="34" charset="0"/>
              </a:rPr>
              <a:t>d</a:t>
            </a:r>
            <a:endParaRPr lang="en-US" sz="9600" dirty="0">
              <a:latin typeface="Arial Black" pitchFamily="34" charset="0"/>
            </a:endParaRPr>
          </a:p>
        </p:txBody>
      </p:sp>
      <p:sp>
        <p:nvSpPr>
          <p:cNvPr id="18" name="TextBox 17">
            <a:extLst>
              <a:ext uri="{FF2B5EF4-FFF2-40B4-BE49-F238E27FC236}">
                <a16:creationId xmlns:a16="http://schemas.microsoft.com/office/drawing/2014/main" xmlns="" id="{85EE2A38-AAE3-5A1E-BB8D-A9037EA1D918}"/>
              </a:ext>
            </a:extLst>
          </p:cNvPr>
          <p:cNvSpPr txBox="1"/>
          <p:nvPr/>
        </p:nvSpPr>
        <p:spPr>
          <a:xfrm>
            <a:off x="3605529" y="5553637"/>
            <a:ext cx="1342827" cy="1569660"/>
          </a:xfrm>
          <a:prstGeom prst="rect">
            <a:avLst/>
          </a:prstGeom>
          <a:noFill/>
        </p:spPr>
        <p:txBody>
          <a:bodyPr wrap="square" rtlCol="0">
            <a:spAutoFit/>
          </a:bodyPr>
          <a:lstStyle/>
          <a:p>
            <a:pPr algn="ctr"/>
            <a:r>
              <a:rPr lang="ro-RO" sz="9600" dirty="0">
                <a:ln w="10160">
                  <a:noFill/>
                  <a:prstDash val="solid"/>
                </a:ln>
                <a:effectLst>
                  <a:outerShdw blurRad="38100" dist="32000" dir="5400000" algn="tl">
                    <a:srgbClr val="000000">
                      <a:alpha val="30000"/>
                    </a:srgbClr>
                  </a:outerShdw>
                </a:effectLst>
                <a:latin typeface="Caladea" pitchFamily="18" charset="0"/>
              </a:rPr>
              <a:t>d</a:t>
            </a:r>
            <a:endParaRPr lang="en-US" sz="9600" dirty="0">
              <a:ln w="10160">
                <a:noFill/>
                <a:prstDash val="solid"/>
              </a:ln>
              <a:effectLst>
                <a:outerShdw blurRad="38100" dist="32000" dir="5400000" algn="tl">
                  <a:srgbClr val="000000">
                    <a:alpha val="30000"/>
                  </a:srgbClr>
                </a:outerShdw>
              </a:effectLst>
              <a:latin typeface="Caladea" pitchFamily="18" charset="0"/>
            </a:endParaRPr>
          </a:p>
        </p:txBody>
      </p:sp>
      <p:sp>
        <p:nvSpPr>
          <p:cNvPr id="19" name="TextBox 18">
            <a:extLst>
              <a:ext uri="{FF2B5EF4-FFF2-40B4-BE49-F238E27FC236}">
                <a16:creationId xmlns:a16="http://schemas.microsoft.com/office/drawing/2014/main" xmlns="" id="{328084E0-A8BE-0DD2-BDB7-098D361958E8}"/>
              </a:ext>
            </a:extLst>
          </p:cNvPr>
          <p:cNvSpPr txBox="1"/>
          <p:nvPr/>
        </p:nvSpPr>
        <p:spPr>
          <a:xfrm rot="205177">
            <a:off x="849939" y="1836329"/>
            <a:ext cx="1342827" cy="1569660"/>
          </a:xfrm>
          <a:prstGeom prst="rect">
            <a:avLst/>
          </a:prstGeom>
          <a:noFill/>
        </p:spPr>
        <p:txBody>
          <a:bodyPr wrap="square" rtlCol="0">
            <a:spAutoFit/>
          </a:bodyPr>
          <a:lstStyle/>
          <a:p>
            <a:pPr algn="ctr"/>
            <a:r>
              <a:rPr lang="ro-RO" sz="9600" dirty="0">
                <a:ln w="10160">
                  <a:noFill/>
                  <a:prstDash val="solid"/>
                </a:ln>
                <a:effectLst>
                  <a:outerShdw blurRad="38100" dist="32000" dir="5400000" algn="tl">
                    <a:srgbClr val="000000">
                      <a:alpha val="30000"/>
                    </a:srgbClr>
                  </a:outerShdw>
                </a:effectLst>
                <a:latin typeface="Caladea" pitchFamily="18" charset="0"/>
              </a:rPr>
              <a:t>d</a:t>
            </a:r>
            <a:endParaRPr lang="en-US" sz="9600" dirty="0">
              <a:ln w="10160">
                <a:noFill/>
                <a:prstDash val="solid"/>
              </a:ln>
              <a:effectLst>
                <a:outerShdw blurRad="38100" dist="32000" dir="5400000" algn="tl">
                  <a:srgbClr val="000000">
                    <a:alpha val="30000"/>
                  </a:srgbClr>
                </a:outerShdw>
              </a:effectLst>
              <a:latin typeface="Caladea" pitchFamily="18" charset="0"/>
            </a:endParaRPr>
          </a:p>
        </p:txBody>
      </p:sp>
      <p:sp>
        <p:nvSpPr>
          <p:cNvPr id="20" name="TextBox 19">
            <a:extLst>
              <a:ext uri="{FF2B5EF4-FFF2-40B4-BE49-F238E27FC236}">
                <a16:creationId xmlns:a16="http://schemas.microsoft.com/office/drawing/2014/main" xmlns="" id="{249DD979-40C4-DDAD-177C-84616E7176DE}"/>
              </a:ext>
            </a:extLst>
          </p:cNvPr>
          <p:cNvSpPr txBox="1"/>
          <p:nvPr/>
        </p:nvSpPr>
        <p:spPr>
          <a:xfrm rot="19505121">
            <a:off x="4089803" y="4205249"/>
            <a:ext cx="1219200" cy="1569660"/>
          </a:xfrm>
          <a:prstGeom prst="rect">
            <a:avLst/>
          </a:prstGeom>
          <a:noFill/>
        </p:spPr>
        <p:txBody>
          <a:bodyPr wrap="square" rtlCol="0">
            <a:spAutoFit/>
          </a:bodyPr>
          <a:lstStyle/>
          <a:p>
            <a:pPr algn="ctr"/>
            <a:r>
              <a:rPr lang="ro-RO" sz="9600" dirty="0">
                <a:latin typeface="Comic Sans MS" pitchFamily="66" charset="0"/>
              </a:rPr>
              <a:t>D</a:t>
            </a:r>
            <a:endParaRPr lang="en-US" sz="9600" dirty="0">
              <a:latin typeface="Comic Sans MS" pitchFamily="66" charset="0"/>
            </a:endParaRPr>
          </a:p>
        </p:txBody>
      </p:sp>
    </p:spTree>
    <p:extLst>
      <p:ext uri="{BB962C8B-B14F-4D97-AF65-F5344CB8AC3E}">
        <p14:creationId xmlns:p14="http://schemas.microsoft.com/office/powerpoint/2010/main" val="2801626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1524000"/>
            <a:ext cx="6096000" cy="6934200"/>
          </a:xfrm>
          <a:prstGeom prst="roundRect">
            <a:avLst>
              <a:gd name="adj" fmla="val 623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2000" y="457200"/>
            <a:ext cx="5867400" cy="923330"/>
          </a:xfrm>
          <a:prstGeom prst="rect">
            <a:avLst/>
          </a:prstGeom>
          <a:noFill/>
        </p:spPr>
        <p:txBody>
          <a:bodyPr wrap="square" rtlCol="0">
            <a:spAutoFit/>
          </a:bodyPr>
          <a:lstStyle/>
          <a:p>
            <a:r>
              <a:rPr lang="en-US" dirty="0"/>
              <a:t>NUME:………………………………………………………………………………….</a:t>
            </a:r>
          </a:p>
          <a:p>
            <a:r>
              <a:rPr lang="en-US" dirty="0"/>
              <a:t>DATA:……………………………………………………………………………………..</a:t>
            </a:r>
          </a:p>
          <a:p>
            <a:r>
              <a:rPr lang="en-US" dirty="0" err="1"/>
              <a:t>Trasează</a:t>
            </a:r>
            <a:r>
              <a:rPr lang="en-US" dirty="0"/>
              <a:t> </a:t>
            </a:r>
            <a:r>
              <a:rPr lang="en-US" dirty="0" err="1"/>
              <a:t>litera</a:t>
            </a:r>
            <a:r>
              <a:rPr lang="en-US" dirty="0"/>
              <a:t> </a:t>
            </a:r>
            <a:r>
              <a:rPr lang="en-US" b="1" dirty="0"/>
              <a:t>D</a:t>
            </a:r>
            <a:r>
              <a:rPr lang="en-US" dirty="0"/>
              <a:t> </a:t>
            </a:r>
            <a:r>
              <a:rPr lang="en-US" dirty="0" err="1"/>
              <a:t>urmărind</a:t>
            </a:r>
            <a:r>
              <a:rPr lang="en-US" dirty="0"/>
              <a:t> </a:t>
            </a:r>
            <a:r>
              <a:rPr lang="en-US" dirty="0" err="1"/>
              <a:t>conturul</a:t>
            </a:r>
            <a:r>
              <a:rPr lang="en-US" dirty="0"/>
              <a:t> </a:t>
            </a:r>
            <a:r>
              <a:rPr lang="en-US" dirty="0" err="1"/>
              <a:t>punctat</a:t>
            </a:r>
            <a:r>
              <a:rPr lang="en-US" dirty="0"/>
              <a:t>.</a:t>
            </a:r>
          </a:p>
        </p:txBody>
      </p:sp>
      <p:grpSp>
        <p:nvGrpSpPr>
          <p:cNvPr id="27" name="Group 26"/>
          <p:cNvGrpSpPr/>
          <p:nvPr/>
        </p:nvGrpSpPr>
        <p:grpSpPr>
          <a:xfrm>
            <a:off x="509333" y="1447950"/>
            <a:ext cx="5839334" cy="1785104"/>
            <a:chOff x="509333" y="1447950"/>
            <a:chExt cx="5839334" cy="1785104"/>
          </a:xfrm>
        </p:grpSpPr>
        <p:grpSp>
          <p:nvGrpSpPr>
            <p:cNvPr id="17" name="Group 16"/>
            <p:cNvGrpSpPr/>
            <p:nvPr/>
          </p:nvGrpSpPr>
          <p:grpSpPr>
            <a:xfrm>
              <a:off x="509333" y="1447950"/>
              <a:ext cx="5839334" cy="1785104"/>
              <a:chOff x="654779" y="3816213"/>
              <a:chExt cx="5839334" cy="1785104"/>
            </a:xfrm>
          </p:grpSpPr>
          <p:cxnSp>
            <p:nvCxnSpPr>
              <p:cNvPr id="18" name="Straight Connector 17"/>
              <p:cNvCxnSpPr/>
              <p:nvPr/>
            </p:nvCxnSpPr>
            <p:spPr>
              <a:xfrm>
                <a:off x="682845" y="4228621"/>
                <a:ext cx="58112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54779" y="5220467"/>
                <a:ext cx="58393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49148" y="3816213"/>
                <a:ext cx="486840" cy="1785104"/>
              </a:xfrm>
              <a:prstGeom prst="rect">
                <a:avLst/>
              </a:prstGeom>
              <a:noFill/>
            </p:spPr>
            <p:txBody>
              <a:bodyPr wrap="square" rtlCol="0">
                <a:spAutoFit/>
              </a:bodyPr>
              <a:lstStyle/>
              <a:p>
                <a:pPr algn="ctr"/>
                <a:r>
                  <a:rPr lang="en-US" sz="11000" dirty="0">
                    <a:cs typeface="Alef" pitchFamily="2" charset="-79"/>
                  </a:rPr>
                  <a:t>D</a:t>
                </a:r>
              </a:p>
            </p:txBody>
          </p:sp>
          <p:sp>
            <p:nvSpPr>
              <p:cNvPr id="21" name="TextBox 20"/>
              <p:cNvSpPr txBox="1"/>
              <p:nvPr/>
            </p:nvSpPr>
            <p:spPr>
              <a:xfrm>
                <a:off x="1718458" y="3961738"/>
                <a:ext cx="892347" cy="1569660"/>
              </a:xfrm>
              <a:prstGeom prst="rect">
                <a:avLst/>
              </a:prstGeom>
              <a:noFill/>
            </p:spPr>
            <p:txBody>
              <a:bodyPr wrap="square" rtlCol="0">
                <a:spAutoFit/>
              </a:bodyPr>
              <a:lstStyle/>
              <a:p>
                <a:r>
                  <a:rPr lang="ro-RO" sz="9600" b="1" dirty="0">
                    <a:latin typeface="Codystar" panose="02000000000000000000" pitchFamily="2" charset="0"/>
                    <a:ea typeface="Codystar" panose="02000000000000000000" pitchFamily="2" charset="0"/>
                  </a:rPr>
                  <a:t>D</a:t>
                </a:r>
                <a:endParaRPr lang="en-US" sz="9600" b="1" dirty="0">
                  <a:latin typeface="Codystar" panose="02000000000000000000" pitchFamily="2" charset="0"/>
                  <a:ea typeface="Codystar" panose="02000000000000000000" pitchFamily="2" charset="0"/>
                </a:endParaRPr>
              </a:p>
            </p:txBody>
          </p:sp>
        </p:grpSp>
        <p:sp>
          <p:nvSpPr>
            <p:cNvPr id="24" name="TextBox 23"/>
            <p:cNvSpPr txBox="1"/>
            <p:nvPr/>
          </p:nvSpPr>
          <p:spPr>
            <a:xfrm>
              <a:off x="2750981" y="1601881"/>
              <a:ext cx="892347" cy="1569660"/>
            </a:xfrm>
            <a:prstGeom prst="rect">
              <a:avLst/>
            </a:prstGeom>
            <a:noFill/>
          </p:spPr>
          <p:txBody>
            <a:bodyPr wrap="square" rtlCol="0">
              <a:spAutoFit/>
            </a:bodyPr>
            <a:lstStyle/>
            <a:p>
              <a:r>
                <a:rPr lang="en-US" sz="9600" b="1" dirty="0">
                  <a:latin typeface="Codystar" panose="02000000000000000000" pitchFamily="2" charset="0"/>
                  <a:ea typeface="Codystar" panose="02000000000000000000" pitchFamily="2" charset="0"/>
                </a:rPr>
                <a:t>D</a:t>
              </a:r>
            </a:p>
          </p:txBody>
        </p:sp>
        <p:sp>
          <p:nvSpPr>
            <p:cNvPr id="25" name="TextBox 24"/>
            <p:cNvSpPr txBox="1"/>
            <p:nvPr/>
          </p:nvSpPr>
          <p:spPr>
            <a:xfrm>
              <a:off x="3948782" y="1601247"/>
              <a:ext cx="892347" cy="1569660"/>
            </a:xfrm>
            <a:prstGeom prst="rect">
              <a:avLst/>
            </a:prstGeom>
            <a:noFill/>
          </p:spPr>
          <p:txBody>
            <a:bodyPr wrap="square" rtlCol="0">
              <a:spAutoFit/>
            </a:bodyPr>
            <a:lstStyle/>
            <a:p>
              <a:r>
                <a:rPr lang="en-US" sz="9600" b="1" dirty="0">
                  <a:latin typeface="Codystar" panose="02000000000000000000" pitchFamily="2" charset="0"/>
                  <a:ea typeface="Codystar" panose="02000000000000000000" pitchFamily="2" charset="0"/>
                </a:rPr>
                <a:t>D</a:t>
              </a:r>
            </a:p>
          </p:txBody>
        </p:sp>
        <p:sp>
          <p:nvSpPr>
            <p:cNvPr id="26" name="TextBox 25"/>
            <p:cNvSpPr txBox="1"/>
            <p:nvPr/>
          </p:nvSpPr>
          <p:spPr>
            <a:xfrm>
              <a:off x="5178030" y="1605560"/>
              <a:ext cx="892347" cy="1569660"/>
            </a:xfrm>
            <a:prstGeom prst="rect">
              <a:avLst/>
            </a:prstGeom>
            <a:noFill/>
          </p:spPr>
          <p:txBody>
            <a:bodyPr wrap="square" rtlCol="0">
              <a:spAutoFit/>
            </a:bodyPr>
            <a:lstStyle/>
            <a:p>
              <a:r>
                <a:rPr lang="en-US" sz="9600" b="1" dirty="0">
                  <a:latin typeface="Codystar" panose="02000000000000000000" pitchFamily="2" charset="0"/>
                  <a:ea typeface="Codystar" panose="02000000000000000000" pitchFamily="2" charset="0"/>
                </a:rPr>
                <a:t>D</a:t>
              </a:r>
            </a:p>
          </p:txBody>
        </p:sp>
      </p:grpSp>
      <p:grpSp>
        <p:nvGrpSpPr>
          <p:cNvPr id="5" name="Group 4">
            <a:extLst>
              <a:ext uri="{FF2B5EF4-FFF2-40B4-BE49-F238E27FC236}">
                <a16:creationId xmlns:a16="http://schemas.microsoft.com/office/drawing/2014/main" xmlns="" id="{CCC71194-4685-F55A-4BBB-364C6ADD2B5E}"/>
              </a:ext>
            </a:extLst>
          </p:cNvPr>
          <p:cNvGrpSpPr/>
          <p:nvPr/>
        </p:nvGrpSpPr>
        <p:grpSpPr>
          <a:xfrm>
            <a:off x="504023" y="3188563"/>
            <a:ext cx="5839334" cy="1785104"/>
            <a:chOff x="509333" y="1447950"/>
            <a:chExt cx="5839334" cy="1785104"/>
          </a:xfrm>
        </p:grpSpPr>
        <p:grpSp>
          <p:nvGrpSpPr>
            <p:cNvPr id="6" name="Group 5">
              <a:extLst>
                <a:ext uri="{FF2B5EF4-FFF2-40B4-BE49-F238E27FC236}">
                  <a16:creationId xmlns:a16="http://schemas.microsoft.com/office/drawing/2014/main" xmlns="" id="{555DC7C6-58A4-60C4-3A9B-8D1F716669AA}"/>
                </a:ext>
              </a:extLst>
            </p:cNvPr>
            <p:cNvGrpSpPr/>
            <p:nvPr/>
          </p:nvGrpSpPr>
          <p:grpSpPr>
            <a:xfrm>
              <a:off x="509333" y="1447950"/>
              <a:ext cx="5839334" cy="1785104"/>
              <a:chOff x="654779" y="3816213"/>
              <a:chExt cx="5839334" cy="1785104"/>
            </a:xfrm>
          </p:grpSpPr>
          <p:cxnSp>
            <p:nvCxnSpPr>
              <p:cNvPr id="10" name="Straight Connector 9">
                <a:extLst>
                  <a:ext uri="{FF2B5EF4-FFF2-40B4-BE49-F238E27FC236}">
                    <a16:creationId xmlns:a16="http://schemas.microsoft.com/office/drawing/2014/main" xmlns="" id="{C35DAC3B-315D-F374-2119-CB3FDCB9E65C}"/>
                  </a:ext>
                </a:extLst>
              </p:cNvPr>
              <p:cNvCxnSpPr/>
              <p:nvPr/>
            </p:nvCxnSpPr>
            <p:spPr>
              <a:xfrm>
                <a:off x="682845" y="4228621"/>
                <a:ext cx="58112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0BED697E-27E1-2689-1656-314FE2A05DFA}"/>
                  </a:ext>
                </a:extLst>
              </p:cNvPr>
              <p:cNvCxnSpPr/>
              <p:nvPr/>
            </p:nvCxnSpPr>
            <p:spPr>
              <a:xfrm>
                <a:off x="654779" y="5220467"/>
                <a:ext cx="58393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FE81CE72-3153-9B5C-0429-6AC4816649A5}"/>
                  </a:ext>
                </a:extLst>
              </p:cNvPr>
              <p:cNvSpPr txBox="1"/>
              <p:nvPr/>
            </p:nvSpPr>
            <p:spPr>
              <a:xfrm>
                <a:off x="849148" y="3816213"/>
                <a:ext cx="486840" cy="1785104"/>
              </a:xfrm>
              <a:prstGeom prst="rect">
                <a:avLst/>
              </a:prstGeom>
              <a:noFill/>
            </p:spPr>
            <p:txBody>
              <a:bodyPr wrap="square" rtlCol="0">
                <a:spAutoFit/>
              </a:bodyPr>
              <a:lstStyle/>
              <a:p>
                <a:pPr algn="ctr"/>
                <a:r>
                  <a:rPr lang="en-US" sz="11000" dirty="0">
                    <a:cs typeface="Alef" pitchFamily="2" charset="-79"/>
                  </a:rPr>
                  <a:t>D</a:t>
                </a:r>
              </a:p>
            </p:txBody>
          </p:sp>
          <p:sp>
            <p:nvSpPr>
              <p:cNvPr id="13" name="TextBox 12">
                <a:extLst>
                  <a:ext uri="{FF2B5EF4-FFF2-40B4-BE49-F238E27FC236}">
                    <a16:creationId xmlns:a16="http://schemas.microsoft.com/office/drawing/2014/main" xmlns="" id="{1D54EEB4-608B-2284-AEC0-0641C025ACB0}"/>
                  </a:ext>
                </a:extLst>
              </p:cNvPr>
              <p:cNvSpPr txBox="1"/>
              <p:nvPr/>
            </p:nvSpPr>
            <p:spPr>
              <a:xfrm>
                <a:off x="1718458" y="3961738"/>
                <a:ext cx="892347" cy="1569660"/>
              </a:xfrm>
              <a:prstGeom prst="rect">
                <a:avLst/>
              </a:prstGeom>
              <a:noFill/>
            </p:spPr>
            <p:txBody>
              <a:bodyPr wrap="square" rtlCol="0">
                <a:spAutoFit/>
              </a:bodyPr>
              <a:lstStyle/>
              <a:p>
                <a:r>
                  <a:rPr lang="ro-RO" sz="9600" b="1" dirty="0">
                    <a:latin typeface="Codystar" panose="02000000000000000000" pitchFamily="2" charset="0"/>
                    <a:ea typeface="Codystar" panose="02000000000000000000" pitchFamily="2" charset="0"/>
                  </a:rPr>
                  <a:t>D</a:t>
                </a:r>
                <a:endParaRPr lang="en-US" sz="9600" b="1" dirty="0">
                  <a:latin typeface="Codystar" panose="02000000000000000000" pitchFamily="2" charset="0"/>
                  <a:ea typeface="Codystar" panose="02000000000000000000" pitchFamily="2" charset="0"/>
                </a:endParaRPr>
              </a:p>
            </p:txBody>
          </p:sp>
        </p:grpSp>
        <p:sp>
          <p:nvSpPr>
            <p:cNvPr id="7" name="TextBox 6">
              <a:extLst>
                <a:ext uri="{FF2B5EF4-FFF2-40B4-BE49-F238E27FC236}">
                  <a16:creationId xmlns:a16="http://schemas.microsoft.com/office/drawing/2014/main" xmlns="" id="{A03499A1-8127-A486-F25D-14E1E039EED7}"/>
                </a:ext>
              </a:extLst>
            </p:cNvPr>
            <p:cNvSpPr txBox="1"/>
            <p:nvPr/>
          </p:nvSpPr>
          <p:spPr>
            <a:xfrm>
              <a:off x="2750981" y="1601881"/>
              <a:ext cx="892347" cy="1569660"/>
            </a:xfrm>
            <a:prstGeom prst="rect">
              <a:avLst/>
            </a:prstGeom>
            <a:noFill/>
          </p:spPr>
          <p:txBody>
            <a:bodyPr wrap="square" rtlCol="0">
              <a:spAutoFit/>
            </a:bodyPr>
            <a:lstStyle/>
            <a:p>
              <a:r>
                <a:rPr lang="en-US" sz="9600" b="1" dirty="0">
                  <a:latin typeface="Codystar" panose="02000000000000000000" pitchFamily="2" charset="0"/>
                  <a:ea typeface="Codystar" panose="02000000000000000000" pitchFamily="2" charset="0"/>
                </a:rPr>
                <a:t>D</a:t>
              </a:r>
            </a:p>
          </p:txBody>
        </p:sp>
        <p:sp>
          <p:nvSpPr>
            <p:cNvPr id="8" name="TextBox 7">
              <a:extLst>
                <a:ext uri="{FF2B5EF4-FFF2-40B4-BE49-F238E27FC236}">
                  <a16:creationId xmlns:a16="http://schemas.microsoft.com/office/drawing/2014/main" xmlns="" id="{0A7FAAF1-976D-AD80-8270-371B9DE918CE}"/>
                </a:ext>
              </a:extLst>
            </p:cNvPr>
            <p:cNvSpPr txBox="1"/>
            <p:nvPr/>
          </p:nvSpPr>
          <p:spPr>
            <a:xfrm>
              <a:off x="3948782" y="1601247"/>
              <a:ext cx="892347" cy="1569660"/>
            </a:xfrm>
            <a:prstGeom prst="rect">
              <a:avLst/>
            </a:prstGeom>
            <a:noFill/>
          </p:spPr>
          <p:txBody>
            <a:bodyPr wrap="square" rtlCol="0">
              <a:spAutoFit/>
            </a:bodyPr>
            <a:lstStyle/>
            <a:p>
              <a:r>
                <a:rPr lang="en-US" sz="9600" b="1" dirty="0">
                  <a:latin typeface="Codystar" panose="02000000000000000000" pitchFamily="2" charset="0"/>
                  <a:ea typeface="Codystar" panose="02000000000000000000" pitchFamily="2" charset="0"/>
                </a:rPr>
                <a:t>D</a:t>
              </a:r>
            </a:p>
          </p:txBody>
        </p:sp>
        <p:sp>
          <p:nvSpPr>
            <p:cNvPr id="9" name="TextBox 8">
              <a:extLst>
                <a:ext uri="{FF2B5EF4-FFF2-40B4-BE49-F238E27FC236}">
                  <a16:creationId xmlns:a16="http://schemas.microsoft.com/office/drawing/2014/main" xmlns="" id="{A9B25D3B-B67E-ED4E-E083-4CF80631D2AC}"/>
                </a:ext>
              </a:extLst>
            </p:cNvPr>
            <p:cNvSpPr txBox="1"/>
            <p:nvPr/>
          </p:nvSpPr>
          <p:spPr>
            <a:xfrm>
              <a:off x="5178030" y="1605560"/>
              <a:ext cx="892347" cy="1569660"/>
            </a:xfrm>
            <a:prstGeom prst="rect">
              <a:avLst/>
            </a:prstGeom>
            <a:noFill/>
          </p:spPr>
          <p:txBody>
            <a:bodyPr wrap="square" rtlCol="0">
              <a:spAutoFit/>
            </a:bodyPr>
            <a:lstStyle/>
            <a:p>
              <a:r>
                <a:rPr lang="en-US" sz="9600" b="1" dirty="0">
                  <a:latin typeface="Codystar" panose="02000000000000000000" pitchFamily="2" charset="0"/>
                  <a:ea typeface="Codystar" panose="02000000000000000000" pitchFamily="2" charset="0"/>
                </a:rPr>
                <a:t>D</a:t>
              </a:r>
            </a:p>
          </p:txBody>
        </p:sp>
      </p:grpSp>
      <p:grpSp>
        <p:nvGrpSpPr>
          <p:cNvPr id="14" name="Group 13">
            <a:extLst>
              <a:ext uri="{FF2B5EF4-FFF2-40B4-BE49-F238E27FC236}">
                <a16:creationId xmlns:a16="http://schemas.microsoft.com/office/drawing/2014/main" xmlns="" id="{82F273EF-6C97-A1E4-6B99-238FE9200E27}"/>
              </a:ext>
            </a:extLst>
          </p:cNvPr>
          <p:cNvGrpSpPr/>
          <p:nvPr/>
        </p:nvGrpSpPr>
        <p:grpSpPr>
          <a:xfrm>
            <a:off x="504023" y="4895606"/>
            <a:ext cx="5839334" cy="1785104"/>
            <a:chOff x="509333" y="1447950"/>
            <a:chExt cx="5839334" cy="1785104"/>
          </a:xfrm>
        </p:grpSpPr>
        <p:grpSp>
          <p:nvGrpSpPr>
            <p:cNvPr id="15" name="Group 14">
              <a:extLst>
                <a:ext uri="{FF2B5EF4-FFF2-40B4-BE49-F238E27FC236}">
                  <a16:creationId xmlns:a16="http://schemas.microsoft.com/office/drawing/2014/main" xmlns="" id="{BD9F042C-52AC-8BF1-9945-C682D231A34A}"/>
                </a:ext>
              </a:extLst>
            </p:cNvPr>
            <p:cNvGrpSpPr/>
            <p:nvPr/>
          </p:nvGrpSpPr>
          <p:grpSpPr>
            <a:xfrm>
              <a:off x="509333" y="1447950"/>
              <a:ext cx="5839334" cy="1785104"/>
              <a:chOff x="654779" y="3816213"/>
              <a:chExt cx="5839334" cy="1785104"/>
            </a:xfrm>
          </p:grpSpPr>
          <p:cxnSp>
            <p:nvCxnSpPr>
              <p:cNvPr id="55" name="Straight Connector 54">
                <a:extLst>
                  <a:ext uri="{FF2B5EF4-FFF2-40B4-BE49-F238E27FC236}">
                    <a16:creationId xmlns:a16="http://schemas.microsoft.com/office/drawing/2014/main" xmlns="" id="{5D373AFF-6575-4250-902A-3756CF22D193}"/>
                  </a:ext>
                </a:extLst>
              </p:cNvPr>
              <p:cNvCxnSpPr/>
              <p:nvPr/>
            </p:nvCxnSpPr>
            <p:spPr>
              <a:xfrm>
                <a:off x="682845" y="4228621"/>
                <a:ext cx="58112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8D8EF81-E62D-6ED7-5E60-4DDB838D039E}"/>
                  </a:ext>
                </a:extLst>
              </p:cNvPr>
              <p:cNvCxnSpPr/>
              <p:nvPr/>
            </p:nvCxnSpPr>
            <p:spPr>
              <a:xfrm>
                <a:off x="654779" y="5220467"/>
                <a:ext cx="58393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xmlns="" id="{9C24C095-AEDB-B5D1-A8DE-5EAA8CD90E60}"/>
                  </a:ext>
                </a:extLst>
              </p:cNvPr>
              <p:cNvSpPr txBox="1"/>
              <p:nvPr/>
            </p:nvSpPr>
            <p:spPr>
              <a:xfrm>
                <a:off x="849148" y="3816213"/>
                <a:ext cx="486840" cy="1785104"/>
              </a:xfrm>
              <a:prstGeom prst="rect">
                <a:avLst/>
              </a:prstGeom>
              <a:noFill/>
            </p:spPr>
            <p:txBody>
              <a:bodyPr wrap="square" rtlCol="0">
                <a:spAutoFit/>
              </a:bodyPr>
              <a:lstStyle/>
              <a:p>
                <a:pPr algn="ctr"/>
                <a:r>
                  <a:rPr lang="en-US" sz="11000" dirty="0">
                    <a:cs typeface="Alef" pitchFamily="2" charset="-79"/>
                  </a:rPr>
                  <a:t>D</a:t>
                </a:r>
              </a:p>
            </p:txBody>
          </p:sp>
          <p:sp>
            <p:nvSpPr>
              <p:cNvPr id="58" name="TextBox 57">
                <a:extLst>
                  <a:ext uri="{FF2B5EF4-FFF2-40B4-BE49-F238E27FC236}">
                    <a16:creationId xmlns:a16="http://schemas.microsoft.com/office/drawing/2014/main" xmlns="" id="{368FEF2A-1573-DD37-D4A0-4A8041011B63}"/>
                  </a:ext>
                </a:extLst>
              </p:cNvPr>
              <p:cNvSpPr txBox="1"/>
              <p:nvPr/>
            </p:nvSpPr>
            <p:spPr>
              <a:xfrm>
                <a:off x="1718458" y="3961738"/>
                <a:ext cx="892347" cy="1569660"/>
              </a:xfrm>
              <a:prstGeom prst="rect">
                <a:avLst/>
              </a:prstGeom>
              <a:noFill/>
            </p:spPr>
            <p:txBody>
              <a:bodyPr wrap="square" rtlCol="0">
                <a:spAutoFit/>
              </a:bodyPr>
              <a:lstStyle/>
              <a:p>
                <a:r>
                  <a:rPr lang="ro-RO" sz="9600" b="1" dirty="0">
                    <a:latin typeface="Codystar" panose="02000000000000000000" pitchFamily="2" charset="0"/>
                    <a:ea typeface="Codystar" panose="02000000000000000000" pitchFamily="2" charset="0"/>
                  </a:rPr>
                  <a:t>D</a:t>
                </a:r>
                <a:endParaRPr lang="en-US" sz="9600" b="1" dirty="0">
                  <a:latin typeface="Codystar" panose="02000000000000000000" pitchFamily="2" charset="0"/>
                  <a:ea typeface="Codystar" panose="02000000000000000000" pitchFamily="2" charset="0"/>
                </a:endParaRPr>
              </a:p>
            </p:txBody>
          </p:sp>
        </p:grpSp>
        <p:sp>
          <p:nvSpPr>
            <p:cNvPr id="16" name="TextBox 15">
              <a:extLst>
                <a:ext uri="{FF2B5EF4-FFF2-40B4-BE49-F238E27FC236}">
                  <a16:creationId xmlns:a16="http://schemas.microsoft.com/office/drawing/2014/main" xmlns="" id="{3FA70518-A141-2B67-4CB8-F55F433CFC01}"/>
                </a:ext>
              </a:extLst>
            </p:cNvPr>
            <p:cNvSpPr txBox="1"/>
            <p:nvPr/>
          </p:nvSpPr>
          <p:spPr>
            <a:xfrm>
              <a:off x="2750981" y="1601881"/>
              <a:ext cx="892347" cy="1569660"/>
            </a:xfrm>
            <a:prstGeom prst="rect">
              <a:avLst/>
            </a:prstGeom>
            <a:noFill/>
          </p:spPr>
          <p:txBody>
            <a:bodyPr wrap="square" rtlCol="0">
              <a:spAutoFit/>
            </a:bodyPr>
            <a:lstStyle/>
            <a:p>
              <a:r>
                <a:rPr lang="en-US" sz="9600" b="1" dirty="0">
                  <a:latin typeface="Codystar" panose="02000000000000000000" pitchFamily="2" charset="0"/>
                  <a:ea typeface="Codystar" panose="02000000000000000000" pitchFamily="2" charset="0"/>
                </a:rPr>
                <a:t>D</a:t>
              </a:r>
            </a:p>
          </p:txBody>
        </p:sp>
        <p:sp>
          <p:nvSpPr>
            <p:cNvPr id="22" name="TextBox 21">
              <a:extLst>
                <a:ext uri="{FF2B5EF4-FFF2-40B4-BE49-F238E27FC236}">
                  <a16:creationId xmlns:a16="http://schemas.microsoft.com/office/drawing/2014/main" xmlns="" id="{D8F3CD04-9B08-8368-70A3-DEA5E089B858}"/>
                </a:ext>
              </a:extLst>
            </p:cNvPr>
            <p:cNvSpPr txBox="1"/>
            <p:nvPr/>
          </p:nvSpPr>
          <p:spPr>
            <a:xfrm>
              <a:off x="3948782" y="1601247"/>
              <a:ext cx="892347" cy="1569660"/>
            </a:xfrm>
            <a:prstGeom prst="rect">
              <a:avLst/>
            </a:prstGeom>
            <a:noFill/>
          </p:spPr>
          <p:txBody>
            <a:bodyPr wrap="square" rtlCol="0">
              <a:spAutoFit/>
            </a:bodyPr>
            <a:lstStyle/>
            <a:p>
              <a:r>
                <a:rPr lang="en-US" sz="9600" b="1" dirty="0">
                  <a:latin typeface="Codystar" panose="02000000000000000000" pitchFamily="2" charset="0"/>
                  <a:ea typeface="Codystar" panose="02000000000000000000" pitchFamily="2" charset="0"/>
                </a:rPr>
                <a:t>D</a:t>
              </a:r>
            </a:p>
          </p:txBody>
        </p:sp>
        <p:sp>
          <p:nvSpPr>
            <p:cNvPr id="23" name="TextBox 22">
              <a:extLst>
                <a:ext uri="{FF2B5EF4-FFF2-40B4-BE49-F238E27FC236}">
                  <a16:creationId xmlns:a16="http://schemas.microsoft.com/office/drawing/2014/main" xmlns="" id="{2339DBE3-CBE8-6401-4C15-F358DA40347A}"/>
                </a:ext>
              </a:extLst>
            </p:cNvPr>
            <p:cNvSpPr txBox="1"/>
            <p:nvPr/>
          </p:nvSpPr>
          <p:spPr>
            <a:xfrm>
              <a:off x="5178030" y="1605560"/>
              <a:ext cx="892347" cy="1569660"/>
            </a:xfrm>
            <a:prstGeom prst="rect">
              <a:avLst/>
            </a:prstGeom>
            <a:noFill/>
          </p:spPr>
          <p:txBody>
            <a:bodyPr wrap="square" rtlCol="0">
              <a:spAutoFit/>
            </a:bodyPr>
            <a:lstStyle/>
            <a:p>
              <a:r>
                <a:rPr lang="en-US" sz="9600" b="1" dirty="0">
                  <a:latin typeface="Codystar" panose="02000000000000000000" pitchFamily="2" charset="0"/>
                  <a:ea typeface="Codystar" panose="02000000000000000000" pitchFamily="2" charset="0"/>
                </a:rPr>
                <a:t>D</a:t>
              </a:r>
            </a:p>
          </p:txBody>
        </p:sp>
      </p:grpSp>
      <p:grpSp>
        <p:nvGrpSpPr>
          <p:cNvPr id="59" name="Group 58">
            <a:extLst>
              <a:ext uri="{FF2B5EF4-FFF2-40B4-BE49-F238E27FC236}">
                <a16:creationId xmlns:a16="http://schemas.microsoft.com/office/drawing/2014/main" xmlns="" id="{351DC375-C06B-62BA-564C-5BBE1DB1670F}"/>
              </a:ext>
            </a:extLst>
          </p:cNvPr>
          <p:cNvGrpSpPr/>
          <p:nvPr/>
        </p:nvGrpSpPr>
        <p:grpSpPr>
          <a:xfrm>
            <a:off x="532089" y="6508671"/>
            <a:ext cx="5839334" cy="1785104"/>
            <a:chOff x="509333" y="1447950"/>
            <a:chExt cx="5839334" cy="1785104"/>
          </a:xfrm>
        </p:grpSpPr>
        <p:grpSp>
          <p:nvGrpSpPr>
            <p:cNvPr id="60" name="Group 59">
              <a:extLst>
                <a:ext uri="{FF2B5EF4-FFF2-40B4-BE49-F238E27FC236}">
                  <a16:creationId xmlns:a16="http://schemas.microsoft.com/office/drawing/2014/main" xmlns="" id="{4583A742-89F2-BFF8-DD1D-1A9293D84C5C}"/>
                </a:ext>
              </a:extLst>
            </p:cNvPr>
            <p:cNvGrpSpPr/>
            <p:nvPr/>
          </p:nvGrpSpPr>
          <p:grpSpPr>
            <a:xfrm>
              <a:off x="509333" y="1447950"/>
              <a:ext cx="5839334" cy="1785104"/>
              <a:chOff x="654779" y="3816213"/>
              <a:chExt cx="5839334" cy="1785104"/>
            </a:xfrm>
          </p:grpSpPr>
          <p:cxnSp>
            <p:nvCxnSpPr>
              <p:cNvPr id="64" name="Straight Connector 63">
                <a:extLst>
                  <a:ext uri="{FF2B5EF4-FFF2-40B4-BE49-F238E27FC236}">
                    <a16:creationId xmlns:a16="http://schemas.microsoft.com/office/drawing/2014/main" xmlns="" id="{38EE1D18-BBEF-86B6-5CC0-A12EF422F8E8}"/>
                  </a:ext>
                </a:extLst>
              </p:cNvPr>
              <p:cNvCxnSpPr/>
              <p:nvPr/>
            </p:nvCxnSpPr>
            <p:spPr>
              <a:xfrm>
                <a:off x="682845" y="4228621"/>
                <a:ext cx="58112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7AEDA3F8-EC92-B312-F835-8DE7C390333E}"/>
                  </a:ext>
                </a:extLst>
              </p:cNvPr>
              <p:cNvCxnSpPr/>
              <p:nvPr/>
            </p:nvCxnSpPr>
            <p:spPr>
              <a:xfrm>
                <a:off x="654779" y="5220467"/>
                <a:ext cx="58393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xmlns="" id="{6BA103DA-CCED-B303-E35A-B447BCF96D38}"/>
                  </a:ext>
                </a:extLst>
              </p:cNvPr>
              <p:cNvSpPr txBox="1"/>
              <p:nvPr/>
            </p:nvSpPr>
            <p:spPr>
              <a:xfrm>
                <a:off x="849148" y="3816213"/>
                <a:ext cx="486840" cy="1785104"/>
              </a:xfrm>
              <a:prstGeom prst="rect">
                <a:avLst/>
              </a:prstGeom>
              <a:noFill/>
            </p:spPr>
            <p:txBody>
              <a:bodyPr wrap="square" rtlCol="0">
                <a:spAutoFit/>
              </a:bodyPr>
              <a:lstStyle/>
              <a:p>
                <a:pPr algn="ctr"/>
                <a:r>
                  <a:rPr lang="en-US" sz="11000" dirty="0">
                    <a:cs typeface="Alef" pitchFamily="2" charset="-79"/>
                  </a:rPr>
                  <a:t>D</a:t>
                </a:r>
              </a:p>
            </p:txBody>
          </p:sp>
          <p:sp>
            <p:nvSpPr>
              <p:cNvPr id="67" name="TextBox 66">
                <a:extLst>
                  <a:ext uri="{FF2B5EF4-FFF2-40B4-BE49-F238E27FC236}">
                    <a16:creationId xmlns:a16="http://schemas.microsoft.com/office/drawing/2014/main" xmlns="" id="{DC0BD436-38D9-9784-CFC6-70B6117C7693}"/>
                  </a:ext>
                </a:extLst>
              </p:cNvPr>
              <p:cNvSpPr txBox="1"/>
              <p:nvPr/>
            </p:nvSpPr>
            <p:spPr>
              <a:xfrm>
                <a:off x="1718458" y="3961738"/>
                <a:ext cx="892347" cy="1569660"/>
              </a:xfrm>
              <a:prstGeom prst="rect">
                <a:avLst/>
              </a:prstGeom>
              <a:noFill/>
            </p:spPr>
            <p:txBody>
              <a:bodyPr wrap="square" rtlCol="0">
                <a:spAutoFit/>
              </a:bodyPr>
              <a:lstStyle/>
              <a:p>
                <a:r>
                  <a:rPr lang="ro-RO" sz="9600" b="1" dirty="0">
                    <a:latin typeface="Codystar" panose="02000000000000000000" pitchFamily="2" charset="0"/>
                    <a:ea typeface="Codystar" panose="02000000000000000000" pitchFamily="2" charset="0"/>
                  </a:rPr>
                  <a:t>D</a:t>
                </a:r>
                <a:endParaRPr lang="en-US" sz="9600" b="1" dirty="0">
                  <a:latin typeface="Codystar" panose="02000000000000000000" pitchFamily="2" charset="0"/>
                  <a:ea typeface="Codystar" panose="02000000000000000000" pitchFamily="2" charset="0"/>
                </a:endParaRPr>
              </a:p>
            </p:txBody>
          </p:sp>
        </p:grpSp>
        <p:sp>
          <p:nvSpPr>
            <p:cNvPr id="61" name="TextBox 60">
              <a:extLst>
                <a:ext uri="{FF2B5EF4-FFF2-40B4-BE49-F238E27FC236}">
                  <a16:creationId xmlns:a16="http://schemas.microsoft.com/office/drawing/2014/main" xmlns="" id="{2C1141A1-711E-FFAF-5D20-D4C480C6FEEA}"/>
                </a:ext>
              </a:extLst>
            </p:cNvPr>
            <p:cNvSpPr txBox="1"/>
            <p:nvPr/>
          </p:nvSpPr>
          <p:spPr>
            <a:xfrm>
              <a:off x="2750981" y="1601881"/>
              <a:ext cx="892347" cy="1569660"/>
            </a:xfrm>
            <a:prstGeom prst="rect">
              <a:avLst/>
            </a:prstGeom>
            <a:noFill/>
          </p:spPr>
          <p:txBody>
            <a:bodyPr wrap="square" rtlCol="0">
              <a:spAutoFit/>
            </a:bodyPr>
            <a:lstStyle/>
            <a:p>
              <a:r>
                <a:rPr lang="en-US" sz="9600" b="1" dirty="0">
                  <a:latin typeface="Codystar" panose="02000000000000000000" pitchFamily="2" charset="0"/>
                  <a:ea typeface="Codystar" panose="02000000000000000000" pitchFamily="2" charset="0"/>
                </a:rPr>
                <a:t>D</a:t>
              </a:r>
            </a:p>
          </p:txBody>
        </p:sp>
        <p:sp>
          <p:nvSpPr>
            <p:cNvPr id="62" name="TextBox 61">
              <a:extLst>
                <a:ext uri="{FF2B5EF4-FFF2-40B4-BE49-F238E27FC236}">
                  <a16:creationId xmlns:a16="http://schemas.microsoft.com/office/drawing/2014/main" xmlns="" id="{0D05A120-8FE6-A36B-7D86-553C1F642107}"/>
                </a:ext>
              </a:extLst>
            </p:cNvPr>
            <p:cNvSpPr txBox="1"/>
            <p:nvPr/>
          </p:nvSpPr>
          <p:spPr>
            <a:xfrm>
              <a:off x="3948782" y="1601247"/>
              <a:ext cx="892347" cy="1569660"/>
            </a:xfrm>
            <a:prstGeom prst="rect">
              <a:avLst/>
            </a:prstGeom>
            <a:noFill/>
          </p:spPr>
          <p:txBody>
            <a:bodyPr wrap="square" rtlCol="0">
              <a:spAutoFit/>
            </a:bodyPr>
            <a:lstStyle/>
            <a:p>
              <a:r>
                <a:rPr lang="en-US" sz="9600" b="1" dirty="0">
                  <a:latin typeface="Codystar" panose="02000000000000000000" pitchFamily="2" charset="0"/>
                  <a:ea typeface="Codystar" panose="02000000000000000000" pitchFamily="2" charset="0"/>
                </a:rPr>
                <a:t>D</a:t>
              </a:r>
            </a:p>
          </p:txBody>
        </p:sp>
        <p:sp>
          <p:nvSpPr>
            <p:cNvPr id="63" name="TextBox 62">
              <a:extLst>
                <a:ext uri="{FF2B5EF4-FFF2-40B4-BE49-F238E27FC236}">
                  <a16:creationId xmlns:a16="http://schemas.microsoft.com/office/drawing/2014/main" xmlns="" id="{3BE719FC-79B2-255A-C6A2-030069E4421D}"/>
                </a:ext>
              </a:extLst>
            </p:cNvPr>
            <p:cNvSpPr txBox="1"/>
            <p:nvPr/>
          </p:nvSpPr>
          <p:spPr>
            <a:xfrm>
              <a:off x="5178030" y="1605560"/>
              <a:ext cx="892347" cy="1569660"/>
            </a:xfrm>
            <a:prstGeom prst="rect">
              <a:avLst/>
            </a:prstGeom>
            <a:noFill/>
          </p:spPr>
          <p:txBody>
            <a:bodyPr wrap="square" rtlCol="0">
              <a:spAutoFit/>
            </a:bodyPr>
            <a:lstStyle/>
            <a:p>
              <a:r>
                <a:rPr lang="en-US" sz="9600" b="1" dirty="0">
                  <a:latin typeface="Codystar" panose="02000000000000000000" pitchFamily="2" charset="0"/>
                  <a:ea typeface="Codystar" panose="02000000000000000000" pitchFamily="2" charset="0"/>
                </a:rPr>
                <a:t>D</a:t>
              </a:r>
            </a:p>
          </p:txBody>
        </p:sp>
      </p:grpSp>
    </p:spTree>
    <p:extLst>
      <p:ext uri="{BB962C8B-B14F-4D97-AF65-F5344CB8AC3E}">
        <p14:creationId xmlns:p14="http://schemas.microsoft.com/office/powerpoint/2010/main" val="3574861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1524000"/>
            <a:ext cx="6096000" cy="6934200"/>
          </a:xfrm>
          <a:prstGeom prst="roundRect">
            <a:avLst>
              <a:gd name="adj" fmla="val 623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2000" y="457200"/>
            <a:ext cx="5867400" cy="923330"/>
          </a:xfrm>
          <a:prstGeom prst="rect">
            <a:avLst/>
          </a:prstGeom>
          <a:noFill/>
        </p:spPr>
        <p:txBody>
          <a:bodyPr wrap="square" rtlCol="0">
            <a:spAutoFit/>
          </a:bodyPr>
          <a:lstStyle/>
          <a:p>
            <a:r>
              <a:rPr lang="en-US" dirty="0"/>
              <a:t>NUME:………………………………………………………………………………….</a:t>
            </a:r>
          </a:p>
          <a:p>
            <a:r>
              <a:rPr lang="en-US" dirty="0"/>
              <a:t>DATA:……………………………………………………………………………………..</a:t>
            </a:r>
          </a:p>
          <a:p>
            <a:r>
              <a:rPr lang="en-US" dirty="0" err="1"/>
              <a:t>Trasează</a:t>
            </a:r>
            <a:r>
              <a:rPr lang="en-US" dirty="0"/>
              <a:t> </a:t>
            </a:r>
            <a:r>
              <a:rPr lang="en-US" dirty="0" err="1"/>
              <a:t>litera</a:t>
            </a:r>
            <a:r>
              <a:rPr lang="en-US" dirty="0"/>
              <a:t> </a:t>
            </a:r>
            <a:r>
              <a:rPr lang="en-US" b="1" dirty="0"/>
              <a:t>d</a:t>
            </a:r>
            <a:r>
              <a:rPr lang="en-US" dirty="0"/>
              <a:t> </a:t>
            </a:r>
            <a:r>
              <a:rPr lang="en-US" dirty="0" err="1"/>
              <a:t>urmărind</a:t>
            </a:r>
            <a:r>
              <a:rPr lang="en-US" dirty="0"/>
              <a:t> </a:t>
            </a:r>
            <a:r>
              <a:rPr lang="en-US" dirty="0" err="1"/>
              <a:t>conturul</a:t>
            </a:r>
            <a:r>
              <a:rPr lang="en-US" dirty="0"/>
              <a:t> </a:t>
            </a:r>
            <a:r>
              <a:rPr lang="en-US" dirty="0" err="1"/>
              <a:t>punctat</a:t>
            </a:r>
            <a:r>
              <a:rPr lang="en-US" dirty="0"/>
              <a:t>.</a:t>
            </a:r>
          </a:p>
        </p:txBody>
      </p:sp>
      <p:grpSp>
        <p:nvGrpSpPr>
          <p:cNvPr id="27" name="Group 26"/>
          <p:cNvGrpSpPr/>
          <p:nvPr/>
        </p:nvGrpSpPr>
        <p:grpSpPr>
          <a:xfrm>
            <a:off x="509333" y="1447950"/>
            <a:ext cx="5839334" cy="1785104"/>
            <a:chOff x="509333" y="1447950"/>
            <a:chExt cx="5839334" cy="1785104"/>
          </a:xfrm>
        </p:grpSpPr>
        <p:grpSp>
          <p:nvGrpSpPr>
            <p:cNvPr id="17" name="Group 16"/>
            <p:cNvGrpSpPr/>
            <p:nvPr/>
          </p:nvGrpSpPr>
          <p:grpSpPr>
            <a:xfrm>
              <a:off x="509333" y="1447950"/>
              <a:ext cx="5839334" cy="1785104"/>
              <a:chOff x="654779" y="3816213"/>
              <a:chExt cx="5839334" cy="1785104"/>
            </a:xfrm>
          </p:grpSpPr>
          <p:cxnSp>
            <p:nvCxnSpPr>
              <p:cNvPr id="18" name="Straight Connector 17"/>
              <p:cNvCxnSpPr/>
              <p:nvPr/>
            </p:nvCxnSpPr>
            <p:spPr>
              <a:xfrm>
                <a:off x="682845" y="4228621"/>
                <a:ext cx="58112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54779" y="5220467"/>
                <a:ext cx="58393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49148" y="3816213"/>
                <a:ext cx="486840" cy="1785104"/>
              </a:xfrm>
              <a:prstGeom prst="rect">
                <a:avLst/>
              </a:prstGeom>
              <a:noFill/>
            </p:spPr>
            <p:txBody>
              <a:bodyPr wrap="square" rtlCol="0">
                <a:spAutoFit/>
              </a:bodyPr>
              <a:lstStyle/>
              <a:p>
                <a:pPr algn="ctr"/>
                <a:r>
                  <a:rPr lang="en-US" sz="11000" dirty="0">
                    <a:cs typeface="Alef" pitchFamily="2" charset="-79"/>
                  </a:rPr>
                  <a:t>d</a:t>
                </a:r>
              </a:p>
            </p:txBody>
          </p:sp>
          <p:sp>
            <p:nvSpPr>
              <p:cNvPr id="21" name="TextBox 20"/>
              <p:cNvSpPr txBox="1"/>
              <p:nvPr/>
            </p:nvSpPr>
            <p:spPr>
              <a:xfrm>
                <a:off x="1772496" y="3984995"/>
                <a:ext cx="892347" cy="1569660"/>
              </a:xfrm>
              <a:prstGeom prst="rect">
                <a:avLst/>
              </a:prstGeom>
              <a:noFill/>
            </p:spPr>
            <p:txBody>
              <a:bodyPr wrap="square" rtlCol="0">
                <a:spAutoFit/>
              </a:bodyPr>
              <a:lstStyle/>
              <a:p>
                <a:r>
                  <a:rPr lang="en-US" sz="9600" dirty="0">
                    <a:latin typeface="DotNess" panose="02000603000000000000" pitchFamily="2" charset="0"/>
                    <a:ea typeface="DotNess" panose="02000603000000000000" pitchFamily="2" charset="0"/>
                  </a:rPr>
                  <a:t>d</a:t>
                </a:r>
              </a:p>
            </p:txBody>
          </p:sp>
        </p:grpSp>
        <p:sp>
          <p:nvSpPr>
            <p:cNvPr id="24" name="TextBox 23"/>
            <p:cNvSpPr txBox="1"/>
            <p:nvPr/>
          </p:nvSpPr>
          <p:spPr>
            <a:xfrm>
              <a:off x="2802916" y="1614404"/>
              <a:ext cx="892347" cy="1569660"/>
            </a:xfrm>
            <a:prstGeom prst="rect">
              <a:avLst/>
            </a:prstGeom>
            <a:noFill/>
          </p:spPr>
          <p:txBody>
            <a:bodyPr wrap="square" rtlCol="0">
              <a:spAutoFit/>
            </a:bodyPr>
            <a:lstStyle/>
            <a:p>
              <a:r>
                <a:rPr lang="en-US" sz="9600" dirty="0">
                  <a:latin typeface="DotNess" panose="02000603000000000000" pitchFamily="2" charset="0"/>
                  <a:ea typeface="DotNess" panose="02000603000000000000" pitchFamily="2" charset="0"/>
                </a:rPr>
                <a:t>d</a:t>
              </a:r>
            </a:p>
          </p:txBody>
        </p:sp>
        <p:sp>
          <p:nvSpPr>
            <p:cNvPr id="25" name="TextBox 24"/>
            <p:cNvSpPr txBox="1"/>
            <p:nvPr/>
          </p:nvSpPr>
          <p:spPr>
            <a:xfrm>
              <a:off x="4052272" y="1612076"/>
              <a:ext cx="892347" cy="1569660"/>
            </a:xfrm>
            <a:prstGeom prst="rect">
              <a:avLst/>
            </a:prstGeom>
            <a:noFill/>
          </p:spPr>
          <p:txBody>
            <a:bodyPr wrap="square" rtlCol="0">
              <a:spAutoFit/>
            </a:bodyPr>
            <a:lstStyle/>
            <a:p>
              <a:r>
                <a:rPr lang="en-US" sz="9600" dirty="0">
                  <a:latin typeface="DotNess" panose="02000603000000000000" pitchFamily="2" charset="0"/>
                  <a:ea typeface="DotNess" panose="02000603000000000000" pitchFamily="2" charset="0"/>
                </a:rPr>
                <a:t>d</a:t>
              </a:r>
            </a:p>
          </p:txBody>
        </p:sp>
        <p:sp>
          <p:nvSpPr>
            <p:cNvPr id="26" name="TextBox 25"/>
            <p:cNvSpPr txBox="1"/>
            <p:nvPr/>
          </p:nvSpPr>
          <p:spPr>
            <a:xfrm>
              <a:off x="5260948" y="1600953"/>
              <a:ext cx="892347" cy="1569660"/>
            </a:xfrm>
            <a:prstGeom prst="rect">
              <a:avLst/>
            </a:prstGeom>
            <a:noFill/>
          </p:spPr>
          <p:txBody>
            <a:bodyPr wrap="square" rtlCol="0">
              <a:spAutoFit/>
            </a:bodyPr>
            <a:lstStyle/>
            <a:p>
              <a:r>
                <a:rPr lang="en-US" sz="9600" dirty="0">
                  <a:latin typeface="DotNess" panose="02000603000000000000" pitchFamily="2" charset="0"/>
                  <a:ea typeface="DotNess" panose="02000603000000000000" pitchFamily="2" charset="0"/>
                </a:rPr>
                <a:t>d</a:t>
              </a:r>
            </a:p>
          </p:txBody>
        </p:sp>
      </p:grpSp>
      <p:grpSp>
        <p:nvGrpSpPr>
          <p:cNvPr id="5" name="Group 4">
            <a:extLst>
              <a:ext uri="{FF2B5EF4-FFF2-40B4-BE49-F238E27FC236}">
                <a16:creationId xmlns:a16="http://schemas.microsoft.com/office/drawing/2014/main" xmlns="" id="{91826C9C-13B7-CE4C-B78D-175B4C15CC3F}"/>
              </a:ext>
            </a:extLst>
          </p:cNvPr>
          <p:cNvGrpSpPr/>
          <p:nvPr/>
        </p:nvGrpSpPr>
        <p:grpSpPr>
          <a:xfrm>
            <a:off x="516260" y="3106112"/>
            <a:ext cx="5839334" cy="1785104"/>
            <a:chOff x="509333" y="1447950"/>
            <a:chExt cx="5839334" cy="1785104"/>
          </a:xfrm>
        </p:grpSpPr>
        <p:grpSp>
          <p:nvGrpSpPr>
            <p:cNvPr id="6" name="Group 5">
              <a:extLst>
                <a:ext uri="{FF2B5EF4-FFF2-40B4-BE49-F238E27FC236}">
                  <a16:creationId xmlns:a16="http://schemas.microsoft.com/office/drawing/2014/main" xmlns="" id="{76E0D6CF-BB04-AEFF-91F4-6380854DA6B5}"/>
                </a:ext>
              </a:extLst>
            </p:cNvPr>
            <p:cNvGrpSpPr/>
            <p:nvPr/>
          </p:nvGrpSpPr>
          <p:grpSpPr>
            <a:xfrm>
              <a:off x="509333" y="1447950"/>
              <a:ext cx="5839334" cy="1785104"/>
              <a:chOff x="654779" y="3816213"/>
              <a:chExt cx="5839334" cy="1785104"/>
            </a:xfrm>
          </p:grpSpPr>
          <p:cxnSp>
            <p:nvCxnSpPr>
              <p:cNvPr id="10" name="Straight Connector 9">
                <a:extLst>
                  <a:ext uri="{FF2B5EF4-FFF2-40B4-BE49-F238E27FC236}">
                    <a16:creationId xmlns:a16="http://schemas.microsoft.com/office/drawing/2014/main" xmlns="" id="{77C9086A-DC26-F09C-311B-F3DDC5C04778}"/>
                  </a:ext>
                </a:extLst>
              </p:cNvPr>
              <p:cNvCxnSpPr/>
              <p:nvPr/>
            </p:nvCxnSpPr>
            <p:spPr>
              <a:xfrm>
                <a:off x="682845" y="4228621"/>
                <a:ext cx="58112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E4AD3342-8920-BA8A-8B29-E698284AA38F}"/>
                  </a:ext>
                </a:extLst>
              </p:cNvPr>
              <p:cNvCxnSpPr/>
              <p:nvPr/>
            </p:nvCxnSpPr>
            <p:spPr>
              <a:xfrm>
                <a:off x="654779" y="5220467"/>
                <a:ext cx="58393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473B3CE6-4CB9-A3AA-89F5-89269454FB32}"/>
                  </a:ext>
                </a:extLst>
              </p:cNvPr>
              <p:cNvSpPr txBox="1"/>
              <p:nvPr/>
            </p:nvSpPr>
            <p:spPr>
              <a:xfrm>
                <a:off x="849148" y="3816213"/>
                <a:ext cx="486840" cy="1785104"/>
              </a:xfrm>
              <a:prstGeom prst="rect">
                <a:avLst/>
              </a:prstGeom>
              <a:noFill/>
            </p:spPr>
            <p:txBody>
              <a:bodyPr wrap="square" rtlCol="0">
                <a:spAutoFit/>
              </a:bodyPr>
              <a:lstStyle/>
              <a:p>
                <a:pPr algn="ctr"/>
                <a:r>
                  <a:rPr lang="en-US" sz="11000" dirty="0">
                    <a:cs typeface="Alef" pitchFamily="2" charset="-79"/>
                  </a:rPr>
                  <a:t>d</a:t>
                </a:r>
              </a:p>
            </p:txBody>
          </p:sp>
          <p:sp>
            <p:nvSpPr>
              <p:cNvPr id="13" name="TextBox 12">
                <a:extLst>
                  <a:ext uri="{FF2B5EF4-FFF2-40B4-BE49-F238E27FC236}">
                    <a16:creationId xmlns:a16="http://schemas.microsoft.com/office/drawing/2014/main" xmlns="" id="{948F5DB9-05CC-225F-F002-27F9D5FEEFAF}"/>
                  </a:ext>
                </a:extLst>
              </p:cNvPr>
              <p:cNvSpPr txBox="1"/>
              <p:nvPr/>
            </p:nvSpPr>
            <p:spPr>
              <a:xfrm>
                <a:off x="1772496" y="3984995"/>
                <a:ext cx="892347" cy="1569660"/>
              </a:xfrm>
              <a:prstGeom prst="rect">
                <a:avLst/>
              </a:prstGeom>
              <a:noFill/>
            </p:spPr>
            <p:txBody>
              <a:bodyPr wrap="square" rtlCol="0">
                <a:spAutoFit/>
              </a:bodyPr>
              <a:lstStyle/>
              <a:p>
                <a:r>
                  <a:rPr lang="en-US" sz="9600" dirty="0">
                    <a:latin typeface="DotNess" panose="02000603000000000000" pitchFamily="2" charset="0"/>
                    <a:ea typeface="DotNess" panose="02000603000000000000" pitchFamily="2" charset="0"/>
                  </a:rPr>
                  <a:t>d</a:t>
                </a:r>
              </a:p>
            </p:txBody>
          </p:sp>
        </p:grpSp>
        <p:sp>
          <p:nvSpPr>
            <p:cNvPr id="7" name="TextBox 6">
              <a:extLst>
                <a:ext uri="{FF2B5EF4-FFF2-40B4-BE49-F238E27FC236}">
                  <a16:creationId xmlns:a16="http://schemas.microsoft.com/office/drawing/2014/main" xmlns="" id="{DD052EDE-8DEA-3ED9-2338-195A06C5600E}"/>
                </a:ext>
              </a:extLst>
            </p:cNvPr>
            <p:cNvSpPr txBox="1"/>
            <p:nvPr/>
          </p:nvSpPr>
          <p:spPr>
            <a:xfrm>
              <a:off x="2802916" y="1614404"/>
              <a:ext cx="892347" cy="1569660"/>
            </a:xfrm>
            <a:prstGeom prst="rect">
              <a:avLst/>
            </a:prstGeom>
            <a:noFill/>
          </p:spPr>
          <p:txBody>
            <a:bodyPr wrap="square" rtlCol="0">
              <a:spAutoFit/>
            </a:bodyPr>
            <a:lstStyle/>
            <a:p>
              <a:r>
                <a:rPr lang="en-US" sz="9600" dirty="0">
                  <a:latin typeface="DotNess" panose="02000603000000000000" pitchFamily="2" charset="0"/>
                  <a:ea typeface="DotNess" panose="02000603000000000000" pitchFamily="2" charset="0"/>
                </a:rPr>
                <a:t>d</a:t>
              </a:r>
            </a:p>
          </p:txBody>
        </p:sp>
        <p:sp>
          <p:nvSpPr>
            <p:cNvPr id="8" name="TextBox 7">
              <a:extLst>
                <a:ext uri="{FF2B5EF4-FFF2-40B4-BE49-F238E27FC236}">
                  <a16:creationId xmlns:a16="http://schemas.microsoft.com/office/drawing/2014/main" xmlns="" id="{E7A78711-A102-BA69-F2C4-FD0D766161F5}"/>
                </a:ext>
              </a:extLst>
            </p:cNvPr>
            <p:cNvSpPr txBox="1"/>
            <p:nvPr/>
          </p:nvSpPr>
          <p:spPr>
            <a:xfrm>
              <a:off x="4052272" y="1612076"/>
              <a:ext cx="892347" cy="1569660"/>
            </a:xfrm>
            <a:prstGeom prst="rect">
              <a:avLst/>
            </a:prstGeom>
            <a:noFill/>
          </p:spPr>
          <p:txBody>
            <a:bodyPr wrap="square" rtlCol="0">
              <a:spAutoFit/>
            </a:bodyPr>
            <a:lstStyle/>
            <a:p>
              <a:r>
                <a:rPr lang="en-US" sz="9600" dirty="0">
                  <a:latin typeface="DotNess" panose="02000603000000000000" pitchFamily="2" charset="0"/>
                  <a:ea typeface="DotNess" panose="02000603000000000000" pitchFamily="2" charset="0"/>
                </a:rPr>
                <a:t>d</a:t>
              </a:r>
            </a:p>
          </p:txBody>
        </p:sp>
        <p:sp>
          <p:nvSpPr>
            <p:cNvPr id="9" name="TextBox 8">
              <a:extLst>
                <a:ext uri="{FF2B5EF4-FFF2-40B4-BE49-F238E27FC236}">
                  <a16:creationId xmlns:a16="http://schemas.microsoft.com/office/drawing/2014/main" xmlns="" id="{5FB61DA3-62D6-FC4F-27B3-F564ACF7F0F0}"/>
                </a:ext>
              </a:extLst>
            </p:cNvPr>
            <p:cNvSpPr txBox="1"/>
            <p:nvPr/>
          </p:nvSpPr>
          <p:spPr>
            <a:xfrm>
              <a:off x="5260948" y="1600953"/>
              <a:ext cx="892347" cy="1569660"/>
            </a:xfrm>
            <a:prstGeom prst="rect">
              <a:avLst/>
            </a:prstGeom>
            <a:noFill/>
          </p:spPr>
          <p:txBody>
            <a:bodyPr wrap="square" rtlCol="0">
              <a:spAutoFit/>
            </a:bodyPr>
            <a:lstStyle/>
            <a:p>
              <a:r>
                <a:rPr lang="en-US" sz="9600" dirty="0">
                  <a:latin typeface="DotNess" panose="02000603000000000000" pitchFamily="2" charset="0"/>
                  <a:ea typeface="DotNess" panose="02000603000000000000" pitchFamily="2" charset="0"/>
                </a:rPr>
                <a:t>d</a:t>
              </a:r>
            </a:p>
          </p:txBody>
        </p:sp>
      </p:grpSp>
      <p:grpSp>
        <p:nvGrpSpPr>
          <p:cNvPr id="14" name="Group 13">
            <a:extLst>
              <a:ext uri="{FF2B5EF4-FFF2-40B4-BE49-F238E27FC236}">
                <a16:creationId xmlns:a16="http://schemas.microsoft.com/office/drawing/2014/main" xmlns="" id="{3ED1F397-2D21-20AA-969A-4926E70C2D1A}"/>
              </a:ext>
            </a:extLst>
          </p:cNvPr>
          <p:cNvGrpSpPr/>
          <p:nvPr/>
        </p:nvGrpSpPr>
        <p:grpSpPr>
          <a:xfrm>
            <a:off x="537399" y="4859319"/>
            <a:ext cx="5839334" cy="1785104"/>
            <a:chOff x="509333" y="1447950"/>
            <a:chExt cx="5839334" cy="1785104"/>
          </a:xfrm>
        </p:grpSpPr>
        <p:grpSp>
          <p:nvGrpSpPr>
            <p:cNvPr id="15" name="Group 14">
              <a:extLst>
                <a:ext uri="{FF2B5EF4-FFF2-40B4-BE49-F238E27FC236}">
                  <a16:creationId xmlns:a16="http://schemas.microsoft.com/office/drawing/2014/main" xmlns="" id="{564F4BDA-D397-2E91-B1F8-2C42CC5CCAF9}"/>
                </a:ext>
              </a:extLst>
            </p:cNvPr>
            <p:cNvGrpSpPr/>
            <p:nvPr/>
          </p:nvGrpSpPr>
          <p:grpSpPr>
            <a:xfrm>
              <a:off x="509333" y="1447950"/>
              <a:ext cx="5839334" cy="1785104"/>
              <a:chOff x="654779" y="3816213"/>
              <a:chExt cx="5839334" cy="1785104"/>
            </a:xfrm>
          </p:grpSpPr>
          <p:cxnSp>
            <p:nvCxnSpPr>
              <p:cNvPr id="55" name="Straight Connector 54">
                <a:extLst>
                  <a:ext uri="{FF2B5EF4-FFF2-40B4-BE49-F238E27FC236}">
                    <a16:creationId xmlns:a16="http://schemas.microsoft.com/office/drawing/2014/main" xmlns="" id="{356A28CF-47C9-204D-24AC-6357B564F1CB}"/>
                  </a:ext>
                </a:extLst>
              </p:cNvPr>
              <p:cNvCxnSpPr/>
              <p:nvPr/>
            </p:nvCxnSpPr>
            <p:spPr>
              <a:xfrm>
                <a:off x="682845" y="4228621"/>
                <a:ext cx="58112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737537B8-278A-D32C-3820-1B39C71D099F}"/>
                  </a:ext>
                </a:extLst>
              </p:cNvPr>
              <p:cNvCxnSpPr/>
              <p:nvPr/>
            </p:nvCxnSpPr>
            <p:spPr>
              <a:xfrm>
                <a:off x="654779" y="5220467"/>
                <a:ext cx="58393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xmlns="" id="{4A95D736-41AB-9858-877E-60A66833C566}"/>
                  </a:ext>
                </a:extLst>
              </p:cNvPr>
              <p:cNvSpPr txBox="1"/>
              <p:nvPr/>
            </p:nvSpPr>
            <p:spPr>
              <a:xfrm>
                <a:off x="849148" y="3816213"/>
                <a:ext cx="486840" cy="1785104"/>
              </a:xfrm>
              <a:prstGeom prst="rect">
                <a:avLst/>
              </a:prstGeom>
              <a:noFill/>
            </p:spPr>
            <p:txBody>
              <a:bodyPr wrap="square" rtlCol="0">
                <a:spAutoFit/>
              </a:bodyPr>
              <a:lstStyle/>
              <a:p>
                <a:pPr algn="ctr"/>
                <a:r>
                  <a:rPr lang="en-US" sz="11000" dirty="0">
                    <a:cs typeface="Alef" pitchFamily="2" charset="-79"/>
                  </a:rPr>
                  <a:t>d</a:t>
                </a:r>
              </a:p>
            </p:txBody>
          </p:sp>
          <p:sp>
            <p:nvSpPr>
              <p:cNvPr id="58" name="TextBox 57">
                <a:extLst>
                  <a:ext uri="{FF2B5EF4-FFF2-40B4-BE49-F238E27FC236}">
                    <a16:creationId xmlns:a16="http://schemas.microsoft.com/office/drawing/2014/main" xmlns="" id="{9292C439-D94D-E3B9-B7F0-B77203C2C8DB}"/>
                  </a:ext>
                </a:extLst>
              </p:cNvPr>
              <p:cNvSpPr txBox="1"/>
              <p:nvPr/>
            </p:nvSpPr>
            <p:spPr>
              <a:xfrm>
                <a:off x="1772496" y="3984995"/>
                <a:ext cx="892347" cy="1569660"/>
              </a:xfrm>
              <a:prstGeom prst="rect">
                <a:avLst/>
              </a:prstGeom>
              <a:noFill/>
            </p:spPr>
            <p:txBody>
              <a:bodyPr wrap="square" rtlCol="0">
                <a:spAutoFit/>
              </a:bodyPr>
              <a:lstStyle/>
              <a:p>
                <a:r>
                  <a:rPr lang="en-US" sz="9600" dirty="0">
                    <a:latin typeface="DotNess" panose="02000603000000000000" pitchFamily="2" charset="0"/>
                    <a:ea typeface="DotNess" panose="02000603000000000000" pitchFamily="2" charset="0"/>
                  </a:rPr>
                  <a:t>d</a:t>
                </a:r>
              </a:p>
            </p:txBody>
          </p:sp>
        </p:grpSp>
        <p:sp>
          <p:nvSpPr>
            <p:cNvPr id="16" name="TextBox 15">
              <a:extLst>
                <a:ext uri="{FF2B5EF4-FFF2-40B4-BE49-F238E27FC236}">
                  <a16:creationId xmlns:a16="http://schemas.microsoft.com/office/drawing/2014/main" xmlns="" id="{B35AC771-C37E-8716-5249-A1210FB8E53F}"/>
                </a:ext>
              </a:extLst>
            </p:cNvPr>
            <p:cNvSpPr txBox="1"/>
            <p:nvPr/>
          </p:nvSpPr>
          <p:spPr>
            <a:xfrm>
              <a:off x="2802916" y="1614404"/>
              <a:ext cx="892347" cy="1569660"/>
            </a:xfrm>
            <a:prstGeom prst="rect">
              <a:avLst/>
            </a:prstGeom>
            <a:noFill/>
          </p:spPr>
          <p:txBody>
            <a:bodyPr wrap="square" rtlCol="0">
              <a:spAutoFit/>
            </a:bodyPr>
            <a:lstStyle/>
            <a:p>
              <a:r>
                <a:rPr lang="en-US" sz="9600" dirty="0">
                  <a:latin typeface="DotNess" panose="02000603000000000000" pitchFamily="2" charset="0"/>
                  <a:ea typeface="DotNess" panose="02000603000000000000" pitchFamily="2" charset="0"/>
                </a:rPr>
                <a:t>d</a:t>
              </a:r>
            </a:p>
          </p:txBody>
        </p:sp>
        <p:sp>
          <p:nvSpPr>
            <p:cNvPr id="22" name="TextBox 21">
              <a:extLst>
                <a:ext uri="{FF2B5EF4-FFF2-40B4-BE49-F238E27FC236}">
                  <a16:creationId xmlns:a16="http://schemas.microsoft.com/office/drawing/2014/main" xmlns="" id="{C650F2C7-C401-CD1C-7016-F506BCD1C19B}"/>
                </a:ext>
              </a:extLst>
            </p:cNvPr>
            <p:cNvSpPr txBox="1"/>
            <p:nvPr/>
          </p:nvSpPr>
          <p:spPr>
            <a:xfrm>
              <a:off x="4052272" y="1612076"/>
              <a:ext cx="892347" cy="1569660"/>
            </a:xfrm>
            <a:prstGeom prst="rect">
              <a:avLst/>
            </a:prstGeom>
            <a:noFill/>
          </p:spPr>
          <p:txBody>
            <a:bodyPr wrap="square" rtlCol="0">
              <a:spAutoFit/>
            </a:bodyPr>
            <a:lstStyle/>
            <a:p>
              <a:r>
                <a:rPr lang="en-US" sz="9600" dirty="0">
                  <a:latin typeface="DotNess" panose="02000603000000000000" pitchFamily="2" charset="0"/>
                  <a:ea typeface="DotNess" panose="02000603000000000000" pitchFamily="2" charset="0"/>
                </a:rPr>
                <a:t>d</a:t>
              </a:r>
            </a:p>
          </p:txBody>
        </p:sp>
        <p:sp>
          <p:nvSpPr>
            <p:cNvPr id="23" name="TextBox 22">
              <a:extLst>
                <a:ext uri="{FF2B5EF4-FFF2-40B4-BE49-F238E27FC236}">
                  <a16:creationId xmlns:a16="http://schemas.microsoft.com/office/drawing/2014/main" xmlns="" id="{84DD64AA-87A1-E238-5CBC-C762285D8D79}"/>
                </a:ext>
              </a:extLst>
            </p:cNvPr>
            <p:cNvSpPr txBox="1"/>
            <p:nvPr/>
          </p:nvSpPr>
          <p:spPr>
            <a:xfrm>
              <a:off x="5260948" y="1600953"/>
              <a:ext cx="892347" cy="1569660"/>
            </a:xfrm>
            <a:prstGeom prst="rect">
              <a:avLst/>
            </a:prstGeom>
            <a:noFill/>
          </p:spPr>
          <p:txBody>
            <a:bodyPr wrap="square" rtlCol="0">
              <a:spAutoFit/>
            </a:bodyPr>
            <a:lstStyle/>
            <a:p>
              <a:r>
                <a:rPr lang="en-US" sz="9600" dirty="0">
                  <a:latin typeface="DotNess" panose="02000603000000000000" pitchFamily="2" charset="0"/>
                  <a:ea typeface="DotNess" panose="02000603000000000000" pitchFamily="2" charset="0"/>
                </a:rPr>
                <a:t>d</a:t>
              </a:r>
            </a:p>
          </p:txBody>
        </p:sp>
      </p:grpSp>
      <p:grpSp>
        <p:nvGrpSpPr>
          <p:cNvPr id="59" name="Group 58">
            <a:extLst>
              <a:ext uri="{FF2B5EF4-FFF2-40B4-BE49-F238E27FC236}">
                <a16:creationId xmlns:a16="http://schemas.microsoft.com/office/drawing/2014/main" xmlns="" id="{2F7D9B7E-1B28-BC08-9488-A61313482710}"/>
              </a:ext>
            </a:extLst>
          </p:cNvPr>
          <p:cNvGrpSpPr/>
          <p:nvPr/>
        </p:nvGrpSpPr>
        <p:grpSpPr>
          <a:xfrm>
            <a:off x="509333" y="6634716"/>
            <a:ext cx="5839334" cy="1785104"/>
            <a:chOff x="509333" y="1447950"/>
            <a:chExt cx="5839334" cy="1785104"/>
          </a:xfrm>
        </p:grpSpPr>
        <p:grpSp>
          <p:nvGrpSpPr>
            <p:cNvPr id="60" name="Group 59">
              <a:extLst>
                <a:ext uri="{FF2B5EF4-FFF2-40B4-BE49-F238E27FC236}">
                  <a16:creationId xmlns:a16="http://schemas.microsoft.com/office/drawing/2014/main" xmlns="" id="{30569C8B-FEA8-ADD7-83CC-AAD4711FCC54}"/>
                </a:ext>
              </a:extLst>
            </p:cNvPr>
            <p:cNvGrpSpPr/>
            <p:nvPr/>
          </p:nvGrpSpPr>
          <p:grpSpPr>
            <a:xfrm>
              <a:off x="509333" y="1447950"/>
              <a:ext cx="5839334" cy="1785104"/>
              <a:chOff x="654779" y="3816213"/>
              <a:chExt cx="5839334" cy="1785104"/>
            </a:xfrm>
          </p:grpSpPr>
          <p:cxnSp>
            <p:nvCxnSpPr>
              <p:cNvPr id="64" name="Straight Connector 63">
                <a:extLst>
                  <a:ext uri="{FF2B5EF4-FFF2-40B4-BE49-F238E27FC236}">
                    <a16:creationId xmlns:a16="http://schemas.microsoft.com/office/drawing/2014/main" xmlns="" id="{C6862014-B9F4-ED6B-112E-073B76ED9B92}"/>
                  </a:ext>
                </a:extLst>
              </p:cNvPr>
              <p:cNvCxnSpPr/>
              <p:nvPr/>
            </p:nvCxnSpPr>
            <p:spPr>
              <a:xfrm>
                <a:off x="682845" y="4228621"/>
                <a:ext cx="58112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333C00D1-4A88-8564-FEAC-8BB0967AFADE}"/>
                  </a:ext>
                </a:extLst>
              </p:cNvPr>
              <p:cNvCxnSpPr/>
              <p:nvPr/>
            </p:nvCxnSpPr>
            <p:spPr>
              <a:xfrm>
                <a:off x="654779" y="5220467"/>
                <a:ext cx="58393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xmlns="" id="{18643C62-6A03-87E0-90E0-A25938513AEC}"/>
                  </a:ext>
                </a:extLst>
              </p:cNvPr>
              <p:cNvSpPr txBox="1"/>
              <p:nvPr/>
            </p:nvSpPr>
            <p:spPr>
              <a:xfrm>
                <a:off x="849148" y="3816213"/>
                <a:ext cx="486840" cy="1785104"/>
              </a:xfrm>
              <a:prstGeom prst="rect">
                <a:avLst/>
              </a:prstGeom>
              <a:noFill/>
            </p:spPr>
            <p:txBody>
              <a:bodyPr wrap="square" rtlCol="0">
                <a:spAutoFit/>
              </a:bodyPr>
              <a:lstStyle/>
              <a:p>
                <a:pPr algn="ctr"/>
                <a:r>
                  <a:rPr lang="en-US" sz="11000" dirty="0">
                    <a:cs typeface="Alef" pitchFamily="2" charset="-79"/>
                  </a:rPr>
                  <a:t>d</a:t>
                </a:r>
              </a:p>
            </p:txBody>
          </p:sp>
          <p:sp>
            <p:nvSpPr>
              <p:cNvPr id="67" name="TextBox 66">
                <a:extLst>
                  <a:ext uri="{FF2B5EF4-FFF2-40B4-BE49-F238E27FC236}">
                    <a16:creationId xmlns:a16="http://schemas.microsoft.com/office/drawing/2014/main" xmlns="" id="{6644852A-345E-5B44-E3E8-94A01B073D09}"/>
                  </a:ext>
                </a:extLst>
              </p:cNvPr>
              <p:cNvSpPr txBox="1"/>
              <p:nvPr/>
            </p:nvSpPr>
            <p:spPr>
              <a:xfrm>
                <a:off x="1772496" y="3984995"/>
                <a:ext cx="892347" cy="1569660"/>
              </a:xfrm>
              <a:prstGeom prst="rect">
                <a:avLst/>
              </a:prstGeom>
              <a:noFill/>
            </p:spPr>
            <p:txBody>
              <a:bodyPr wrap="square" rtlCol="0">
                <a:spAutoFit/>
              </a:bodyPr>
              <a:lstStyle/>
              <a:p>
                <a:r>
                  <a:rPr lang="en-US" sz="9600" dirty="0">
                    <a:latin typeface="DotNess" panose="02000603000000000000" pitchFamily="2" charset="0"/>
                    <a:ea typeface="DotNess" panose="02000603000000000000" pitchFamily="2" charset="0"/>
                  </a:rPr>
                  <a:t>d</a:t>
                </a:r>
              </a:p>
            </p:txBody>
          </p:sp>
        </p:grpSp>
        <p:sp>
          <p:nvSpPr>
            <p:cNvPr id="61" name="TextBox 60">
              <a:extLst>
                <a:ext uri="{FF2B5EF4-FFF2-40B4-BE49-F238E27FC236}">
                  <a16:creationId xmlns:a16="http://schemas.microsoft.com/office/drawing/2014/main" xmlns="" id="{5DF9F718-F5ED-BC29-5D3D-7D9F9D09A369}"/>
                </a:ext>
              </a:extLst>
            </p:cNvPr>
            <p:cNvSpPr txBox="1"/>
            <p:nvPr/>
          </p:nvSpPr>
          <p:spPr>
            <a:xfrm>
              <a:off x="2802916" y="1614404"/>
              <a:ext cx="892347" cy="1569660"/>
            </a:xfrm>
            <a:prstGeom prst="rect">
              <a:avLst/>
            </a:prstGeom>
            <a:noFill/>
          </p:spPr>
          <p:txBody>
            <a:bodyPr wrap="square" rtlCol="0">
              <a:spAutoFit/>
            </a:bodyPr>
            <a:lstStyle/>
            <a:p>
              <a:r>
                <a:rPr lang="en-US" sz="9600" dirty="0">
                  <a:latin typeface="DotNess" panose="02000603000000000000" pitchFamily="2" charset="0"/>
                  <a:ea typeface="DotNess" panose="02000603000000000000" pitchFamily="2" charset="0"/>
                </a:rPr>
                <a:t>d</a:t>
              </a:r>
            </a:p>
          </p:txBody>
        </p:sp>
        <p:sp>
          <p:nvSpPr>
            <p:cNvPr id="62" name="TextBox 61">
              <a:extLst>
                <a:ext uri="{FF2B5EF4-FFF2-40B4-BE49-F238E27FC236}">
                  <a16:creationId xmlns:a16="http://schemas.microsoft.com/office/drawing/2014/main" xmlns="" id="{31E511F4-72BF-EC96-4882-0E0ADB132F33}"/>
                </a:ext>
              </a:extLst>
            </p:cNvPr>
            <p:cNvSpPr txBox="1"/>
            <p:nvPr/>
          </p:nvSpPr>
          <p:spPr>
            <a:xfrm>
              <a:off x="4052272" y="1612076"/>
              <a:ext cx="892347" cy="1569660"/>
            </a:xfrm>
            <a:prstGeom prst="rect">
              <a:avLst/>
            </a:prstGeom>
            <a:noFill/>
          </p:spPr>
          <p:txBody>
            <a:bodyPr wrap="square" rtlCol="0">
              <a:spAutoFit/>
            </a:bodyPr>
            <a:lstStyle/>
            <a:p>
              <a:r>
                <a:rPr lang="en-US" sz="9600" dirty="0">
                  <a:latin typeface="DotNess" panose="02000603000000000000" pitchFamily="2" charset="0"/>
                  <a:ea typeface="DotNess" panose="02000603000000000000" pitchFamily="2" charset="0"/>
                </a:rPr>
                <a:t>d</a:t>
              </a:r>
            </a:p>
          </p:txBody>
        </p:sp>
        <p:sp>
          <p:nvSpPr>
            <p:cNvPr id="63" name="TextBox 62">
              <a:extLst>
                <a:ext uri="{FF2B5EF4-FFF2-40B4-BE49-F238E27FC236}">
                  <a16:creationId xmlns:a16="http://schemas.microsoft.com/office/drawing/2014/main" xmlns="" id="{A74E6840-6D27-AE58-A914-EA5E0114AB1B}"/>
                </a:ext>
              </a:extLst>
            </p:cNvPr>
            <p:cNvSpPr txBox="1"/>
            <p:nvPr/>
          </p:nvSpPr>
          <p:spPr>
            <a:xfrm>
              <a:off x="5260948" y="1600953"/>
              <a:ext cx="892347" cy="1569660"/>
            </a:xfrm>
            <a:prstGeom prst="rect">
              <a:avLst/>
            </a:prstGeom>
            <a:noFill/>
          </p:spPr>
          <p:txBody>
            <a:bodyPr wrap="square" rtlCol="0">
              <a:spAutoFit/>
            </a:bodyPr>
            <a:lstStyle/>
            <a:p>
              <a:r>
                <a:rPr lang="en-US" sz="9600" dirty="0">
                  <a:latin typeface="DotNess" panose="02000603000000000000" pitchFamily="2" charset="0"/>
                  <a:ea typeface="DotNess" panose="02000603000000000000" pitchFamily="2" charset="0"/>
                </a:rPr>
                <a:t>d</a:t>
              </a:r>
            </a:p>
          </p:txBody>
        </p:sp>
      </p:grpSp>
    </p:spTree>
    <p:extLst>
      <p:ext uri="{BB962C8B-B14F-4D97-AF65-F5344CB8AC3E}">
        <p14:creationId xmlns:p14="http://schemas.microsoft.com/office/powerpoint/2010/main" val="2110053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5867400" cy="923330"/>
          </a:xfrm>
          <a:prstGeom prst="rect">
            <a:avLst/>
          </a:prstGeom>
          <a:noFill/>
        </p:spPr>
        <p:txBody>
          <a:bodyPr wrap="square" rtlCol="0">
            <a:spAutoFit/>
          </a:bodyPr>
          <a:lstStyle/>
          <a:p>
            <a:r>
              <a:rPr lang="en-US" dirty="0"/>
              <a:t>NUME:………………………………………………………………………………….</a:t>
            </a:r>
          </a:p>
          <a:p>
            <a:r>
              <a:rPr lang="en-US" dirty="0"/>
              <a:t>DATA:……………………………………………………………………………………..</a:t>
            </a:r>
          </a:p>
          <a:p>
            <a:r>
              <a:rPr lang="en-US" dirty="0" err="1"/>
              <a:t>Scrie</a:t>
            </a:r>
            <a:r>
              <a:rPr lang="en-US" dirty="0"/>
              <a:t> </a:t>
            </a:r>
            <a:r>
              <a:rPr lang="en-US" dirty="0" err="1"/>
              <a:t>cuvintele</a:t>
            </a:r>
            <a:r>
              <a:rPr lang="en-US" dirty="0"/>
              <a:t>  </a:t>
            </a:r>
            <a:r>
              <a:rPr lang="en-US" dirty="0" err="1"/>
              <a:t>urmărind</a:t>
            </a:r>
            <a:r>
              <a:rPr lang="en-US" dirty="0"/>
              <a:t> </a:t>
            </a:r>
            <a:r>
              <a:rPr lang="en-US" dirty="0" err="1"/>
              <a:t>conturul</a:t>
            </a:r>
            <a:r>
              <a:rPr lang="en-US" dirty="0"/>
              <a:t> </a:t>
            </a:r>
            <a:r>
              <a:rPr lang="en-US" dirty="0" err="1"/>
              <a:t>punctat</a:t>
            </a:r>
            <a:r>
              <a:rPr lang="en-US" dirty="0"/>
              <a:t>.</a:t>
            </a:r>
          </a:p>
        </p:txBody>
      </p:sp>
      <p:sp>
        <p:nvSpPr>
          <p:cNvPr id="3" name="Rounded Rectangle 2"/>
          <p:cNvSpPr/>
          <p:nvPr/>
        </p:nvSpPr>
        <p:spPr>
          <a:xfrm>
            <a:off x="381000" y="1524000"/>
            <a:ext cx="6096000" cy="6934200"/>
          </a:xfrm>
          <a:prstGeom prst="roundRect">
            <a:avLst>
              <a:gd name="adj" fmla="val 623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942597" y="1869933"/>
            <a:ext cx="4723124" cy="1028021"/>
            <a:chOff x="795270" y="2996629"/>
            <a:chExt cx="2670372" cy="1028021"/>
          </a:xfrm>
        </p:grpSpPr>
        <p:sp>
          <p:nvSpPr>
            <p:cNvPr id="5" name="Rectangle 4"/>
            <p:cNvSpPr/>
            <p:nvPr/>
          </p:nvSpPr>
          <p:spPr>
            <a:xfrm>
              <a:off x="966252" y="2996629"/>
              <a:ext cx="2310348" cy="99184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95270" y="3008987"/>
              <a:ext cx="2670372" cy="1015663"/>
            </a:xfrm>
            <a:prstGeom prst="rect">
              <a:avLst/>
            </a:prstGeom>
            <a:noFill/>
          </p:spPr>
          <p:txBody>
            <a:bodyPr wrap="square" rtlCol="0">
              <a:spAutoFit/>
            </a:bodyPr>
            <a:lstStyle/>
            <a:p>
              <a:pPr algn="ctr"/>
              <a:r>
                <a:rPr lang="en-US" sz="6000" b="1" dirty="0">
                  <a:latin typeface="Codystar" panose="02000000000000000000" pitchFamily="2" charset="0"/>
                </a:rPr>
                <a:t>DOVLEAC</a:t>
              </a:r>
            </a:p>
          </p:txBody>
        </p:sp>
      </p:grpSp>
      <p:grpSp>
        <p:nvGrpSpPr>
          <p:cNvPr id="10" name="Group 9"/>
          <p:cNvGrpSpPr/>
          <p:nvPr/>
        </p:nvGrpSpPr>
        <p:grpSpPr>
          <a:xfrm>
            <a:off x="1664878" y="3100514"/>
            <a:ext cx="5506895" cy="1015663"/>
            <a:chOff x="695062" y="2981222"/>
            <a:chExt cx="4295660" cy="1015663"/>
          </a:xfrm>
        </p:grpSpPr>
        <p:sp>
          <p:nvSpPr>
            <p:cNvPr id="11" name="Rectangle 10"/>
            <p:cNvSpPr/>
            <p:nvPr/>
          </p:nvSpPr>
          <p:spPr>
            <a:xfrm>
              <a:off x="695062" y="2996629"/>
              <a:ext cx="3638741" cy="99184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12000" y="2981222"/>
              <a:ext cx="4278722" cy="1015663"/>
            </a:xfrm>
            <a:prstGeom prst="rect">
              <a:avLst/>
            </a:prstGeom>
            <a:noFill/>
          </p:spPr>
          <p:txBody>
            <a:bodyPr wrap="square" rtlCol="0">
              <a:spAutoFit/>
            </a:bodyPr>
            <a:lstStyle/>
            <a:p>
              <a:r>
                <a:rPr lang="en-US" sz="6000" b="1" dirty="0">
                  <a:latin typeface="Codystar" panose="02000000000000000000" pitchFamily="2" charset="0"/>
                </a:rPr>
                <a:t>DROMADER</a:t>
              </a:r>
            </a:p>
          </p:txBody>
        </p:sp>
      </p:grpSp>
      <p:grpSp>
        <p:nvGrpSpPr>
          <p:cNvPr id="14" name="Group 13"/>
          <p:cNvGrpSpPr/>
          <p:nvPr/>
        </p:nvGrpSpPr>
        <p:grpSpPr>
          <a:xfrm>
            <a:off x="2911771" y="4347174"/>
            <a:ext cx="4511437" cy="1040927"/>
            <a:chOff x="287259" y="2947548"/>
            <a:chExt cx="4009922" cy="1040927"/>
          </a:xfrm>
        </p:grpSpPr>
        <p:sp>
          <p:nvSpPr>
            <p:cNvPr id="15" name="Rectangle 14"/>
            <p:cNvSpPr/>
            <p:nvPr/>
          </p:nvSpPr>
          <p:spPr>
            <a:xfrm>
              <a:off x="287259" y="2996629"/>
              <a:ext cx="2989341" cy="99184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81310" y="2947548"/>
              <a:ext cx="3915871" cy="1015663"/>
            </a:xfrm>
            <a:prstGeom prst="rect">
              <a:avLst/>
            </a:prstGeom>
            <a:noFill/>
          </p:spPr>
          <p:txBody>
            <a:bodyPr wrap="square" rtlCol="0">
              <a:spAutoFit/>
            </a:bodyPr>
            <a:lstStyle/>
            <a:p>
              <a:r>
                <a:rPr lang="en-US" sz="6000" b="1" dirty="0">
                  <a:latin typeface="Codystar" panose="02000000000000000000" pitchFamily="2" charset="0"/>
                </a:rPr>
                <a:t>DESERT</a:t>
              </a:r>
            </a:p>
          </p:txBody>
        </p:sp>
      </p:grpSp>
      <p:grpSp>
        <p:nvGrpSpPr>
          <p:cNvPr id="18" name="Group 17"/>
          <p:cNvGrpSpPr/>
          <p:nvPr/>
        </p:nvGrpSpPr>
        <p:grpSpPr>
          <a:xfrm>
            <a:off x="2805514" y="5707950"/>
            <a:ext cx="4209040" cy="1015663"/>
            <a:chOff x="-534862" y="2993530"/>
            <a:chExt cx="3915871" cy="1015663"/>
          </a:xfrm>
        </p:grpSpPr>
        <p:sp>
          <p:nvSpPr>
            <p:cNvPr id="19" name="Rectangle 18"/>
            <p:cNvSpPr/>
            <p:nvPr/>
          </p:nvSpPr>
          <p:spPr>
            <a:xfrm>
              <a:off x="-448096" y="2996629"/>
              <a:ext cx="3191882" cy="99184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34862" y="2993530"/>
              <a:ext cx="3915871" cy="1015663"/>
            </a:xfrm>
            <a:prstGeom prst="rect">
              <a:avLst/>
            </a:prstGeom>
            <a:noFill/>
          </p:spPr>
          <p:txBody>
            <a:bodyPr wrap="square" rtlCol="0">
              <a:spAutoFit/>
            </a:bodyPr>
            <a:lstStyle/>
            <a:p>
              <a:r>
                <a:rPr lang="en-US" sz="6000" b="1" dirty="0">
                  <a:latin typeface="Codystar" panose="02000000000000000000" pitchFamily="2" charset="0"/>
                </a:rPr>
                <a:t>DOARME</a:t>
              </a:r>
            </a:p>
          </p:txBody>
        </p:sp>
      </p:grpSp>
      <p:sp>
        <p:nvSpPr>
          <p:cNvPr id="21" name="Arc 20"/>
          <p:cNvSpPr/>
          <p:nvPr/>
        </p:nvSpPr>
        <p:spPr>
          <a:xfrm rot="7400365" flipH="1">
            <a:off x="4054879" y="4893230"/>
            <a:ext cx="295364" cy="476872"/>
          </a:xfrm>
          <a:prstGeom prst="arc">
            <a:avLst>
              <a:gd name="adj1" fmla="val 16198102"/>
              <a:gd name="adj2" fmla="val 18288249"/>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 name="Group 23"/>
          <p:cNvGrpSpPr/>
          <p:nvPr/>
        </p:nvGrpSpPr>
        <p:grpSpPr>
          <a:xfrm>
            <a:off x="2492356" y="7010527"/>
            <a:ext cx="4535870" cy="1015663"/>
            <a:chOff x="-65605" y="2962078"/>
            <a:chExt cx="3950772" cy="1060946"/>
          </a:xfrm>
        </p:grpSpPr>
        <p:sp>
          <p:nvSpPr>
            <p:cNvPr id="25" name="Rectangle 24"/>
            <p:cNvSpPr/>
            <p:nvPr/>
          </p:nvSpPr>
          <p:spPr>
            <a:xfrm>
              <a:off x="-65605" y="2996629"/>
              <a:ext cx="3342205" cy="99184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30704" y="2962078"/>
              <a:ext cx="3915871" cy="1060946"/>
            </a:xfrm>
            <a:prstGeom prst="rect">
              <a:avLst/>
            </a:prstGeom>
            <a:noFill/>
          </p:spPr>
          <p:txBody>
            <a:bodyPr wrap="square" rtlCol="0">
              <a:spAutoFit/>
            </a:bodyPr>
            <a:lstStyle/>
            <a:p>
              <a:r>
                <a:rPr lang="en-US" sz="6000" b="1" dirty="0">
                  <a:latin typeface="Codystar" panose="02000000000000000000" pitchFamily="2" charset="0"/>
                </a:rPr>
                <a:t>DULCIURI</a:t>
              </a:r>
            </a:p>
          </p:txBody>
        </p:sp>
      </p:grpSp>
      <p:pic>
        <p:nvPicPr>
          <p:cNvPr id="9" name="Picture 8">
            <a:extLst>
              <a:ext uri="{FF2B5EF4-FFF2-40B4-BE49-F238E27FC236}">
                <a16:creationId xmlns:a16="http://schemas.microsoft.com/office/drawing/2014/main" xmlns="" id="{8327DD6F-F06A-DD33-6AD3-E69A9E1DE6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643" y="1759074"/>
            <a:ext cx="934680" cy="1185150"/>
          </a:xfrm>
          <a:prstGeom prst="rect">
            <a:avLst/>
          </a:prstGeom>
        </p:spPr>
      </p:pic>
      <p:pic>
        <p:nvPicPr>
          <p:cNvPr id="23" name="Picture 22">
            <a:extLst>
              <a:ext uri="{FF2B5EF4-FFF2-40B4-BE49-F238E27FC236}">
                <a16:creationId xmlns:a16="http://schemas.microsoft.com/office/drawing/2014/main" xmlns="" id="{B7CE1483-6DB3-805E-0E2D-6836E6E046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242" y="2891701"/>
            <a:ext cx="906077" cy="1357575"/>
          </a:xfrm>
          <a:prstGeom prst="rect">
            <a:avLst/>
          </a:prstGeom>
        </p:spPr>
      </p:pic>
      <p:pic>
        <p:nvPicPr>
          <p:cNvPr id="31" name="Picture 30">
            <a:extLst>
              <a:ext uri="{FF2B5EF4-FFF2-40B4-BE49-F238E27FC236}">
                <a16:creationId xmlns:a16="http://schemas.microsoft.com/office/drawing/2014/main" xmlns="" id="{EBB61734-90C1-01C1-4DC9-257CAED559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003" y="4411014"/>
            <a:ext cx="1327335" cy="979870"/>
          </a:xfrm>
          <a:prstGeom prst="rect">
            <a:avLst/>
          </a:prstGeom>
        </p:spPr>
      </p:pic>
      <p:pic>
        <p:nvPicPr>
          <p:cNvPr id="33" name="Picture 32">
            <a:extLst>
              <a:ext uri="{FF2B5EF4-FFF2-40B4-BE49-F238E27FC236}">
                <a16:creationId xmlns:a16="http://schemas.microsoft.com/office/drawing/2014/main" xmlns="" id="{CD831533-0A32-4517-6CF1-32078DC507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786" y="5742592"/>
            <a:ext cx="1643741" cy="925887"/>
          </a:xfrm>
          <a:prstGeom prst="rect">
            <a:avLst/>
          </a:prstGeom>
        </p:spPr>
      </p:pic>
      <p:grpSp>
        <p:nvGrpSpPr>
          <p:cNvPr id="34" name="Group 33">
            <a:extLst>
              <a:ext uri="{FF2B5EF4-FFF2-40B4-BE49-F238E27FC236}">
                <a16:creationId xmlns:a16="http://schemas.microsoft.com/office/drawing/2014/main" xmlns="" id="{B0A29474-4572-4B07-D2D4-A52E22272DAA}"/>
              </a:ext>
            </a:extLst>
          </p:cNvPr>
          <p:cNvGrpSpPr/>
          <p:nvPr/>
        </p:nvGrpSpPr>
        <p:grpSpPr>
          <a:xfrm>
            <a:off x="782162" y="6842812"/>
            <a:ext cx="1029107" cy="1331150"/>
            <a:chOff x="916691" y="5459267"/>
            <a:chExt cx="1958269" cy="2500626"/>
          </a:xfrm>
        </p:grpSpPr>
        <p:pic>
          <p:nvPicPr>
            <p:cNvPr id="35" name="Picture 6" descr="D:\DOCUMENTE ANCA\Materiale didactice\Clipart Anca\CRACIUN CLIPART\acadea rotunda.png">
              <a:extLst>
                <a:ext uri="{FF2B5EF4-FFF2-40B4-BE49-F238E27FC236}">
                  <a16:creationId xmlns:a16="http://schemas.microsoft.com/office/drawing/2014/main" xmlns="" id="{2851BBAD-B835-2D53-FB8C-18E93295A48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360304">
              <a:off x="952589" y="5459267"/>
              <a:ext cx="1210949" cy="237422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D:\DOCUMENTE ANCA\Materiale didactice\Clipart Anca\CRACIUN CLIPART\acadea.png">
              <a:extLst>
                <a:ext uri="{FF2B5EF4-FFF2-40B4-BE49-F238E27FC236}">
                  <a16:creationId xmlns:a16="http://schemas.microsoft.com/office/drawing/2014/main" xmlns="" id="{A3645BC0-ECA0-7D07-63DF-0370F36498C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134379" flipH="1">
              <a:off x="1921503" y="5983499"/>
              <a:ext cx="783509" cy="174450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D:\DOCUMENTE ANCA\Materiale didactice\Clipart Anca\CRACIUN CLIPART\acadea.png">
              <a:extLst>
                <a:ext uri="{FF2B5EF4-FFF2-40B4-BE49-F238E27FC236}">
                  <a16:creationId xmlns:a16="http://schemas.microsoft.com/office/drawing/2014/main" xmlns="" id="{F7D94A6B-2547-E3FA-1669-40389B7149F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288130">
              <a:off x="1800629" y="6854424"/>
              <a:ext cx="665937" cy="1482725"/>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xmlns="" id="{E7102900-5F7A-5343-A8C9-5356380647AC}"/>
                </a:ext>
              </a:extLst>
            </p:cNvPr>
            <p:cNvGrpSpPr/>
            <p:nvPr/>
          </p:nvGrpSpPr>
          <p:grpSpPr>
            <a:xfrm>
              <a:off x="916691" y="6799799"/>
              <a:ext cx="1492782" cy="1160094"/>
              <a:chOff x="800050" y="1625585"/>
              <a:chExt cx="1573910" cy="1411264"/>
            </a:xfrm>
          </p:grpSpPr>
          <p:pic>
            <p:nvPicPr>
              <p:cNvPr id="39" name="Picture 6" descr="D:\DOCUMENTE ANCA\Materiale didactice\Clipart Anca\alfabet in imagini\litera B\bomboana3.png">
                <a:extLst>
                  <a:ext uri="{FF2B5EF4-FFF2-40B4-BE49-F238E27FC236}">
                    <a16:creationId xmlns:a16="http://schemas.microsoft.com/office/drawing/2014/main" xmlns="" id="{97435883-638F-1C78-B92A-DEBB870DA37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1310020" y="2160502"/>
                <a:ext cx="1411264" cy="34143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 descr="D:\DOCUMENTE ANCA\Materiale didactice\Clipart Anca\alfabet in imagini\litera B\bomboana.png">
                <a:extLst>
                  <a:ext uri="{FF2B5EF4-FFF2-40B4-BE49-F238E27FC236}">
                    <a16:creationId xmlns:a16="http://schemas.microsoft.com/office/drawing/2014/main" xmlns="" id="{45590E7F-991B-D061-1EA4-E9C20E6E6A7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264112">
                <a:off x="800050" y="2297192"/>
                <a:ext cx="1491590" cy="36086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7" descr="D:\DOCUMENTE ANCA\Materiale didactice\Clipart Anca\alfabet in imagini\litera B\bomboana6.png">
                <a:extLst>
                  <a:ext uri="{FF2B5EF4-FFF2-40B4-BE49-F238E27FC236}">
                    <a16:creationId xmlns:a16="http://schemas.microsoft.com/office/drawing/2014/main" xmlns="" id="{8FD2F69D-DC4E-3B9D-1F88-71F8FE6FAF4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5234" y="2667000"/>
                <a:ext cx="1528726" cy="369848"/>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8708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5867400" cy="923330"/>
          </a:xfrm>
          <a:prstGeom prst="rect">
            <a:avLst/>
          </a:prstGeom>
          <a:noFill/>
        </p:spPr>
        <p:txBody>
          <a:bodyPr wrap="square" rtlCol="0">
            <a:spAutoFit/>
          </a:bodyPr>
          <a:lstStyle/>
          <a:p>
            <a:r>
              <a:rPr lang="en-US" dirty="0"/>
              <a:t>NUME:………………………………………………………………………………….</a:t>
            </a:r>
          </a:p>
          <a:p>
            <a:r>
              <a:rPr lang="en-US" dirty="0"/>
              <a:t>DATA:……………………………………………………………………………………..</a:t>
            </a:r>
          </a:p>
          <a:p>
            <a:r>
              <a:rPr lang="en-US" dirty="0" err="1"/>
              <a:t>Scrie</a:t>
            </a:r>
            <a:r>
              <a:rPr lang="en-US" dirty="0"/>
              <a:t> </a:t>
            </a:r>
            <a:r>
              <a:rPr lang="en-US" dirty="0" err="1"/>
              <a:t>cuvintele</a:t>
            </a:r>
            <a:r>
              <a:rPr lang="en-US" dirty="0"/>
              <a:t>  </a:t>
            </a:r>
            <a:r>
              <a:rPr lang="en-US" dirty="0" err="1"/>
              <a:t>urmărind</a:t>
            </a:r>
            <a:r>
              <a:rPr lang="en-US" dirty="0"/>
              <a:t> </a:t>
            </a:r>
            <a:r>
              <a:rPr lang="en-US" dirty="0" err="1"/>
              <a:t>conturul</a:t>
            </a:r>
            <a:r>
              <a:rPr lang="en-US" dirty="0"/>
              <a:t> </a:t>
            </a:r>
            <a:r>
              <a:rPr lang="en-US" dirty="0" err="1"/>
              <a:t>punctat</a:t>
            </a:r>
            <a:r>
              <a:rPr lang="en-US" dirty="0"/>
              <a:t>.</a:t>
            </a:r>
          </a:p>
        </p:txBody>
      </p:sp>
      <p:sp>
        <p:nvSpPr>
          <p:cNvPr id="3" name="Rounded Rectangle 2"/>
          <p:cNvSpPr/>
          <p:nvPr/>
        </p:nvSpPr>
        <p:spPr>
          <a:xfrm>
            <a:off x="381000" y="1524000"/>
            <a:ext cx="6096000" cy="6934200"/>
          </a:xfrm>
          <a:prstGeom prst="roundRect">
            <a:avLst>
              <a:gd name="adj" fmla="val 623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922168" y="1862544"/>
            <a:ext cx="4723124" cy="1038988"/>
            <a:chOff x="770483" y="2996629"/>
            <a:chExt cx="2670372" cy="1038988"/>
          </a:xfrm>
        </p:grpSpPr>
        <p:sp>
          <p:nvSpPr>
            <p:cNvPr id="5" name="Rectangle 4"/>
            <p:cNvSpPr/>
            <p:nvPr/>
          </p:nvSpPr>
          <p:spPr>
            <a:xfrm>
              <a:off x="966252" y="2996629"/>
              <a:ext cx="2310348" cy="99184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70483" y="3019954"/>
              <a:ext cx="2670372" cy="1015663"/>
            </a:xfrm>
            <a:prstGeom prst="rect">
              <a:avLst/>
            </a:prstGeom>
            <a:noFill/>
          </p:spPr>
          <p:txBody>
            <a:bodyPr wrap="square" rtlCol="0">
              <a:spAutoFit/>
            </a:bodyPr>
            <a:lstStyle/>
            <a:p>
              <a:pPr algn="ctr"/>
              <a:r>
                <a:rPr lang="en-US" sz="6000" b="1" dirty="0">
                  <a:latin typeface="Codystar" panose="02000000000000000000" pitchFamily="2" charset="0"/>
                </a:rPr>
                <a:t>DOVLEAC</a:t>
              </a:r>
            </a:p>
          </p:txBody>
        </p:sp>
      </p:grpSp>
      <p:grpSp>
        <p:nvGrpSpPr>
          <p:cNvPr id="10" name="Group 9"/>
          <p:cNvGrpSpPr/>
          <p:nvPr/>
        </p:nvGrpSpPr>
        <p:grpSpPr>
          <a:xfrm>
            <a:off x="1664878" y="3099159"/>
            <a:ext cx="5506895" cy="1015663"/>
            <a:chOff x="695062" y="2979867"/>
            <a:chExt cx="4295660" cy="1015663"/>
          </a:xfrm>
        </p:grpSpPr>
        <p:sp>
          <p:nvSpPr>
            <p:cNvPr id="11" name="Rectangle 10"/>
            <p:cNvSpPr/>
            <p:nvPr/>
          </p:nvSpPr>
          <p:spPr>
            <a:xfrm>
              <a:off x="695062" y="2996629"/>
              <a:ext cx="3660925" cy="99184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12000" y="2979867"/>
              <a:ext cx="4278722" cy="1015663"/>
            </a:xfrm>
            <a:prstGeom prst="rect">
              <a:avLst/>
            </a:prstGeom>
            <a:noFill/>
          </p:spPr>
          <p:txBody>
            <a:bodyPr wrap="square" rtlCol="0">
              <a:spAutoFit/>
            </a:bodyPr>
            <a:lstStyle/>
            <a:p>
              <a:r>
                <a:rPr lang="en-US" sz="6000" b="1" dirty="0">
                  <a:latin typeface="Codystar" panose="02000000000000000000" pitchFamily="2" charset="0"/>
                </a:rPr>
                <a:t>DROMADER</a:t>
              </a:r>
            </a:p>
          </p:txBody>
        </p:sp>
      </p:grpSp>
      <p:grpSp>
        <p:nvGrpSpPr>
          <p:cNvPr id="18" name="Group 17"/>
          <p:cNvGrpSpPr/>
          <p:nvPr/>
        </p:nvGrpSpPr>
        <p:grpSpPr>
          <a:xfrm>
            <a:off x="2779283" y="5625276"/>
            <a:ext cx="4209040" cy="1039493"/>
            <a:chOff x="-448096" y="2898966"/>
            <a:chExt cx="3915871" cy="1039493"/>
          </a:xfrm>
        </p:grpSpPr>
        <p:sp>
          <p:nvSpPr>
            <p:cNvPr id="19" name="Rectangle 18"/>
            <p:cNvSpPr/>
            <p:nvPr/>
          </p:nvSpPr>
          <p:spPr>
            <a:xfrm>
              <a:off x="-448096" y="2946613"/>
              <a:ext cx="3328993" cy="99184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48096" y="2898966"/>
              <a:ext cx="3915871" cy="1015663"/>
            </a:xfrm>
            <a:prstGeom prst="rect">
              <a:avLst/>
            </a:prstGeom>
            <a:noFill/>
          </p:spPr>
          <p:txBody>
            <a:bodyPr wrap="square" rtlCol="0">
              <a:spAutoFit/>
            </a:bodyPr>
            <a:lstStyle/>
            <a:p>
              <a:r>
                <a:rPr lang="en-US" sz="6000" b="1" dirty="0">
                  <a:latin typeface="Codystar" panose="02000000000000000000" pitchFamily="2" charset="0"/>
                </a:rPr>
                <a:t>DOARME</a:t>
              </a:r>
            </a:p>
          </p:txBody>
        </p:sp>
      </p:grpSp>
      <p:grpSp>
        <p:nvGrpSpPr>
          <p:cNvPr id="4" name="Group 3">
            <a:extLst>
              <a:ext uri="{FF2B5EF4-FFF2-40B4-BE49-F238E27FC236}">
                <a16:creationId xmlns:a16="http://schemas.microsoft.com/office/drawing/2014/main" xmlns="" id="{985780A8-310C-2131-6D2E-1B9CE6BD23D6}"/>
              </a:ext>
            </a:extLst>
          </p:cNvPr>
          <p:cNvGrpSpPr/>
          <p:nvPr/>
        </p:nvGrpSpPr>
        <p:grpSpPr>
          <a:xfrm>
            <a:off x="2988208" y="4332416"/>
            <a:ext cx="4511437" cy="1040927"/>
            <a:chOff x="2747577" y="4322888"/>
            <a:chExt cx="4511437" cy="1040927"/>
          </a:xfrm>
        </p:grpSpPr>
        <p:grpSp>
          <p:nvGrpSpPr>
            <p:cNvPr id="14" name="Group 13"/>
            <p:cNvGrpSpPr/>
            <p:nvPr/>
          </p:nvGrpSpPr>
          <p:grpSpPr>
            <a:xfrm>
              <a:off x="2747577" y="4322888"/>
              <a:ext cx="4511437" cy="1040927"/>
              <a:chOff x="287259" y="2947548"/>
              <a:chExt cx="4009922" cy="1040927"/>
            </a:xfrm>
          </p:grpSpPr>
          <p:sp>
            <p:nvSpPr>
              <p:cNvPr id="15" name="Rectangle 14"/>
              <p:cNvSpPr/>
              <p:nvPr/>
            </p:nvSpPr>
            <p:spPr>
              <a:xfrm>
                <a:off x="287259" y="2996629"/>
                <a:ext cx="2989341" cy="99184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81310" y="2947548"/>
                <a:ext cx="3915871" cy="1015663"/>
              </a:xfrm>
              <a:prstGeom prst="rect">
                <a:avLst/>
              </a:prstGeom>
              <a:noFill/>
            </p:spPr>
            <p:txBody>
              <a:bodyPr wrap="square" rtlCol="0">
                <a:spAutoFit/>
              </a:bodyPr>
              <a:lstStyle/>
              <a:p>
                <a:r>
                  <a:rPr lang="en-US" sz="6000" b="1" dirty="0">
                    <a:latin typeface="Codystar" panose="02000000000000000000" pitchFamily="2" charset="0"/>
                  </a:rPr>
                  <a:t>DESERT</a:t>
                </a:r>
              </a:p>
            </p:txBody>
          </p:sp>
        </p:grpSp>
        <p:sp>
          <p:nvSpPr>
            <p:cNvPr id="21" name="Arc 20"/>
            <p:cNvSpPr/>
            <p:nvPr/>
          </p:nvSpPr>
          <p:spPr>
            <a:xfrm rot="7400365" flipH="1">
              <a:off x="3871435" y="4892034"/>
              <a:ext cx="295364" cy="476872"/>
            </a:xfrm>
            <a:prstGeom prst="arc">
              <a:avLst>
                <a:gd name="adj1" fmla="val 16198102"/>
                <a:gd name="adj2" fmla="val 18288249"/>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Group 23"/>
          <p:cNvGrpSpPr/>
          <p:nvPr/>
        </p:nvGrpSpPr>
        <p:grpSpPr>
          <a:xfrm>
            <a:off x="2515550" y="6978607"/>
            <a:ext cx="4556994" cy="1036740"/>
            <a:chOff x="-65605" y="2905512"/>
            <a:chExt cx="3969171" cy="1082963"/>
          </a:xfrm>
        </p:grpSpPr>
        <p:sp>
          <p:nvSpPr>
            <p:cNvPr id="25" name="Rectangle 24"/>
            <p:cNvSpPr/>
            <p:nvPr/>
          </p:nvSpPr>
          <p:spPr>
            <a:xfrm>
              <a:off x="-65605" y="2996629"/>
              <a:ext cx="3342205" cy="99184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12305" y="2905512"/>
              <a:ext cx="3915871" cy="1060946"/>
            </a:xfrm>
            <a:prstGeom prst="rect">
              <a:avLst/>
            </a:prstGeom>
            <a:noFill/>
          </p:spPr>
          <p:txBody>
            <a:bodyPr wrap="square" rtlCol="0">
              <a:spAutoFit/>
            </a:bodyPr>
            <a:lstStyle/>
            <a:p>
              <a:r>
                <a:rPr lang="en-US" sz="6000" b="1" dirty="0">
                  <a:latin typeface="Codystar" panose="02000000000000000000" pitchFamily="2" charset="0"/>
                </a:rPr>
                <a:t>DULCIURI</a:t>
              </a:r>
            </a:p>
          </p:txBody>
        </p:sp>
      </p:grpSp>
      <p:pic>
        <p:nvPicPr>
          <p:cNvPr id="7" name="Picture 6">
            <a:extLst>
              <a:ext uri="{FF2B5EF4-FFF2-40B4-BE49-F238E27FC236}">
                <a16:creationId xmlns:a16="http://schemas.microsoft.com/office/drawing/2014/main" xmlns="" id="{01666823-9241-9015-300F-EAADB147E1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828" y="2901532"/>
            <a:ext cx="880069" cy="1318046"/>
          </a:xfrm>
          <a:prstGeom prst="rect">
            <a:avLst/>
          </a:prstGeom>
        </p:spPr>
      </p:pic>
      <p:pic>
        <p:nvPicPr>
          <p:cNvPr id="13" name="Picture 12">
            <a:extLst>
              <a:ext uri="{FF2B5EF4-FFF2-40B4-BE49-F238E27FC236}">
                <a16:creationId xmlns:a16="http://schemas.microsoft.com/office/drawing/2014/main" xmlns="" id="{3C9F5B4C-7A5A-7258-902C-34A484715C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271" y="1765663"/>
            <a:ext cx="864946" cy="1015664"/>
          </a:xfrm>
          <a:prstGeom prst="rect">
            <a:avLst/>
          </a:prstGeom>
        </p:spPr>
      </p:pic>
      <p:pic>
        <p:nvPicPr>
          <p:cNvPr id="22" name="Picture 21">
            <a:extLst>
              <a:ext uri="{FF2B5EF4-FFF2-40B4-BE49-F238E27FC236}">
                <a16:creationId xmlns:a16="http://schemas.microsoft.com/office/drawing/2014/main" xmlns="" id="{E3574049-3D23-5170-2262-03499EFD96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9" y="4355302"/>
            <a:ext cx="1308588" cy="977203"/>
          </a:xfrm>
          <a:prstGeom prst="rect">
            <a:avLst/>
          </a:prstGeom>
        </p:spPr>
      </p:pic>
      <p:pic>
        <p:nvPicPr>
          <p:cNvPr id="27" name="Picture 26">
            <a:extLst>
              <a:ext uri="{FF2B5EF4-FFF2-40B4-BE49-F238E27FC236}">
                <a16:creationId xmlns:a16="http://schemas.microsoft.com/office/drawing/2014/main" xmlns="" id="{525542D5-34AF-0828-4A30-952C37027F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452" y="5711049"/>
            <a:ext cx="1784116" cy="867948"/>
          </a:xfrm>
          <a:prstGeom prst="rect">
            <a:avLst/>
          </a:prstGeom>
        </p:spPr>
      </p:pic>
      <p:pic>
        <p:nvPicPr>
          <p:cNvPr id="28" name="Picture 3" descr="D:\DOCUMENTE ANCA\Materiale didactice\Clipart Anca\CRACIUN CLIPART\Christmas Themed Clipart\2. b&amp;w clipart\60. sweets b&amp;w.png">
            <a:extLst>
              <a:ext uri="{FF2B5EF4-FFF2-40B4-BE49-F238E27FC236}">
                <a16:creationId xmlns:a16="http://schemas.microsoft.com/office/drawing/2014/main" xmlns="" id="{872D785E-EEC3-BB38-E69D-115749FD1B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885" y="6651018"/>
            <a:ext cx="1190927" cy="1364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744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5867400" cy="923330"/>
          </a:xfrm>
          <a:prstGeom prst="rect">
            <a:avLst/>
          </a:prstGeom>
          <a:noFill/>
        </p:spPr>
        <p:txBody>
          <a:bodyPr wrap="square" rtlCol="0">
            <a:spAutoFit/>
          </a:bodyPr>
          <a:lstStyle/>
          <a:p>
            <a:r>
              <a:rPr lang="en-US" dirty="0"/>
              <a:t>NUME:………………………………………………………………………………….</a:t>
            </a:r>
          </a:p>
          <a:p>
            <a:r>
              <a:rPr lang="en-US" dirty="0"/>
              <a:t>DATA:……………………………………………………………………………………..</a:t>
            </a:r>
          </a:p>
          <a:p>
            <a:r>
              <a:rPr lang="en-US" dirty="0" err="1"/>
              <a:t>Scrie</a:t>
            </a:r>
            <a:r>
              <a:rPr lang="en-US" dirty="0"/>
              <a:t> </a:t>
            </a:r>
            <a:r>
              <a:rPr lang="en-US" dirty="0" err="1"/>
              <a:t>cuvintele</a:t>
            </a:r>
            <a:r>
              <a:rPr lang="en-US" dirty="0"/>
              <a:t>  </a:t>
            </a:r>
            <a:r>
              <a:rPr lang="en-US" dirty="0" err="1"/>
              <a:t>urmărind</a:t>
            </a:r>
            <a:r>
              <a:rPr lang="en-US" dirty="0"/>
              <a:t> </a:t>
            </a:r>
            <a:r>
              <a:rPr lang="en-US" dirty="0" err="1"/>
              <a:t>conturul</a:t>
            </a:r>
            <a:r>
              <a:rPr lang="en-US" dirty="0"/>
              <a:t> </a:t>
            </a:r>
            <a:r>
              <a:rPr lang="en-US" dirty="0" err="1"/>
              <a:t>punctat</a:t>
            </a:r>
            <a:r>
              <a:rPr lang="en-US" dirty="0"/>
              <a:t>.</a:t>
            </a:r>
          </a:p>
        </p:txBody>
      </p:sp>
      <p:sp>
        <p:nvSpPr>
          <p:cNvPr id="3" name="Rounded Rectangle 2"/>
          <p:cNvSpPr/>
          <p:nvPr/>
        </p:nvSpPr>
        <p:spPr>
          <a:xfrm>
            <a:off x="381000" y="1524000"/>
            <a:ext cx="6096000" cy="6934200"/>
          </a:xfrm>
          <a:prstGeom prst="roundRect">
            <a:avLst>
              <a:gd name="adj" fmla="val 623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836223" y="1718356"/>
            <a:ext cx="4723124" cy="1323439"/>
            <a:chOff x="770099" y="2836275"/>
            <a:chExt cx="2670372" cy="1323439"/>
          </a:xfrm>
        </p:grpSpPr>
        <p:sp>
          <p:nvSpPr>
            <p:cNvPr id="5" name="Rectangle 4"/>
            <p:cNvSpPr/>
            <p:nvPr/>
          </p:nvSpPr>
          <p:spPr>
            <a:xfrm>
              <a:off x="966252" y="2996629"/>
              <a:ext cx="2310348" cy="99184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70099" y="2836275"/>
              <a:ext cx="2670372" cy="1323439"/>
            </a:xfrm>
            <a:prstGeom prst="rect">
              <a:avLst/>
            </a:prstGeom>
            <a:noFill/>
          </p:spPr>
          <p:txBody>
            <a:bodyPr wrap="square" rtlCol="0">
              <a:spAutoFit/>
            </a:bodyPr>
            <a:lstStyle/>
            <a:p>
              <a:pPr algn="ctr"/>
              <a:r>
                <a:rPr lang="en-US" sz="8000" dirty="0" err="1">
                  <a:latin typeface="DotNess" panose="02000603000000000000" pitchFamily="2" charset="0"/>
                  <a:ea typeface="DotNess" panose="02000603000000000000" pitchFamily="2" charset="0"/>
                </a:rPr>
                <a:t>dovleac</a:t>
              </a:r>
              <a:endParaRPr lang="en-US" sz="8000" dirty="0">
                <a:latin typeface="DotNess" panose="02000603000000000000" pitchFamily="2" charset="0"/>
                <a:ea typeface="DotNess" panose="02000603000000000000" pitchFamily="2" charset="0"/>
              </a:endParaRPr>
            </a:p>
          </p:txBody>
        </p:sp>
      </p:grpSp>
      <p:grpSp>
        <p:nvGrpSpPr>
          <p:cNvPr id="10" name="Group 9"/>
          <p:cNvGrpSpPr/>
          <p:nvPr/>
        </p:nvGrpSpPr>
        <p:grpSpPr>
          <a:xfrm>
            <a:off x="1588588" y="2944105"/>
            <a:ext cx="5485181" cy="1323439"/>
            <a:chOff x="639648" y="2778745"/>
            <a:chExt cx="4278722" cy="1323439"/>
          </a:xfrm>
        </p:grpSpPr>
        <p:sp>
          <p:nvSpPr>
            <p:cNvPr id="11" name="Rectangle 10"/>
            <p:cNvSpPr/>
            <p:nvPr/>
          </p:nvSpPr>
          <p:spPr>
            <a:xfrm>
              <a:off x="684023" y="2996629"/>
              <a:ext cx="3617824" cy="99184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39648" y="2778745"/>
              <a:ext cx="4278722" cy="1323439"/>
            </a:xfrm>
            <a:prstGeom prst="rect">
              <a:avLst/>
            </a:prstGeom>
            <a:noFill/>
          </p:spPr>
          <p:txBody>
            <a:bodyPr wrap="square" rtlCol="0">
              <a:spAutoFit/>
            </a:bodyPr>
            <a:lstStyle/>
            <a:p>
              <a:r>
                <a:rPr lang="en-US" sz="8000" dirty="0" err="1">
                  <a:latin typeface="DotNess" panose="02000603000000000000" pitchFamily="2" charset="0"/>
                  <a:ea typeface="DotNess" panose="02000603000000000000" pitchFamily="2" charset="0"/>
                </a:rPr>
                <a:t>dromader</a:t>
              </a:r>
              <a:endParaRPr lang="en-US" sz="8000" dirty="0">
                <a:latin typeface="DotNess" panose="02000603000000000000" pitchFamily="2" charset="0"/>
                <a:ea typeface="DotNess" panose="02000603000000000000" pitchFamily="2" charset="0"/>
              </a:endParaRPr>
            </a:p>
          </p:txBody>
        </p:sp>
      </p:grpSp>
      <p:grpSp>
        <p:nvGrpSpPr>
          <p:cNvPr id="14" name="Group 13"/>
          <p:cNvGrpSpPr/>
          <p:nvPr/>
        </p:nvGrpSpPr>
        <p:grpSpPr>
          <a:xfrm>
            <a:off x="2912030" y="4196718"/>
            <a:ext cx="4405623" cy="1323439"/>
            <a:chOff x="287259" y="2786840"/>
            <a:chExt cx="3915871" cy="1323439"/>
          </a:xfrm>
        </p:grpSpPr>
        <p:sp>
          <p:nvSpPr>
            <p:cNvPr id="15" name="Rectangle 14"/>
            <p:cNvSpPr/>
            <p:nvPr/>
          </p:nvSpPr>
          <p:spPr>
            <a:xfrm>
              <a:off x="287259" y="2996629"/>
              <a:ext cx="2989341" cy="99184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7259" y="2786840"/>
              <a:ext cx="3915871" cy="1323439"/>
            </a:xfrm>
            <a:prstGeom prst="rect">
              <a:avLst/>
            </a:prstGeom>
            <a:noFill/>
          </p:spPr>
          <p:txBody>
            <a:bodyPr wrap="square" rtlCol="0">
              <a:spAutoFit/>
            </a:bodyPr>
            <a:lstStyle/>
            <a:p>
              <a:r>
                <a:rPr lang="en-US" sz="8000" dirty="0">
                  <a:latin typeface="DotNess" panose="02000603000000000000" pitchFamily="2" charset="0"/>
                  <a:ea typeface="DotNess" panose="02000603000000000000" pitchFamily="2" charset="0"/>
                </a:rPr>
                <a:t>desert</a:t>
              </a:r>
            </a:p>
          </p:txBody>
        </p:sp>
      </p:grpSp>
      <p:grpSp>
        <p:nvGrpSpPr>
          <p:cNvPr id="18" name="Group 17"/>
          <p:cNvGrpSpPr/>
          <p:nvPr/>
        </p:nvGrpSpPr>
        <p:grpSpPr>
          <a:xfrm>
            <a:off x="2600577" y="5452575"/>
            <a:ext cx="4209040" cy="1323439"/>
            <a:chOff x="-865595" y="2807242"/>
            <a:chExt cx="3915871" cy="1323439"/>
          </a:xfrm>
        </p:grpSpPr>
        <p:sp>
          <p:nvSpPr>
            <p:cNvPr id="19" name="Rectangle 18"/>
            <p:cNvSpPr/>
            <p:nvPr/>
          </p:nvSpPr>
          <p:spPr>
            <a:xfrm>
              <a:off x="-865595" y="2996629"/>
              <a:ext cx="3465499" cy="99184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65595" y="2807242"/>
              <a:ext cx="3915871" cy="1323439"/>
            </a:xfrm>
            <a:prstGeom prst="rect">
              <a:avLst/>
            </a:prstGeom>
            <a:noFill/>
          </p:spPr>
          <p:txBody>
            <a:bodyPr wrap="square" rtlCol="0">
              <a:spAutoFit/>
            </a:bodyPr>
            <a:lstStyle/>
            <a:p>
              <a:r>
                <a:rPr lang="en-US" sz="8000" dirty="0" err="1">
                  <a:latin typeface="DotNess" panose="02000603000000000000" pitchFamily="2" charset="0"/>
                  <a:ea typeface="DotNess" panose="02000603000000000000" pitchFamily="2" charset="0"/>
                </a:rPr>
                <a:t>doarme</a:t>
              </a:r>
              <a:endParaRPr lang="en-US" sz="8000" dirty="0">
                <a:latin typeface="DotNess" panose="02000603000000000000" pitchFamily="2" charset="0"/>
                <a:ea typeface="DotNess" panose="02000603000000000000" pitchFamily="2" charset="0"/>
              </a:endParaRPr>
            </a:p>
          </p:txBody>
        </p:sp>
      </p:grpSp>
      <p:sp>
        <p:nvSpPr>
          <p:cNvPr id="21" name="Arc 20"/>
          <p:cNvSpPr/>
          <p:nvPr/>
        </p:nvSpPr>
        <p:spPr>
          <a:xfrm rot="7400365" flipH="1">
            <a:off x="4035007" y="4970260"/>
            <a:ext cx="295364" cy="476872"/>
          </a:xfrm>
          <a:prstGeom prst="arc">
            <a:avLst>
              <a:gd name="adj1" fmla="val 16198102"/>
              <a:gd name="adj2" fmla="val 18288249"/>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 name="Group 23"/>
          <p:cNvGrpSpPr/>
          <p:nvPr/>
        </p:nvGrpSpPr>
        <p:grpSpPr>
          <a:xfrm>
            <a:off x="2380891" y="6874303"/>
            <a:ext cx="4668459" cy="1323439"/>
            <a:chOff x="-65605" y="2801329"/>
            <a:chExt cx="4066258" cy="1382444"/>
          </a:xfrm>
        </p:grpSpPr>
        <p:sp>
          <p:nvSpPr>
            <p:cNvPr id="25" name="Rectangle 24"/>
            <p:cNvSpPr/>
            <p:nvPr/>
          </p:nvSpPr>
          <p:spPr>
            <a:xfrm>
              <a:off x="-65605" y="2996629"/>
              <a:ext cx="3342205" cy="99184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84782" y="2801329"/>
              <a:ext cx="3915871" cy="1382444"/>
            </a:xfrm>
            <a:prstGeom prst="rect">
              <a:avLst/>
            </a:prstGeom>
            <a:noFill/>
          </p:spPr>
          <p:txBody>
            <a:bodyPr wrap="square" rtlCol="0">
              <a:spAutoFit/>
            </a:bodyPr>
            <a:lstStyle/>
            <a:p>
              <a:r>
                <a:rPr lang="en-US" sz="8000" dirty="0" err="1">
                  <a:latin typeface="DotNess" panose="02000603000000000000" pitchFamily="2" charset="0"/>
                  <a:ea typeface="DotNess" panose="02000603000000000000" pitchFamily="2" charset="0"/>
                </a:rPr>
                <a:t>dulciuri</a:t>
              </a:r>
              <a:endParaRPr lang="en-US" sz="8000" dirty="0">
                <a:latin typeface="DotNess" panose="02000603000000000000" pitchFamily="2" charset="0"/>
                <a:ea typeface="DotNess" panose="02000603000000000000" pitchFamily="2" charset="0"/>
              </a:endParaRPr>
            </a:p>
          </p:txBody>
        </p:sp>
      </p:grpSp>
      <p:pic>
        <p:nvPicPr>
          <p:cNvPr id="9" name="Picture 8">
            <a:extLst>
              <a:ext uri="{FF2B5EF4-FFF2-40B4-BE49-F238E27FC236}">
                <a16:creationId xmlns:a16="http://schemas.microsoft.com/office/drawing/2014/main" xmlns="" id="{1D432753-971D-A994-BD2C-8488383AB3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643" y="1759074"/>
            <a:ext cx="934680" cy="1185150"/>
          </a:xfrm>
          <a:prstGeom prst="rect">
            <a:avLst/>
          </a:prstGeom>
        </p:spPr>
      </p:pic>
      <p:pic>
        <p:nvPicPr>
          <p:cNvPr id="17" name="Picture 16">
            <a:extLst>
              <a:ext uri="{FF2B5EF4-FFF2-40B4-BE49-F238E27FC236}">
                <a16:creationId xmlns:a16="http://schemas.microsoft.com/office/drawing/2014/main" xmlns="" id="{217B5A31-F60A-0452-35CA-1934B750FB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242" y="2891701"/>
            <a:ext cx="906077" cy="1357575"/>
          </a:xfrm>
          <a:prstGeom prst="rect">
            <a:avLst/>
          </a:prstGeom>
        </p:spPr>
      </p:pic>
      <p:pic>
        <p:nvPicPr>
          <p:cNvPr id="23" name="Picture 22">
            <a:extLst>
              <a:ext uri="{FF2B5EF4-FFF2-40B4-BE49-F238E27FC236}">
                <a16:creationId xmlns:a16="http://schemas.microsoft.com/office/drawing/2014/main" xmlns="" id="{4028488E-9E6E-8698-6DEF-033CACBC6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003" y="4411014"/>
            <a:ext cx="1327335" cy="979870"/>
          </a:xfrm>
          <a:prstGeom prst="rect">
            <a:avLst/>
          </a:prstGeom>
        </p:spPr>
      </p:pic>
      <p:pic>
        <p:nvPicPr>
          <p:cNvPr id="29" name="Picture 28">
            <a:extLst>
              <a:ext uri="{FF2B5EF4-FFF2-40B4-BE49-F238E27FC236}">
                <a16:creationId xmlns:a16="http://schemas.microsoft.com/office/drawing/2014/main" xmlns="" id="{4C1E89B6-AFA0-34F9-2292-C404B723FD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743" y="5820528"/>
            <a:ext cx="1486368" cy="837242"/>
          </a:xfrm>
          <a:prstGeom prst="rect">
            <a:avLst/>
          </a:prstGeom>
        </p:spPr>
      </p:pic>
      <p:grpSp>
        <p:nvGrpSpPr>
          <p:cNvPr id="30" name="Group 29">
            <a:extLst>
              <a:ext uri="{FF2B5EF4-FFF2-40B4-BE49-F238E27FC236}">
                <a16:creationId xmlns:a16="http://schemas.microsoft.com/office/drawing/2014/main" xmlns="" id="{FAADB405-A423-B8C3-3C79-A3999AD8E3E0}"/>
              </a:ext>
            </a:extLst>
          </p:cNvPr>
          <p:cNvGrpSpPr/>
          <p:nvPr/>
        </p:nvGrpSpPr>
        <p:grpSpPr>
          <a:xfrm>
            <a:off x="782162" y="6842812"/>
            <a:ext cx="1029107" cy="1331150"/>
            <a:chOff x="916691" y="5459267"/>
            <a:chExt cx="1958269" cy="2500626"/>
          </a:xfrm>
        </p:grpSpPr>
        <p:pic>
          <p:nvPicPr>
            <p:cNvPr id="31" name="Picture 6" descr="D:\DOCUMENTE ANCA\Materiale didactice\Clipart Anca\CRACIUN CLIPART\acadea rotunda.png">
              <a:extLst>
                <a:ext uri="{FF2B5EF4-FFF2-40B4-BE49-F238E27FC236}">
                  <a16:creationId xmlns:a16="http://schemas.microsoft.com/office/drawing/2014/main" xmlns="" id="{8681D101-4677-42BC-D028-8060A1D4BBC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360304">
              <a:off x="952589" y="5459267"/>
              <a:ext cx="1210949" cy="237422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D:\DOCUMENTE ANCA\Materiale didactice\Clipart Anca\CRACIUN CLIPART\acadea.png">
              <a:extLst>
                <a:ext uri="{FF2B5EF4-FFF2-40B4-BE49-F238E27FC236}">
                  <a16:creationId xmlns:a16="http://schemas.microsoft.com/office/drawing/2014/main" xmlns="" id="{3965BF1F-D984-0811-69FE-9B89C888610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134379" flipH="1">
              <a:off x="1921503" y="5983499"/>
              <a:ext cx="783509" cy="174450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D:\DOCUMENTE ANCA\Materiale didactice\Clipart Anca\CRACIUN CLIPART\acadea.png">
              <a:extLst>
                <a:ext uri="{FF2B5EF4-FFF2-40B4-BE49-F238E27FC236}">
                  <a16:creationId xmlns:a16="http://schemas.microsoft.com/office/drawing/2014/main" xmlns="" id="{0C99E311-F502-F1FB-A1BB-53AEAF26A6D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288130">
              <a:off x="1800629" y="6854424"/>
              <a:ext cx="665937" cy="1482725"/>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xmlns="" id="{377963C6-FF7C-9B38-C502-3811BCA30DBF}"/>
                </a:ext>
              </a:extLst>
            </p:cNvPr>
            <p:cNvGrpSpPr/>
            <p:nvPr/>
          </p:nvGrpSpPr>
          <p:grpSpPr>
            <a:xfrm>
              <a:off x="916691" y="6799799"/>
              <a:ext cx="1492782" cy="1160094"/>
              <a:chOff x="800050" y="1625585"/>
              <a:chExt cx="1573910" cy="1411264"/>
            </a:xfrm>
          </p:grpSpPr>
          <p:pic>
            <p:nvPicPr>
              <p:cNvPr id="35" name="Picture 6" descr="D:\DOCUMENTE ANCA\Materiale didactice\Clipart Anca\alfabet in imagini\litera B\bomboana3.png">
                <a:extLst>
                  <a:ext uri="{FF2B5EF4-FFF2-40B4-BE49-F238E27FC236}">
                    <a16:creationId xmlns:a16="http://schemas.microsoft.com/office/drawing/2014/main" xmlns="" id="{FA7DEE66-1EC0-872E-3E7A-AE130DAE31D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1310020" y="2160502"/>
                <a:ext cx="1411264" cy="34143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D:\DOCUMENTE ANCA\Materiale didactice\Clipart Anca\alfabet in imagini\litera B\bomboana.png">
                <a:extLst>
                  <a:ext uri="{FF2B5EF4-FFF2-40B4-BE49-F238E27FC236}">
                    <a16:creationId xmlns:a16="http://schemas.microsoft.com/office/drawing/2014/main" xmlns="" id="{6F7E6835-62DB-4BBB-06D6-71536EFE9F2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264112">
                <a:off x="800050" y="2297192"/>
                <a:ext cx="1491590" cy="36086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7" descr="D:\DOCUMENTE ANCA\Materiale didactice\Clipart Anca\alfabet in imagini\litera B\bomboana6.png">
                <a:extLst>
                  <a:ext uri="{FF2B5EF4-FFF2-40B4-BE49-F238E27FC236}">
                    <a16:creationId xmlns:a16="http://schemas.microsoft.com/office/drawing/2014/main" xmlns="" id="{D137F093-4D11-B128-BEE5-ADDDCECFAD4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5234" y="2667000"/>
                <a:ext cx="1528726" cy="369848"/>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147925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5867400" cy="923330"/>
          </a:xfrm>
          <a:prstGeom prst="rect">
            <a:avLst/>
          </a:prstGeom>
          <a:noFill/>
        </p:spPr>
        <p:txBody>
          <a:bodyPr wrap="square" rtlCol="0">
            <a:spAutoFit/>
          </a:bodyPr>
          <a:lstStyle/>
          <a:p>
            <a:r>
              <a:rPr lang="en-US" dirty="0"/>
              <a:t>NUME:………………………………………………………………………………….</a:t>
            </a:r>
          </a:p>
          <a:p>
            <a:r>
              <a:rPr lang="en-US" dirty="0"/>
              <a:t>DATA:……………………………………………………………………………………..</a:t>
            </a:r>
          </a:p>
          <a:p>
            <a:r>
              <a:rPr lang="en-US" dirty="0" err="1"/>
              <a:t>Scrie</a:t>
            </a:r>
            <a:r>
              <a:rPr lang="en-US" dirty="0"/>
              <a:t> </a:t>
            </a:r>
            <a:r>
              <a:rPr lang="en-US" dirty="0" err="1"/>
              <a:t>cuvintele</a:t>
            </a:r>
            <a:r>
              <a:rPr lang="en-US" dirty="0"/>
              <a:t>  </a:t>
            </a:r>
            <a:r>
              <a:rPr lang="en-US" dirty="0" err="1"/>
              <a:t>urmărind</a:t>
            </a:r>
            <a:r>
              <a:rPr lang="en-US" dirty="0"/>
              <a:t> </a:t>
            </a:r>
            <a:r>
              <a:rPr lang="en-US" dirty="0" err="1"/>
              <a:t>conturul</a:t>
            </a:r>
            <a:r>
              <a:rPr lang="en-US" dirty="0"/>
              <a:t> </a:t>
            </a:r>
            <a:r>
              <a:rPr lang="en-US" dirty="0" err="1"/>
              <a:t>punctat</a:t>
            </a:r>
            <a:r>
              <a:rPr lang="en-US" dirty="0"/>
              <a:t>.</a:t>
            </a:r>
          </a:p>
        </p:txBody>
      </p:sp>
      <p:sp>
        <p:nvSpPr>
          <p:cNvPr id="3" name="Rounded Rectangle 2"/>
          <p:cNvSpPr/>
          <p:nvPr/>
        </p:nvSpPr>
        <p:spPr>
          <a:xfrm>
            <a:off x="381000" y="1524000"/>
            <a:ext cx="6096000" cy="6934200"/>
          </a:xfrm>
          <a:prstGeom prst="roundRect">
            <a:avLst>
              <a:gd name="adj" fmla="val 623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01666823-9241-9015-300F-EAADB147E1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828" y="2901532"/>
            <a:ext cx="880069" cy="1318046"/>
          </a:xfrm>
          <a:prstGeom prst="rect">
            <a:avLst/>
          </a:prstGeom>
        </p:spPr>
      </p:pic>
      <p:pic>
        <p:nvPicPr>
          <p:cNvPr id="13" name="Picture 12">
            <a:extLst>
              <a:ext uri="{FF2B5EF4-FFF2-40B4-BE49-F238E27FC236}">
                <a16:creationId xmlns:a16="http://schemas.microsoft.com/office/drawing/2014/main" xmlns="" id="{3C9F5B4C-7A5A-7258-902C-34A484715C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271" y="1765663"/>
            <a:ext cx="864946" cy="1015664"/>
          </a:xfrm>
          <a:prstGeom prst="rect">
            <a:avLst/>
          </a:prstGeom>
        </p:spPr>
      </p:pic>
      <p:pic>
        <p:nvPicPr>
          <p:cNvPr id="22" name="Picture 21">
            <a:extLst>
              <a:ext uri="{FF2B5EF4-FFF2-40B4-BE49-F238E27FC236}">
                <a16:creationId xmlns:a16="http://schemas.microsoft.com/office/drawing/2014/main" xmlns="" id="{E3574049-3D23-5170-2262-03499EFD96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9" y="4355302"/>
            <a:ext cx="1308588" cy="977203"/>
          </a:xfrm>
          <a:prstGeom prst="rect">
            <a:avLst/>
          </a:prstGeom>
        </p:spPr>
      </p:pic>
      <p:pic>
        <p:nvPicPr>
          <p:cNvPr id="27" name="Picture 26">
            <a:extLst>
              <a:ext uri="{FF2B5EF4-FFF2-40B4-BE49-F238E27FC236}">
                <a16:creationId xmlns:a16="http://schemas.microsoft.com/office/drawing/2014/main" xmlns="" id="{525542D5-34AF-0828-4A30-952C37027F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452" y="5711049"/>
            <a:ext cx="1784116" cy="867948"/>
          </a:xfrm>
          <a:prstGeom prst="rect">
            <a:avLst/>
          </a:prstGeom>
        </p:spPr>
      </p:pic>
      <p:pic>
        <p:nvPicPr>
          <p:cNvPr id="28" name="Picture 3" descr="D:\DOCUMENTE ANCA\Materiale didactice\Clipart Anca\CRACIUN CLIPART\Christmas Themed Clipart\2. b&amp;w clipart\60. sweets b&amp;w.png">
            <a:extLst>
              <a:ext uri="{FF2B5EF4-FFF2-40B4-BE49-F238E27FC236}">
                <a16:creationId xmlns:a16="http://schemas.microsoft.com/office/drawing/2014/main" xmlns="" id="{872D785E-EEC3-BB38-E69D-115749FD1B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885" y="6651018"/>
            <a:ext cx="1190927" cy="136432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xmlns="" id="{DBE5C134-A36F-3AEC-84C0-43DA96914019}"/>
              </a:ext>
            </a:extLst>
          </p:cNvPr>
          <p:cNvGrpSpPr/>
          <p:nvPr/>
        </p:nvGrpSpPr>
        <p:grpSpPr>
          <a:xfrm>
            <a:off x="1836223" y="1718356"/>
            <a:ext cx="4723124" cy="1323439"/>
            <a:chOff x="770099" y="2836275"/>
            <a:chExt cx="2670372" cy="1323439"/>
          </a:xfrm>
        </p:grpSpPr>
        <p:sp>
          <p:nvSpPr>
            <p:cNvPr id="17" name="Rectangle 16">
              <a:extLst>
                <a:ext uri="{FF2B5EF4-FFF2-40B4-BE49-F238E27FC236}">
                  <a16:creationId xmlns:a16="http://schemas.microsoft.com/office/drawing/2014/main" xmlns="" id="{641CED9C-0A11-93E9-F54A-4A8A728C013B}"/>
                </a:ext>
              </a:extLst>
            </p:cNvPr>
            <p:cNvSpPr/>
            <p:nvPr/>
          </p:nvSpPr>
          <p:spPr>
            <a:xfrm>
              <a:off x="966252" y="2996629"/>
              <a:ext cx="2310348" cy="99184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B2F68C63-9E3A-F8CF-1F74-38CE76C262B5}"/>
                </a:ext>
              </a:extLst>
            </p:cNvPr>
            <p:cNvSpPr txBox="1"/>
            <p:nvPr/>
          </p:nvSpPr>
          <p:spPr>
            <a:xfrm>
              <a:off x="770099" y="2836275"/>
              <a:ext cx="2670372" cy="1323439"/>
            </a:xfrm>
            <a:prstGeom prst="rect">
              <a:avLst/>
            </a:prstGeom>
            <a:noFill/>
          </p:spPr>
          <p:txBody>
            <a:bodyPr wrap="square" rtlCol="0">
              <a:spAutoFit/>
            </a:bodyPr>
            <a:lstStyle/>
            <a:p>
              <a:pPr algn="ctr"/>
              <a:r>
                <a:rPr lang="en-US" sz="8000" dirty="0" err="1">
                  <a:latin typeface="DotNess" panose="02000603000000000000" pitchFamily="2" charset="0"/>
                  <a:ea typeface="DotNess" panose="02000603000000000000" pitchFamily="2" charset="0"/>
                </a:rPr>
                <a:t>dovleac</a:t>
              </a:r>
              <a:endParaRPr lang="en-US" sz="8000" dirty="0">
                <a:latin typeface="DotNess" panose="02000603000000000000" pitchFamily="2" charset="0"/>
                <a:ea typeface="DotNess" panose="02000603000000000000" pitchFamily="2" charset="0"/>
              </a:endParaRPr>
            </a:p>
          </p:txBody>
        </p:sp>
      </p:grpSp>
      <p:grpSp>
        <p:nvGrpSpPr>
          <p:cNvPr id="29" name="Group 28">
            <a:extLst>
              <a:ext uri="{FF2B5EF4-FFF2-40B4-BE49-F238E27FC236}">
                <a16:creationId xmlns:a16="http://schemas.microsoft.com/office/drawing/2014/main" xmlns="" id="{A4D8643D-5646-E276-AEE8-0289D42B73E7}"/>
              </a:ext>
            </a:extLst>
          </p:cNvPr>
          <p:cNvGrpSpPr/>
          <p:nvPr/>
        </p:nvGrpSpPr>
        <p:grpSpPr>
          <a:xfrm>
            <a:off x="1588588" y="2944105"/>
            <a:ext cx="5485181" cy="1323439"/>
            <a:chOff x="639648" y="2778745"/>
            <a:chExt cx="4278722" cy="1323439"/>
          </a:xfrm>
        </p:grpSpPr>
        <p:sp>
          <p:nvSpPr>
            <p:cNvPr id="30" name="Rectangle 29">
              <a:extLst>
                <a:ext uri="{FF2B5EF4-FFF2-40B4-BE49-F238E27FC236}">
                  <a16:creationId xmlns:a16="http://schemas.microsoft.com/office/drawing/2014/main" xmlns="" id="{5D0F1821-33F7-2DF7-ECBF-3348E59A8A0C}"/>
                </a:ext>
              </a:extLst>
            </p:cNvPr>
            <p:cNvSpPr/>
            <p:nvPr/>
          </p:nvSpPr>
          <p:spPr>
            <a:xfrm>
              <a:off x="684023" y="2996629"/>
              <a:ext cx="3617824" cy="99184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xmlns="" id="{56B4471A-5591-8F06-8EDF-BDDCF548CE31}"/>
                </a:ext>
              </a:extLst>
            </p:cNvPr>
            <p:cNvSpPr txBox="1"/>
            <p:nvPr/>
          </p:nvSpPr>
          <p:spPr>
            <a:xfrm>
              <a:off x="639648" y="2778745"/>
              <a:ext cx="4278722" cy="1323439"/>
            </a:xfrm>
            <a:prstGeom prst="rect">
              <a:avLst/>
            </a:prstGeom>
            <a:noFill/>
          </p:spPr>
          <p:txBody>
            <a:bodyPr wrap="square" rtlCol="0">
              <a:spAutoFit/>
            </a:bodyPr>
            <a:lstStyle/>
            <a:p>
              <a:r>
                <a:rPr lang="en-US" sz="8000" dirty="0" err="1">
                  <a:latin typeface="DotNess" panose="02000603000000000000" pitchFamily="2" charset="0"/>
                  <a:ea typeface="DotNess" panose="02000603000000000000" pitchFamily="2" charset="0"/>
                </a:rPr>
                <a:t>dromader</a:t>
              </a:r>
              <a:endParaRPr lang="en-US" sz="8000" dirty="0">
                <a:latin typeface="DotNess" panose="02000603000000000000" pitchFamily="2" charset="0"/>
                <a:ea typeface="DotNess" panose="02000603000000000000" pitchFamily="2" charset="0"/>
              </a:endParaRPr>
            </a:p>
          </p:txBody>
        </p:sp>
      </p:grpSp>
      <p:grpSp>
        <p:nvGrpSpPr>
          <p:cNvPr id="32" name="Group 31">
            <a:extLst>
              <a:ext uri="{FF2B5EF4-FFF2-40B4-BE49-F238E27FC236}">
                <a16:creationId xmlns:a16="http://schemas.microsoft.com/office/drawing/2014/main" xmlns="" id="{FE0B1625-14E5-3423-7BBF-FEE184FAB611}"/>
              </a:ext>
            </a:extLst>
          </p:cNvPr>
          <p:cNvGrpSpPr/>
          <p:nvPr/>
        </p:nvGrpSpPr>
        <p:grpSpPr>
          <a:xfrm>
            <a:off x="2912030" y="4196718"/>
            <a:ext cx="4405623" cy="1323439"/>
            <a:chOff x="287259" y="2786840"/>
            <a:chExt cx="3915871" cy="1323439"/>
          </a:xfrm>
        </p:grpSpPr>
        <p:sp>
          <p:nvSpPr>
            <p:cNvPr id="33" name="Rectangle 32">
              <a:extLst>
                <a:ext uri="{FF2B5EF4-FFF2-40B4-BE49-F238E27FC236}">
                  <a16:creationId xmlns:a16="http://schemas.microsoft.com/office/drawing/2014/main" xmlns="" id="{8BC7B0AB-1357-9864-03F0-4C74728E10F4}"/>
                </a:ext>
              </a:extLst>
            </p:cNvPr>
            <p:cNvSpPr/>
            <p:nvPr/>
          </p:nvSpPr>
          <p:spPr>
            <a:xfrm>
              <a:off x="287259" y="2996629"/>
              <a:ext cx="2989341" cy="99184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65A32859-B073-491E-6853-D9F641B38EA5}"/>
                </a:ext>
              </a:extLst>
            </p:cNvPr>
            <p:cNvSpPr txBox="1"/>
            <p:nvPr/>
          </p:nvSpPr>
          <p:spPr>
            <a:xfrm>
              <a:off x="287259" y="2786840"/>
              <a:ext cx="3915871" cy="1323439"/>
            </a:xfrm>
            <a:prstGeom prst="rect">
              <a:avLst/>
            </a:prstGeom>
            <a:noFill/>
          </p:spPr>
          <p:txBody>
            <a:bodyPr wrap="square" rtlCol="0">
              <a:spAutoFit/>
            </a:bodyPr>
            <a:lstStyle/>
            <a:p>
              <a:r>
                <a:rPr lang="en-US" sz="8000" dirty="0">
                  <a:latin typeface="DotNess" panose="02000603000000000000" pitchFamily="2" charset="0"/>
                  <a:ea typeface="DotNess" panose="02000603000000000000" pitchFamily="2" charset="0"/>
                </a:rPr>
                <a:t>desert</a:t>
              </a:r>
            </a:p>
          </p:txBody>
        </p:sp>
      </p:grpSp>
      <p:grpSp>
        <p:nvGrpSpPr>
          <p:cNvPr id="35" name="Group 34">
            <a:extLst>
              <a:ext uri="{FF2B5EF4-FFF2-40B4-BE49-F238E27FC236}">
                <a16:creationId xmlns:a16="http://schemas.microsoft.com/office/drawing/2014/main" xmlns="" id="{5C499E4C-B187-1353-04C2-B142A0842B17}"/>
              </a:ext>
            </a:extLst>
          </p:cNvPr>
          <p:cNvGrpSpPr/>
          <p:nvPr/>
        </p:nvGrpSpPr>
        <p:grpSpPr>
          <a:xfrm>
            <a:off x="2600577" y="5452575"/>
            <a:ext cx="4209040" cy="1323439"/>
            <a:chOff x="-865595" y="2807242"/>
            <a:chExt cx="3915871" cy="1323439"/>
          </a:xfrm>
        </p:grpSpPr>
        <p:sp>
          <p:nvSpPr>
            <p:cNvPr id="36" name="Rectangle 35">
              <a:extLst>
                <a:ext uri="{FF2B5EF4-FFF2-40B4-BE49-F238E27FC236}">
                  <a16:creationId xmlns:a16="http://schemas.microsoft.com/office/drawing/2014/main" xmlns="" id="{2891289C-6480-17C8-F071-F71D60CA104D}"/>
                </a:ext>
              </a:extLst>
            </p:cNvPr>
            <p:cNvSpPr/>
            <p:nvPr/>
          </p:nvSpPr>
          <p:spPr>
            <a:xfrm>
              <a:off x="-865595" y="2996629"/>
              <a:ext cx="3465499" cy="99184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xmlns="" id="{E6FEF770-5A58-8459-510F-900E8C642973}"/>
                </a:ext>
              </a:extLst>
            </p:cNvPr>
            <p:cNvSpPr txBox="1"/>
            <p:nvPr/>
          </p:nvSpPr>
          <p:spPr>
            <a:xfrm>
              <a:off x="-865595" y="2807242"/>
              <a:ext cx="3915871" cy="1323439"/>
            </a:xfrm>
            <a:prstGeom prst="rect">
              <a:avLst/>
            </a:prstGeom>
            <a:noFill/>
          </p:spPr>
          <p:txBody>
            <a:bodyPr wrap="square" rtlCol="0">
              <a:spAutoFit/>
            </a:bodyPr>
            <a:lstStyle/>
            <a:p>
              <a:r>
                <a:rPr lang="en-US" sz="8000" dirty="0" err="1">
                  <a:latin typeface="DotNess" panose="02000603000000000000" pitchFamily="2" charset="0"/>
                  <a:ea typeface="DotNess" panose="02000603000000000000" pitchFamily="2" charset="0"/>
                </a:rPr>
                <a:t>doarme</a:t>
              </a:r>
              <a:endParaRPr lang="en-US" sz="8000" dirty="0">
                <a:latin typeface="DotNess" panose="02000603000000000000" pitchFamily="2" charset="0"/>
                <a:ea typeface="DotNess" panose="02000603000000000000" pitchFamily="2" charset="0"/>
              </a:endParaRPr>
            </a:p>
          </p:txBody>
        </p:sp>
      </p:grpSp>
      <p:sp>
        <p:nvSpPr>
          <p:cNvPr id="38" name="Arc 37">
            <a:extLst>
              <a:ext uri="{FF2B5EF4-FFF2-40B4-BE49-F238E27FC236}">
                <a16:creationId xmlns:a16="http://schemas.microsoft.com/office/drawing/2014/main" xmlns="" id="{E455DD17-AA3B-80A5-7A64-5F4D597E7CA4}"/>
              </a:ext>
            </a:extLst>
          </p:cNvPr>
          <p:cNvSpPr/>
          <p:nvPr/>
        </p:nvSpPr>
        <p:spPr>
          <a:xfrm rot="7400365" flipH="1">
            <a:off x="4035007" y="4970260"/>
            <a:ext cx="295364" cy="476872"/>
          </a:xfrm>
          <a:prstGeom prst="arc">
            <a:avLst>
              <a:gd name="adj1" fmla="val 16198102"/>
              <a:gd name="adj2" fmla="val 18288249"/>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9" name="Group 38">
            <a:extLst>
              <a:ext uri="{FF2B5EF4-FFF2-40B4-BE49-F238E27FC236}">
                <a16:creationId xmlns:a16="http://schemas.microsoft.com/office/drawing/2014/main" xmlns="" id="{32CC682A-630D-11C7-F9F1-A94ABF4AAB32}"/>
              </a:ext>
            </a:extLst>
          </p:cNvPr>
          <p:cNvGrpSpPr/>
          <p:nvPr/>
        </p:nvGrpSpPr>
        <p:grpSpPr>
          <a:xfrm>
            <a:off x="2380891" y="6874303"/>
            <a:ext cx="4668459" cy="1323439"/>
            <a:chOff x="-65605" y="2801329"/>
            <a:chExt cx="4066258" cy="1382444"/>
          </a:xfrm>
        </p:grpSpPr>
        <p:sp>
          <p:nvSpPr>
            <p:cNvPr id="40" name="Rectangle 39">
              <a:extLst>
                <a:ext uri="{FF2B5EF4-FFF2-40B4-BE49-F238E27FC236}">
                  <a16:creationId xmlns:a16="http://schemas.microsoft.com/office/drawing/2014/main" xmlns="" id="{44CCDBE9-6FC8-99B7-C5F8-1720EA49CFB7}"/>
                </a:ext>
              </a:extLst>
            </p:cNvPr>
            <p:cNvSpPr/>
            <p:nvPr/>
          </p:nvSpPr>
          <p:spPr>
            <a:xfrm>
              <a:off x="-65605" y="2996629"/>
              <a:ext cx="3342205" cy="99184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xmlns="" id="{56F272B4-3611-06D9-2DBC-33D697EAE2AF}"/>
                </a:ext>
              </a:extLst>
            </p:cNvPr>
            <p:cNvSpPr txBox="1"/>
            <p:nvPr/>
          </p:nvSpPr>
          <p:spPr>
            <a:xfrm>
              <a:off x="84782" y="2801329"/>
              <a:ext cx="3915871" cy="1382444"/>
            </a:xfrm>
            <a:prstGeom prst="rect">
              <a:avLst/>
            </a:prstGeom>
            <a:noFill/>
          </p:spPr>
          <p:txBody>
            <a:bodyPr wrap="square" rtlCol="0">
              <a:spAutoFit/>
            </a:bodyPr>
            <a:lstStyle/>
            <a:p>
              <a:r>
                <a:rPr lang="en-US" sz="8000" dirty="0" err="1">
                  <a:latin typeface="DotNess" panose="02000603000000000000" pitchFamily="2" charset="0"/>
                  <a:ea typeface="DotNess" panose="02000603000000000000" pitchFamily="2" charset="0"/>
                </a:rPr>
                <a:t>dulciuri</a:t>
              </a:r>
              <a:endParaRPr lang="en-US" sz="8000" dirty="0">
                <a:latin typeface="DotNess" panose="02000603000000000000" pitchFamily="2" charset="0"/>
                <a:ea typeface="DotNess" panose="02000603000000000000" pitchFamily="2" charset="0"/>
              </a:endParaRPr>
            </a:p>
          </p:txBody>
        </p:sp>
      </p:grpSp>
    </p:spTree>
    <p:extLst>
      <p:ext uri="{BB962C8B-B14F-4D97-AF65-F5344CB8AC3E}">
        <p14:creationId xmlns:p14="http://schemas.microsoft.com/office/powerpoint/2010/main" val="165658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1524000"/>
            <a:ext cx="6096000" cy="6934200"/>
          </a:xfrm>
          <a:prstGeom prst="roundRect">
            <a:avLst>
              <a:gd name="adj" fmla="val 623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2000" y="457200"/>
            <a:ext cx="5867400" cy="923330"/>
          </a:xfrm>
          <a:prstGeom prst="rect">
            <a:avLst/>
          </a:prstGeom>
          <a:noFill/>
        </p:spPr>
        <p:txBody>
          <a:bodyPr wrap="square" rtlCol="0">
            <a:spAutoFit/>
          </a:bodyPr>
          <a:lstStyle/>
          <a:p>
            <a:r>
              <a:rPr lang="en-US" dirty="0"/>
              <a:t>NUME:………………………………………………………………………………….</a:t>
            </a:r>
          </a:p>
          <a:p>
            <a:r>
              <a:rPr lang="en-US" dirty="0"/>
              <a:t>DATA:……………………………………………………………………………………..</a:t>
            </a:r>
          </a:p>
          <a:p>
            <a:r>
              <a:rPr lang="en-US" dirty="0" err="1"/>
              <a:t>Unește</a:t>
            </a:r>
            <a:r>
              <a:rPr lang="en-US" dirty="0"/>
              <a:t> </a:t>
            </a:r>
            <a:r>
              <a:rPr lang="en-US" dirty="0" err="1"/>
              <a:t>imaginile</a:t>
            </a:r>
            <a:r>
              <a:rPr lang="en-US" dirty="0"/>
              <a:t> cu </a:t>
            </a:r>
            <a:r>
              <a:rPr lang="en-US" dirty="0" err="1"/>
              <a:t>cuvintele</a:t>
            </a:r>
            <a:r>
              <a:rPr lang="en-US" dirty="0"/>
              <a:t> </a:t>
            </a:r>
            <a:r>
              <a:rPr lang="en-US" dirty="0" err="1"/>
              <a:t>potrivite</a:t>
            </a:r>
            <a:r>
              <a:rPr lang="en-US" dirty="0"/>
              <a:t>.</a:t>
            </a:r>
          </a:p>
        </p:txBody>
      </p:sp>
      <p:sp>
        <p:nvSpPr>
          <p:cNvPr id="4" name="TextBox 3"/>
          <p:cNvSpPr txBox="1"/>
          <p:nvPr/>
        </p:nvSpPr>
        <p:spPr>
          <a:xfrm>
            <a:off x="3429000" y="2057400"/>
            <a:ext cx="3048000" cy="769441"/>
          </a:xfrm>
          <a:prstGeom prst="rect">
            <a:avLst/>
          </a:prstGeom>
          <a:noFill/>
        </p:spPr>
        <p:txBody>
          <a:bodyPr wrap="square" rtlCol="0">
            <a:spAutoFit/>
          </a:bodyPr>
          <a:lstStyle/>
          <a:p>
            <a:pPr algn="ctr"/>
            <a:r>
              <a:rPr lang="en-US" sz="4400" b="1" dirty="0"/>
              <a:t>DE</a:t>
            </a:r>
            <a:r>
              <a:rPr lang="ro-RO" sz="4400" b="1" dirty="0"/>
              <a:t>Ș</a:t>
            </a:r>
            <a:r>
              <a:rPr lang="en-US" sz="4400" b="1" dirty="0"/>
              <a:t>ERT</a:t>
            </a:r>
          </a:p>
        </p:txBody>
      </p:sp>
      <p:sp>
        <p:nvSpPr>
          <p:cNvPr id="55" name="TextBox 54"/>
          <p:cNvSpPr txBox="1"/>
          <p:nvPr/>
        </p:nvSpPr>
        <p:spPr>
          <a:xfrm>
            <a:off x="3726575" y="3373060"/>
            <a:ext cx="2590800" cy="769441"/>
          </a:xfrm>
          <a:prstGeom prst="rect">
            <a:avLst/>
          </a:prstGeom>
          <a:noFill/>
        </p:spPr>
        <p:txBody>
          <a:bodyPr wrap="square" rtlCol="0">
            <a:spAutoFit/>
          </a:bodyPr>
          <a:lstStyle/>
          <a:p>
            <a:pPr algn="ctr"/>
            <a:r>
              <a:rPr lang="en-US" sz="4400" b="1" dirty="0"/>
              <a:t>DOVLEAC</a:t>
            </a:r>
          </a:p>
        </p:txBody>
      </p:sp>
      <p:sp>
        <p:nvSpPr>
          <p:cNvPr id="56" name="TextBox 55"/>
          <p:cNvSpPr txBox="1"/>
          <p:nvPr/>
        </p:nvSpPr>
        <p:spPr>
          <a:xfrm>
            <a:off x="3877235" y="4717097"/>
            <a:ext cx="2590800" cy="769441"/>
          </a:xfrm>
          <a:prstGeom prst="rect">
            <a:avLst/>
          </a:prstGeom>
          <a:noFill/>
        </p:spPr>
        <p:txBody>
          <a:bodyPr wrap="square" rtlCol="0">
            <a:spAutoFit/>
          </a:bodyPr>
          <a:lstStyle/>
          <a:p>
            <a:pPr algn="ctr"/>
            <a:r>
              <a:rPr lang="en-US" sz="4400" b="1" dirty="0"/>
              <a:t>DULCIURI</a:t>
            </a:r>
          </a:p>
        </p:txBody>
      </p:sp>
      <p:sp>
        <p:nvSpPr>
          <p:cNvPr id="57" name="TextBox 56"/>
          <p:cNvSpPr txBox="1"/>
          <p:nvPr/>
        </p:nvSpPr>
        <p:spPr>
          <a:xfrm>
            <a:off x="3429000" y="6163408"/>
            <a:ext cx="3007659" cy="769441"/>
          </a:xfrm>
          <a:prstGeom prst="rect">
            <a:avLst/>
          </a:prstGeom>
          <a:noFill/>
        </p:spPr>
        <p:txBody>
          <a:bodyPr wrap="square" rtlCol="0">
            <a:spAutoFit/>
          </a:bodyPr>
          <a:lstStyle/>
          <a:p>
            <a:pPr algn="ctr"/>
            <a:r>
              <a:rPr lang="ro-RO" sz="4400" b="1" dirty="0"/>
              <a:t>DROMADER</a:t>
            </a:r>
            <a:endParaRPr lang="en-US" sz="4400" b="1" dirty="0"/>
          </a:p>
        </p:txBody>
      </p:sp>
      <p:sp>
        <p:nvSpPr>
          <p:cNvPr id="58" name="TextBox 57"/>
          <p:cNvSpPr txBox="1"/>
          <p:nvPr/>
        </p:nvSpPr>
        <p:spPr>
          <a:xfrm>
            <a:off x="3429000" y="7382608"/>
            <a:ext cx="3007659" cy="769441"/>
          </a:xfrm>
          <a:prstGeom prst="rect">
            <a:avLst/>
          </a:prstGeom>
          <a:noFill/>
        </p:spPr>
        <p:txBody>
          <a:bodyPr wrap="square" rtlCol="0">
            <a:spAutoFit/>
          </a:bodyPr>
          <a:lstStyle/>
          <a:p>
            <a:pPr algn="ctr"/>
            <a:r>
              <a:rPr lang="ro-RO" sz="4400" b="1" dirty="0"/>
              <a:t>DOARME</a:t>
            </a:r>
            <a:endParaRPr lang="en-US" sz="4400" b="1" dirty="0"/>
          </a:p>
        </p:txBody>
      </p:sp>
      <p:pic>
        <p:nvPicPr>
          <p:cNvPr id="11" name="Picture 10">
            <a:extLst>
              <a:ext uri="{FF2B5EF4-FFF2-40B4-BE49-F238E27FC236}">
                <a16:creationId xmlns:a16="http://schemas.microsoft.com/office/drawing/2014/main" xmlns="" id="{3DB63EA3-5140-E7D0-8903-50205A4517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885" y="1610747"/>
            <a:ext cx="1014251" cy="1519653"/>
          </a:xfrm>
          <a:prstGeom prst="rect">
            <a:avLst/>
          </a:prstGeom>
        </p:spPr>
      </p:pic>
      <p:pic>
        <p:nvPicPr>
          <p:cNvPr id="12" name="Picture 11">
            <a:extLst>
              <a:ext uri="{FF2B5EF4-FFF2-40B4-BE49-F238E27FC236}">
                <a16:creationId xmlns:a16="http://schemas.microsoft.com/office/drawing/2014/main" xmlns="" id="{62225074-D803-5AD4-4BA7-2F507B7F54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477" y="3265476"/>
            <a:ext cx="1327335" cy="979870"/>
          </a:xfrm>
          <a:prstGeom prst="rect">
            <a:avLst/>
          </a:prstGeom>
        </p:spPr>
      </p:pic>
      <p:pic>
        <p:nvPicPr>
          <p:cNvPr id="13" name="Picture 12">
            <a:extLst>
              <a:ext uri="{FF2B5EF4-FFF2-40B4-BE49-F238E27FC236}">
                <a16:creationId xmlns:a16="http://schemas.microsoft.com/office/drawing/2014/main" xmlns="" id="{BA1C165E-5491-CE2B-E351-83111474DE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164" y="4520092"/>
            <a:ext cx="1486368" cy="837242"/>
          </a:xfrm>
          <a:prstGeom prst="rect">
            <a:avLst/>
          </a:prstGeom>
        </p:spPr>
      </p:pic>
      <p:grpSp>
        <p:nvGrpSpPr>
          <p:cNvPr id="14" name="Group 13">
            <a:extLst>
              <a:ext uri="{FF2B5EF4-FFF2-40B4-BE49-F238E27FC236}">
                <a16:creationId xmlns:a16="http://schemas.microsoft.com/office/drawing/2014/main" xmlns="" id="{9296146A-2427-6AD6-204D-A1AE94CB7A52}"/>
              </a:ext>
            </a:extLst>
          </p:cNvPr>
          <p:cNvGrpSpPr/>
          <p:nvPr/>
        </p:nvGrpSpPr>
        <p:grpSpPr>
          <a:xfrm>
            <a:off x="687927" y="5500804"/>
            <a:ext cx="1029107" cy="1331150"/>
            <a:chOff x="916691" y="5459267"/>
            <a:chExt cx="1958269" cy="2500626"/>
          </a:xfrm>
        </p:grpSpPr>
        <p:pic>
          <p:nvPicPr>
            <p:cNvPr id="15" name="Picture 6" descr="D:\DOCUMENTE ANCA\Materiale didactice\Clipart Anca\CRACIUN CLIPART\acadea rotunda.png">
              <a:extLst>
                <a:ext uri="{FF2B5EF4-FFF2-40B4-BE49-F238E27FC236}">
                  <a16:creationId xmlns:a16="http://schemas.microsoft.com/office/drawing/2014/main" xmlns="" id="{6E0873DE-1749-D94B-F29A-C2197BEA81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60304">
              <a:off x="952589" y="5459267"/>
              <a:ext cx="1210949" cy="23742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DOCUMENTE ANCA\Materiale didactice\Clipart Anca\CRACIUN CLIPART\acadea.png">
              <a:extLst>
                <a:ext uri="{FF2B5EF4-FFF2-40B4-BE49-F238E27FC236}">
                  <a16:creationId xmlns:a16="http://schemas.microsoft.com/office/drawing/2014/main" xmlns="" id="{9622155A-BD7A-9F4A-94B7-DE62B5545B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134379" flipH="1">
              <a:off x="1921503" y="5983499"/>
              <a:ext cx="783509" cy="17445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DOCUMENTE ANCA\Materiale didactice\Clipart Anca\CRACIUN CLIPART\acadea.png">
              <a:extLst>
                <a:ext uri="{FF2B5EF4-FFF2-40B4-BE49-F238E27FC236}">
                  <a16:creationId xmlns:a16="http://schemas.microsoft.com/office/drawing/2014/main" xmlns="" id="{8632874C-D980-572D-62A7-12340A6F63F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288130">
              <a:off x="1800629" y="6854424"/>
              <a:ext cx="665937" cy="148272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xmlns="" id="{73C8899C-4CDC-4133-E54E-6C392F7354A6}"/>
                </a:ext>
              </a:extLst>
            </p:cNvPr>
            <p:cNvGrpSpPr/>
            <p:nvPr/>
          </p:nvGrpSpPr>
          <p:grpSpPr>
            <a:xfrm>
              <a:off x="916691" y="6799799"/>
              <a:ext cx="1492782" cy="1160094"/>
              <a:chOff x="800050" y="1625585"/>
              <a:chExt cx="1573910" cy="1411264"/>
            </a:xfrm>
          </p:grpSpPr>
          <p:pic>
            <p:nvPicPr>
              <p:cNvPr id="19" name="Picture 6" descr="D:\DOCUMENTE ANCA\Materiale didactice\Clipart Anca\alfabet in imagini\litera B\bomboana3.png">
                <a:extLst>
                  <a:ext uri="{FF2B5EF4-FFF2-40B4-BE49-F238E27FC236}">
                    <a16:creationId xmlns:a16="http://schemas.microsoft.com/office/drawing/2014/main" xmlns="" id="{8869474E-1157-4025-F4BE-C87F3CF7C50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1310020" y="2160502"/>
                <a:ext cx="1411264" cy="3414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DOCUMENTE ANCA\Materiale didactice\Clipart Anca\alfabet in imagini\litera B\bomboana.png">
                <a:extLst>
                  <a:ext uri="{FF2B5EF4-FFF2-40B4-BE49-F238E27FC236}">
                    <a16:creationId xmlns:a16="http://schemas.microsoft.com/office/drawing/2014/main" xmlns="" id="{3784B726-3333-A503-BDE7-575F326FB84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264112">
                <a:off x="800050" y="2297192"/>
                <a:ext cx="1491590" cy="3608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D:\DOCUMENTE ANCA\Materiale didactice\Clipart Anca\alfabet in imagini\litera B\bomboana6.png">
                <a:extLst>
                  <a:ext uri="{FF2B5EF4-FFF2-40B4-BE49-F238E27FC236}">
                    <a16:creationId xmlns:a16="http://schemas.microsoft.com/office/drawing/2014/main" xmlns="" id="{ED92081E-FFFB-58C4-7122-E5D04A65C74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5234" y="2667000"/>
                <a:ext cx="1528726" cy="369848"/>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2" name="Picture 21">
            <a:extLst>
              <a:ext uri="{FF2B5EF4-FFF2-40B4-BE49-F238E27FC236}">
                <a16:creationId xmlns:a16="http://schemas.microsoft.com/office/drawing/2014/main" xmlns="" id="{F0DC8BA8-5411-73F8-FFBC-9B50311732B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4632" y="7073482"/>
            <a:ext cx="934680" cy="1185150"/>
          </a:xfrm>
          <a:prstGeom prst="rect">
            <a:avLst/>
          </a:prstGeom>
        </p:spPr>
      </p:pic>
    </p:spTree>
    <p:extLst>
      <p:ext uri="{BB962C8B-B14F-4D97-AF65-F5344CB8AC3E}">
        <p14:creationId xmlns:p14="http://schemas.microsoft.com/office/powerpoint/2010/main" val="3289665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1524000"/>
            <a:ext cx="6096000" cy="6934200"/>
          </a:xfrm>
          <a:prstGeom prst="roundRect">
            <a:avLst>
              <a:gd name="adj" fmla="val 623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2000" y="457200"/>
            <a:ext cx="5867400" cy="923330"/>
          </a:xfrm>
          <a:prstGeom prst="rect">
            <a:avLst/>
          </a:prstGeom>
          <a:noFill/>
        </p:spPr>
        <p:txBody>
          <a:bodyPr wrap="square" rtlCol="0">
            <a:spAutoFit/>
          </a:bodyPr>
          <a:lstStyle/>
          <a:p>
            <a:r>
              <a:rPr lang="en-US" dirty="0"/>
              <a:t>NUME:………………………………………………………………………………….</a:t>
            </a:r>
          </a:p>
          <a:p>
            <a:r>
              <a:rPr lang="en-US" dirty="0"/>
              <a:t>DATA:……………………………………………………………………………………..</a:t>
            </a:r>
          </a:p>
          <a:p>
            <a:r>
              <a:rPr lang="en-US" dirty="0" err="1"/>
              <a:t>Unește</a:t>
            </a:r>
            <a:r>
              <a:rPr lang="en-US" dirty="0"/>
              <a:t> </a:t>
            </a:r>
            <a:r>
              <a:rPr lang="en-US" dirty="0" err="1"/>
              <a:t>imaginile</a:t>
            </a:r>
            <a:r>
              <a:rPr lang="en-US" dirty="0"/>
              <a:t> cu </a:t>
            </a:r>
            <a:r>
              <a:rPr lang="en-US" dirty="0" err="1"/>
              <a:t>cuvintele</a:t>
            </a:r>
            <a:r>
              <a:rPr lang="en-US" dirty="0"/>
              <a:t> </a:t>
            </a:r>
            <a:r>
              <a:rPr lang="en-US" dirty="0" err="1"/>
              <a:t>potrivite</a:t>
            </a:r>
            <a:r>
              <a:rPr lang="en-US" dirty="0"/>
              <a:t>.</a:t>
            </a:r>
          </a:p>
        </p:txBody>
      </p:sp>
      <p:sp>
        <p:nvSpPr>
          <p:cNvPr id="4" name="TextBox 3"/>
          <p:cNvSpPr txBox="1"/>
          <p:nvPr/>
        </p:nvSpPr>
        <p:spPr>
          <a:xfrm>
            <a:off x="3429000" y="2057400"/>
            <a:ext cx="3048000" cy="769441"/>
          </a:xfrm>
          <a:prstGeom prst="rect">
            <a:avLst/>
          </a:prstGeom>
          <a:noFill/>
        </p:spPr>
        <p:txBody>
          <a:bodyPr wrap="square" rtlCol="0">
            <a:spAutoFit/>
          </a:bodyPr>
          <a:lstStyle/>
          <a:p>
            <a:pPr algn="ctr"/>
            <a:r>
              <a:rPr lang="en-US" sz="4400" b="1" dirty="0"/>
              <a:t>DE</a:t>
            </a:r>
            <a:r>
              <a:rPr lang="ro-RO" sz="4400" b="1" dirty="0"/>
              <a:t>Ș</a:t>
            </a:r>
            <a:r>
              <a:rPr lang="en-US" sz="4400" b="1" dirty="0"/>
              <a:t>ERT</a:t>
            </a:r>
          </a:p>
        </p:txBody>
      </p:sp>
      <p:sp>
        <p:nvSpPr>
          <p:cNvPr id="55" name="TextBox 54"/>
          <p:cNvSpPr txBox="1"/>
          <p:nvPr/>
        </p:nvSpPr>
        <p:spPr>
          <a:xfrm>
            <a:off x="3726575" y="3373060"/>
            <a:ext cx="2590800" cy="769441"/>
          </a:xfrm>
          <a:prstGeom prst="rect">
            <a:avLst/>
          </a:prstGeom>
          <a:noFill/>
        </p:spPr>
        <p:txBody>
          <a:bodyPr wrap="square" rtlCol="0">
            <a:spAutoFit/>
          </a:bodyPr>
          <a:lstStyle/>
          <a:p>
            <a:pPr algn="ctr"/>
            <a:r>
              <a:rPr lang="en-US" sz="4400" b="1" dirty="0"/>
              <a:t>DOVLEAC</a:t>
            </a:r>
          </a:p>
        </p:txBody>
      </p:sp>
      <p:sp>
        <p:nvSpPr>
          <p:cNvPr id="56" name="TextBox 55"/>
          <p:cNvSpPr txBox="1"/>
          <p:nvPr/>
        </p:nvSpPr>
        <p:spPr>
          <a:xfrm>
            <a:off x="3877235" y="4717097"/>
            <a:ext cx="2590800" cy="769441"/>
          </a:xfrm>
          <a:prstGeom prst="rect">
            <a:avLst/>
          </a:prstGeom>
          <a:noFill/>
        </p:spPr>
        <p:txBody>
          <a:bodyPr wrap="square" rtlCol="0">
            <a:spAutoFit/>
          </a:bodyPr>
          <a:lstStyle/>
          <a:p>
            <a:pPr algn="ctr"/>
            <a:r>
              <a:rPr lang="en-US" sz="4400" b="1" dirty="0"/>
              <a:t>DULCIURI</a:t>
            </a:r>
          </a:p>
        </p:txBody>
      </p:sp>
      <p:sp>
        <p:nvSpPr>
          <p:cNvPr id="57" name="TextBox 56"/>
          <p:cNvSpPr txBox="1"/>
          <p:nvPr/>
        </p:nvSpPr>
        <p:spPr>
          <a:xfrm>
            <a:off x="3429000" y="6163408"/>
            <a:ext cx="3007659" cy="769441"/>
          </a:xfrm>
          <a:prstGeom prst="rect">
            <a:avLst/>
          </a:prstGeom>
          <a:noFill/>
        </p:spPr>
        <p:txBody>
          <a:bodyPr wrap="square" rtlCol="0">
            <a:spAutoFit/>
          </a:bodyPr>
          <a:lstStyle/>
          <a:p>
            <a:pPr algn="ctr"/>
            <a:r>
              <a:rPr lang="ro-RO" sz="4400" b="1" dirty="0"/>
              <a:t>DROMADER</a:t>
            </a:r>
            <a:endParaRPr lang="en-US" sz="4400" b="1" dirty="0"/>
          </a:p>
        </p:txBody>
      </p:sp>
      <p:sp>
        <p:nvSpPr>
          <p:cNvPr id="58" name="TextBox 57"/>
          <p:cNvSpPr txBox="1"/>
          <p:nvPr/>
        </p:nvSpPr>
        <p:spPr>
          <a:xfrm>
            <a:off x="3429000" y="7382608"/>
            <a:ext cx="3007659" cy="769441"/>
          </a:xfrm>
          <a:prstGeom prst="rect">
            <a:avLst/>
          </a:prstGeom>
          <a:noFill/>
        </p:spPr>
        <p:txBody>
          <a:bodyPr wrap="square" rtlCol="0">
            <a:spAutoFit/>
          </a:bodyPr>
          <a:lstStyle/>
          <a:p>
            <a:pPr algn="ctr"/>
            <a:r>
              <a:rPr lang="ro-RO" sz="4400" b="1" dirty="0"/>
              <a:t>DOARME</a:t>
            </a:r>
            <a:endParaRPr lang="en-US" sz="4400" b="1" dirty="0"/>
          </a:p>
        </p:txBody>
      </p:sp>
      <p:pic>
        <p:nvPicPr>
          <p:cNvPr id="5" name="Picture 4">
            <a:extLst>
              <a:ext uri="{FF2B5EF4-FFF2-40B4-BE49-F238E27FC236}">
                <a16:creationId xmlns:a16="http://schemas.microsoft.com/office/drawing/2014/main" xmlns="" id="{828301D3-5266-C866-1AF2-CF03E70345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885" y="1783097"/>
            <a:ext cx="880069" cy="1318046"/>
          </a:xfrm>
          <a:prstGeom prst="rect">
            <a:avLst/>
          </a:prstGeom>
        </p:spPr>
      </p:pic>
      <p:pic>
        <p:nvPicPr>
          <p:cNvPr id="6" name="Picture 5">
            <a:extLst>
              <a:ext uri="{FF2B5EF4-FFF2-40B4-BE49-F238E27FC236}">
                <a16:creationId xmlns:a16="http://schemas.microsoft.com/office/drawing/2014/main" xmlns="" id="{C12FB014-7D17-A99C-A08F-D803F16D05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625" y="3244613"/>
            <a:ext cx="1308588" cy="977203"/>
          </a:xfrm>
          <a:prstGeom prst="rect">
            <a:avLst/>
          </a:prstGeom>
        </p:spPr>
      </p:pic>
      <p:pic>
        <p:nvPicPr>
          <p:cNvPr id="7" name="Picture 6">
            <a:extLst>
              <a:ext uri="{FF2B5EF4-FFF2-40B4-BE49-F238E27FC236}">
                <a16:creationId xmlns:a16="http://schemas.microsoft.com/office/drawing/2014/main" xmlns="" id="{C8009EDD-DD84-0FA2-A3E8-C44AB01311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120" y="4625177"/>
            <a:ext cx="1784116" cy="867948"/>
          </a:xfrm>
          <a:prstGeom prst="rect">
            <a:avLst/>
          </a:prstGeom>
        </p:spPr>
      </p:pic>
      <p:pic>
        <p:nvPicPr>
          <p:cNvPr id="8" name="Picture 3" descr="D:\DOCUMENTE ANCA\Materiale didactice\Clipart Anca\CRACIUN CLIPART\Christmas Themed Clipart\2. b&amp;w clipart\60. sweets b&amp;w.png">
            <a:extLst>
              <a:ext uri="{FF2B5EF4-FFF2-40B4-BE49-F238E27FC236}">
                <a16:creationId xmlns:a16="http://schemas.microsoft.com/office/drawing/2014/main" xmlns="" id="{33A55F94-B2CC-B9B0-1B91-C0E60692C9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885" y="5657843"/>
            <a:ext cx="1190927" cy="13643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6524F82C-19CC-87FB-3D6E-3F30F7716E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008" y="7136385"/>
            <a:ext cx="864946" cy="1015664"/>
          </a:xfrm>
          <a:prstGeom prst="rect">
            <a:avLst/>
          </a:prstGeom>
        </p:spPr>
      </p:pic>
    </p:spTree>
    <p:extLst>
      <p:ext uri="{BB962C8B-B14F-4D97-AF65-F5344CB8AC3E}">
        <p14:creationId xmlns:p14="http://schemas.microsoft.com/office/powerpoint/2010/main" val="1145291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C0B64DA-C012-ACBF-8D06-E450F35F9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85756" y="1084237"/>
            <a:ext cx="9144000" cy="6975526"/>
          </a:xfrm>
          <a:prstGeom prst="rect">
            <a:avLst/>
          </a:prstGeom>
        </p:spPr>
      </p:pic>
      <p:sp>
        <p:nvSpPr>
          <p:cNvPr id="4" name="TextBox 3"/>
          <p:cNvSpPr txBox="1"/>
          <p:nvPr/>
        </p:nvSpPr>
        <p:spPr>
          <a:xfrm>
            <a:off x="352017" y="608901"/>
            <a:ext cx="6268453" cy="8026428"/>
          </a:xfrm>
          <a:prstGeom prst="rect">
            <a:avLst/>
          </a:prstGeom>
          <a:noFill/>
        </p:spPr>
        <p:txBody>
          <a:bodyPr wrap="square" rtlCol="0">
            <a:spAutoFit/>
          </a:bodyPr>
          <a:lstStyle/>
          <a:p>
            <a:pPr algn="ctr"/>
            <a:r>
              <a:rPr lang="en-US" sz="1745" dirty="0"/>
              <a:t>	</a:t>
            </a:r>
            <a:r>
              <a:rPr lang="ro-RO" sz="1745" dirty="0">
                <a:solidFill>
                  <a:srgbClr val="C00000"/>
                </a:solidFill>
              </a:rPr>
              <a:t>NOTĂ DE PREZENTARE</a:t>
            </a:r>
          </a:p>
          <a:p>
            <a:pPr algn="ctr"/>
            <a:endParaRPr lang="ro-RO" sz="1745" dirty="0">
              <a:solidFill>
                <a:srgbClr val="C00000"/>
              </a:solidFill>
            </a:endParaRPr>
          </a:p>
          <a:p>
            <a:pPr algn="just"/>
            <a:r>
              <a:rPr lang="ro-RO" sz="900" dirty="0"/>
              <a:t>	</a:t>
            </a:r>
            <a:r>
              <a:rPr lang="en-US" sz="1050" dirty="0" err="1"/>
              <a:t>Acest</a:t>
            </a:r>
            <a:r>
              <a:rPr lang="en-US" sz="1050" dirty="0"/>
              <a:t> material se</a:t>
            </a:r>
            <a:r>
              <a:rPr lang="ro-RO" sz="1050" dirty="0"/>
              <a:t> găsește, într-o formă simplificată și pe site-ul </a:t>
            </a:r>
            <a:r>
              <a:rPr lang="ro-RO" sz="1050" dirty="0">
                <a:hlinkClick r:id="rId3"/>
              </a:rPr>
              <a:t>http://teachers-make.com</a:t>
            </a:r>
            <a:r>
              <a:rPr lang="ro-RO" sz="1050" dirty="0"/>
              <a:t>, fiind destinat elevilor cu C.E.S., în general. În cei aproape 5 ani de activitate </a:t>
            </a:r>
            <a:r>
              <a:rPr lang="ro-RO" sz="1050" dirty="0">
                <a:hlinkClick r:id="rId3"/>
              </a:rPr>
              <a:t>http://teachers-make.com</a:t>
            </a:r>
            <a:r>
              <a:rPr lang="ro-RO" sz="1050" dirty="0"/>
              <a:t> a produs materiale, începând cu perioada de desfășurare a activității instructiv-educative în online (în pandemie), care și-au dovedit utilitatea și aplicabilitatea pentru elevi cu diferite tipuri de dizabilități. Cele mai multe feed-back-uri pozitive există de la părinții și specialiștii care lucrează cu copiii cu TSA și Sindrom Down. </a:t>
            </a:r>
          </a:p>
          <a:p>
            <a:pPr algn="just"/>
            <a:r>
              <a:rPr lang="ro-RO" sz="1050" dirty="0"/>
              <a:t>	O particularitate a Curriculum-ului pentru elevii cu Dizabilități senzoriale multiple/surdocecitate constă în faptul că atât competențele generale, cât și cele specifice sunt concepute pe cicluri de învățământ (ciclul primar – clasele pregătitoare-clasa a IV-a; ciclul gimnazial – clasele a V-a-a X-a) din cauza nivelului crescut de </a:t>
            </a:r>
            <a:r>
              <a:rPr lang="ro-RO" sz="1050" dirty="0" smtClean="0"/>
              <a:t>eterogenitate</a:t>
            </a:r>
            <a:r>
              <a:rPr lang="en-US" sz="1050" dirty="0" smtClean="0"/>
              <a:t>,</a:t>
            </a:r>
            <a:r>
              <a:rPr lang="ro-RO" sz="1050" dirty="0" smtClean="0"/>
              <a:t> </a:t>
            </a:r>
            <a:r>
              <a:rPr lang="ro-RO" sz="1050" dirty="0"/>
              <a:t>al particularităților de dezvoltare psiho-fizică al elevilor  unei clase. Pornind de la această particularitate a Curriculum-ului pentru Dizabilități senzoriale multiple/surdocecitate, unul dintre criteriile de bază în conceperea și realizarea materialelor didactice de către echipa </a:t>
            </a:r>
            <a:r>
              <a:rPr lang="ro-RO" sz="1050" i="1" dirty="0"/>
              <a:t>teachers-make</a:t>
            </a:r>
            <a:r>
              <a:rPr lang="ro-RO" sz="1050" dirty="0"/>
              <a:t> a fost stabilirea a 2-3 nivele de complexitate a sarcinilor de lucru, precum și modalități diferențiate și adaptate de accesare a aceleiași informații/sarcini de lucru, în funcție de posibilitățile și nevoile de dezvoltare ale elevilor unei clase. Prin urmare, fișele de lucru pot fi utilizate fie cu întreaga clasă, în funcție de nivelul de dezvoltare al fiecăruia dintre elevi, fie cu același elev, în stadii diferite ale formării și dezvoltării unor cunoștințe, deprinderi sau abilități.  </a:t>
            </a:r>
          </a:p>
          <a:p>
            <a:pPr algn="just"/>
            <a:r>
              <a:rPr lang="ro-RO" sz="1050" dirty="0"/>
              <a:t>	Materialul de față este destinat elevilor aflați în ciclul gimnazial și prezintă un număr mai mare de fișe de lucru color decât materialul care se găsește pe site-ul teachers-make.com </a:t>
            </a:r>
            <a:r>
              <a:rPr lang="ro-RO" sz="1050" dirty="0">
                <a:solidFill>
                  <a:schemeClr val="accent5">
                    <a:lumMod val="75000"/>
                  </a:schemeClr>
                </a:solidFill>
              </a:rPr>
              <a:t>(</a:t>
            </a:r>
            <a:r>
              <a:rPr lang="en-US" sz="1050" i="1" u="sng" kern="0" dirty="0">
                <a:solidFill>
                  <a:schemeClr val="accent5">
                    <a:lumMod val="75000"/>
                  </a:schemeClr>
                </a:solidFill>
                <a:effectLst/>
                <a:ea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https://teachers-make.com/2024/10/22/literele-d-d-un-material-realizat-de-catre-prof-psihopedagog-corches-anca/?fbclid=IwY2xjawGRl-9leHRuA2FlbQIxMAABHdYVz9iiUKqD2melzfJRNHfiOfGjMwbNWS_QTC1qGQsdPUuMprKocXMbAQ_aem_aZ2hNDZpk2NasbdCxAzDpA</a:t>
            </a:r>
            <a:r>
              <a:rPr lang="ro-RO" sz="1050" i="1" u="sng" kern="0" dirty="0">
                <a:solidFill>
                  <a:schemeClr val="accent5">
                    <a:lumMod val="75000"/>
                  </a:schemeClr>
                </a:solidFill>
                <a:effectLst/>
                <a:ea typeface="Arial" panose="020B0604020202020204" pitchFamily="34" charset="0"/>
                <a:cs typeface="Arial" panose="020B0604020202020204" pitchFamily="34" charset="0"/>
              </a:rPr>
              <a:t>)</a:t>
            </a:r>
            <a:r>
              <a:rPr lang="ro-RO" sz="1050" kern="0" dirty="0">
                <a:solidFill>
                  <a:schemeClr val="accent5">
                    <a:lumMod val="75000"/>
                  </a:schemeClr>
                </a:solidFill>
                <a:effectLst/>
                <a:ea typeface="Arial" panose="020B0604020202020204" pitchFamily="34" charset="0"/>
                <a:cs typeface="Arial" panose="020B0604020202020204" pitchFamily="34" charset="0"/>
              </a:rPr>
              <a:t>.</a:t>
            </a:r>
            <a:r>
              <a:rPr lang="ro-RO" sz="1050" dirty="0"/>
              <a:t> În varianta color fișele de lucru sunt mult mai accesibile, ca design, elevilor cu deficiențe de vedere (ambliopie). Prezentarea fișelor cu același conținut, în variantă alb-negru și color, permite cadrelor didactice, terapeuților sau părinților să aleagă varianta cea mai potrivită pentru nevoile și posibilitățile de dezvoltare ale copilului cu C.E.S./dizabilități senzoriale multiple, precum și cu dotările la care au acces. Se recomandă plastifierea paginilor/slide-urilor care conțin decorul pentru clasă sau implică sarcini de trasare a literelor D/d, precum și a celor care conțin imaginile puzzle.  Acest lucru va permite utilizarea materialului o vreme mai îndelungată. În plus, copiii găsesc distractiv și motivant faptul că pot șterge și rescrie aceleași fișe. În varianta plastifiată, se poate scrie pe ele cu orice carioca și se șterge ușor cu spirt.</a:t>
            </a:r>
          </a:p>
          <a:p>
            <a:pPr algn="just"/>
            <a:r>
              <a:rPr lang="ro-RO" sz="1050" kern="0" dirty="0">
                <a:ea typeface="Arial" panose="020B0604020202020204" pitchFamily="34" charset="0"/>
                <a:cs typeface="Arial" panose="020B0604020202020204" pitchFamily="34" charset="0"/>
              </a:rPr>
              <a:t>	În forma adaptată, m</a:t>
            </a:r>
            <a:r>
              <a:rPr lang="en-US" sz="1050" kern="0" dirty="0" err="1">
                <a:effectLst/>
                <a:ea typeface="Arial" panose="020B0604020202020204" pitchFamily="34" charset="0"/>
                <a:cs typeface="Arial" panose="020B0604020202020204" pitchFamily="34" charset="0"/>
              </a:rPr>
              <a:t>aterialul</a:t>
            </a:r>
            <a:r>
              <a:rPr lang="en-US" sz="1050" kern="0" dirty="0">
                <a:effectLst/>
                <a:ea typeface="Arial" panose="020B0604020202020204" pitchFamily="34" charset="0"/>
                <a:cs typeface="Arial" panose="020B0604020202020204" pitchFamily="34" charset="0"/>
              </a:rPr>
              <a:t> se </a:t>
            </a:r>
            <a:r>
              <a:rPr lang="en-US" sz="1050" kern="0" dirty="0" err="1">
                <a:effectLst/>
                <a:ea typeface="Arial" panose="020B0604020202020204" pitchFamily="34" charset="0"/>
                <a:cs typeface="Arial" panose="020B0604020202020204" pitchFamily="34" charset="0"/>
              </a:rPr>
              <a:t>adresează</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elevilor</a:t>
            </a:r>
            <a:r>
              <a:rPr lang="en-US" sz="1050" kern="0" dirty="0">
                <a:effectLst/>
                <a:ea typeface="Arial" panose="020B0604020202020204" pitchFamily="34" charset="0"/>
                <a:cs typeface="Arial" panose="020B0604020202020204" pitchFamily="34" charset="0"/>
              </a:rPr>
              <a:t> cu </a:t>
            </a:r>
            <a:r>
              <a:rPr lang="en-US" sz="1050" kern="0" dirty="0" err="1">
                <a:effectLst/>
                <a:ea typeface="Arial" panose="020B0604020202020204" pitchFamily="34" charset="0"/>
                <a:cs typeface="Arial" panose="020B0604020202020204" pitchFamily="34" charset="0"/>
              </a:rPr>
              <a:t>Dizabilități</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Senzoriale</a:t>
            </a:r>
            <a:r>
              <a:rPr lang="en-US" sz="1050" kern="0" dirty="0">
                <a:effectLst/>
                <a:ea typeface="Arial" panose="020B0604020202020204" pitchFamily="34" charset="0"/>
                <a:cs typeface="Arial" panose="020B0604020202020204" pitchFamily="34" charset="0"/>
              </a:rPr>
              <a:t> Multiple </a:t>
            </a:r>
            <a:r>
              <a:rPr lang="en-US" sz="1050" kern="0" dirty="0" err="1">
                <a:effectLst/>
                <a:ea typeface="Arial" panose="020B0604020202020204" pitchFamily="34" charset="0"/>
                <a:cs typeface="Arial" panose="020B0604020202020204" pitchFamily="34" charset="0"/>
              </a:rPr>
              <a:t>și</a:t>
            </a:r>
            <a:r>
              <a:rPr lang="en-US" sz="1050" kern="0" dirty="0">
                <a:effectLst/>
                <a:ea typeface="Arial" panose="020B0604020202020204" pitchFamily="34" charset="0"/>
                <a:cs typeface="Arial" panose="020B0604020202020204" pitchFamily="34" charset="0"/>
              </a:rPr>
              <a:t> face </a:t>
            </a:r>
            <a:r>
              <a:rPr lang="en-US" sz="1050" kern="0" dirty="0" err="1">
                <a:effectLst/>
                <a:ea typeface="Arial" panose="020B0604020202020204" pitchFamily="34" charset="0"/>
                <a:cs typeface="Arial" panose="020B0604020202020204" pitchFamily="34" charset="0"/>
              </a:rPr>
              <a:t>parte</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dintr</a:t>
            </a:r>
            <a:r>
              <a:rPr lang="en-US" sz="1050" kern="0" dirty="0">
                <a:effectLst/>
                <a:ea typeface="Arial" panose="020B0604020202020204" pitchFamily="34" charset="0"/>
                <a:cs typeface="Arial" panose="020B0604020202020204" pitchFamily="34" charset="0"/>
              </a:rPr>
              <a:t>-un </a:t>
            </a:r>
            <a:r>
              <a:rPr lang="en-US" sz="1050" kern="0" dirty="0" err="1">
                <a:effectLst/>
                <a:ea typeface="Arial" panose="020B0604020202020204" pitchFamily="34" charset="0"/>
                <a:cs typeface="Arial" panose="020B0604020202020204" pitchFamily="34" charset="0"/>
              </a:rPr>
              <a:t>sistem</a:t>
            </a:r>
            <a:r>
              <a:rPr lang="en-US" sz="1050" kern="0" dirty="0">
                <a:effectLst/>
                <a:ea typeface="Arial" panose="020B0604020202020204" pitchFamily="34" charset="0"/>
                <a:cs typeface="Arial" panose="020B0604020202020204" pitchFamily="34" charset="0"/>
              </a:rPr>
              <a:t> de </a:t>
            </a:r>
            <a:r>
              <a:rPr lang="en-US" sz="1050" kern="0" dirty="0" err="1">
                <a:effectLst/>
                <a:ea typeface="Arial" panose="020B0604020202020204" pitchFamily="34" charset="0"/>
                <a:cs typeface="Arial" panose="020B0604020202020204" pitchFamily="34" charset="0"/>
              </a:rPr>
              <a:t>lecții</a:t>
            </a:r>
            <a:r>
              <a:rPr lang="en-US" sz="1050" kern="0" dirty="0">
                <a:effectLst/>
                <a:ea typeface="Arial" panose="020B0604020202020204" pitchFamily="34" charset="0"/>
                <a:cs typeface="Arial" panose="020B0604020202020204" pitchFamily="34" charset="0"/>
              </a:rPr>
              <a:t> care </a:t>
            </a:r>
            <a:r>
              <a:rPr lang="en-US" sz="1050" kern="0" dirty="0" err="1">
                <a:effectLst/>
                <a:ea typeface="Arial" panose="020B0604020202020204" pitchFamily="34" charset="0"/>
                <a:cs typeface="Arial" panose="020B0604020202020204" pitchFamily="34" charset="0"/>
              </a:rPr>
              <a:t>implică</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demersuri</a:t>
            </a:r>
            <a:r>
              <a:rPr lang="en-US" sz="1050" kern="0" dirty="0">
                <a:effectLst/>
                <a:ea typeface="Arial" panose="020B0604020202020204" pitchFamily="34" charset="0"/>
                <a:cs typeface="Arial" panose="020B0604020202020204" pitchFamily="34" charset="0"/>
              </a:rPr>
              <a:t> integrate de </a:t>
            </a:r>
            <a:r>
              <a:rPr lang="en-US" sz="1050" kern="0" dirty="0" err="1">
                <a:effectLst/>
                <a:ea typeface="Arial" panose="020B0604020202020204" pitchFamily="34" charset="0"/>
                <a:cs typeface="Arial" panose="020B0604020202020204" pitchFamily="34" charset="0"/>
              </a:rPr>
              <a:t>abordare</a:t>
            </a:r>
            <a:r>
              <a:rPr lang="en-US" sz="1050" kern="0" dirty="0">
                <a:effectLst/>
                <a:ea typeface="Arial" panose="020B0604020202020204" pitchFamily="34" charset="0"/>
                <a:cs typeface="Arial" panose="020B0604020202020204" pitchFamily="34" charset="0"/>
              </a:rPr>
              <a:t> a </a:t>
            </a:r>
            <a:r>
              <a:rPr lang="en-US" sz="1050" kern="0" dirty="0" err="1">
                <a:effectLst/>
                <a:ea typeface="Arial" panose="020B0604020202020204" pitchFamily="34" charset="0"/>
                <a:cs typeface="Arial" panose="020B0604020202020204" pitchFamily="34" charset="0"/>
              </a:rPr>
              <a:t>conținuturilor</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învățării</a:t>
            </a:r>
            <a:r>
              <a:rPr lang="en-US" sz="1050" kern="0" dirty="0">
                <a:effectLst/>
                <a:ea typeface="Arial" panose="020B0604020202020204" pitchFamily="34" charset="0"/>
                <a:cs typeface="Arial" panose="020B0604020202020204" pitchFamily="34" charset="0"/>
              </a:rPr>
              <a:t>. Modul de </a:t>
            </a:r>
            <a:r>
              <a:rPr lang="en-US" sz="1050" kern="0" dirty="0" err="1">
                <a:effectLst/>
                <a:ea typeface="Arial" panose="020B0604020202020204" pitchFamily="34" charset="0"/>
                <a:cs typeface="Arial" panose="020B0604020202020204" pitchFamily="34" charset="0"/>
              </a:rPr>
              <a:t>concepere</a:t>
            </a:r>
            <a:r>
              <a:rPr lang="en-US" sz="1050" kern="0" dirty="0">
                <a:effectLst/>
                <a:ea typeface="Arial" panose="020B0604020202020204" pitchFamily="34" charset="0"/>
                <a:cs typeface="Arial" panose="020B0604020202020204" pitchFamily="34" charset="0"/>
              </a:rPr>
              <a:t> al </a:t>
            </a:r>
            <a:r>
              <a:rPr lang="en-US" sz="1050" kern="0" dirty="0" err="1">
                <a:effectLst/>
                <a:ea typeface="Arial" panose="020B0604020202020204" pitchFamily="34" charset="0"/>
                <a:cs typeface="Arial" panose="020B0604020202020204" pitchFamily="34" charset="0"/>
              </a:rPr>
              <a:t>materialului</a:t>
            </a:r>
            <a:r>
              <a:rPr lang="en-US" sz="1050" kern="0" dirty="0">
                <a:effectLst/>
                <a:ea typeface="Arial" panose="020B0604020202020204" pitchFamily="34" charset="0"/>
                <a:cs typeface="Arial" panose="020B0604020202020204" pitchFamily="34" charset="0"/>
              </a:rPr>
              <a:t> are la </a:t>
            </a:r>
            <a:r>
              <a:rPr lang="en-US" sz="1050" kern="0" dirty="0" err="1">
                <a:effectLst/>
                <a:ea typeface="Arial" panose="020B0604020202020204" pitchFamily="34" charset="0"/>
                <a:cs typeface="Arial" panose="020B0604020202020204" pitchFamily="34" charset="0"/>
              </a:rPr>
              <a:t>bază</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principiile</a:t>
            </a:r>
            <a:r>
              <a:rPr lang="en-US" sz="1050" kern="0" dirty="0">
                <a:effectLst/>
                <a:ea typeface="Arial" panose="020B0604020202020204" pitchFamily="34" charset="0"/>
                <a:cs typeface="Arial" panose="020B0604020202020204" pitchFamily="34" charset="0"/>
              </a:rPr>
              <a:t> de </a:t>
            </a:r>
            <a:r>
              <a:rPr lang="en-US" sz="1050" kern="0" dirty="0" err="1">
                <a:effectLst/>
                <a:ea typeface="Arial" panose="020B0604020202020204" pitchFamily="34" charset="0"/>
                <a:cs typeface="Arial" panose="020B0604020202020204" pitchFamily="34" charset="0"/>
              </a:rPr>
              <a:t>funcționare</a:t>
            </a:r>
            <a:r>
              <a:rPr lang="en-US" sz="1050" kern="0" dirty="0">
                <a:effectLst/>
                <a:ea typeface="Arial" panose="020B0604020202020204" pitchFamily="34" charset="0"/>
                <a:cs typeface="Arial" panose="020B0604020202020204" pitchFamily="34" charset="0"/>
              </a:rPr>
              <a:t> ale </a:t>
            </a:r>
            <a:r>
              <a:rPr lang="en-US" sz="1050" kern="0" dirty="0" err="1">
                <a:effectLst/>
                <a:ea typeface="Arial" panose="020B0604020202020204" pitchFamily="34" charset="0"/>
                <a:cs typeface="Arial" panose="020B0604020202020204" pitchFamily="34" charset="0"/>
              </a:rPr>
              <a:t>memoriei</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și</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gândirii</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fundamentându</a:t>
            </a:r>
            <a:r>
              <a:rPr lang="en-US" sz="1050" kern="0" dirty="0">
                <a:effectLst/>
                <a:ea typeface="Arial" panose="020B0604020202020204" pitchFamily="34" charset="0"/>
                <a:cs typeface="Arial" panose="020B0604020202020204" pitchFamily="34" charset="0"/>
              </a:rPr>
              <a:t>-se pe </a:t>
            </a:r>
            <a:r>
              <a:rPr lang="en-US" sz="1050" kern="0" dirty="0" err="1">
                <a:effectLst/>
                <a:ea typeface="Arial" panose="020B0604020202020204" pitchFamily="34" charset="0"/>
                <a:cs typeface="Arial" panose="020B0604020202020204" pitchFamily="34" charset="0"/>
              </a:rPr>
              <a:t>modul</a:t>
            </a:r>
            <a:r>
              <a:rPr lang="en-US" sz="1050" kern="0" dirty="0">
                <a:effectLst/>
                <a:ea typeface="Arial" panose="020B0604020202020204" pitchFamily="34" charset="0"/>
                <a:cs typeface="Arial" panose="020B0604020202020204" pitchFamily="34" charset="0"/>
              </a:rPr>
              <a:t> de </a:t>
            </a:r>
            <a:r>
              <a:rPr lang="ro-RO" sz="1050" kern="0" dirty="0">
                <a:ea typeface="Arial" panose="020B0604020202020204" pitchFamily="34" charset="0"/>
                <a:cs typeface="Arial" panose="020B0604020202020204" pitchFamily="34" charset="0"/>
              </a:rPr>
              <a:t>operare</a:t>
            </a:r>
            <a:r>
              <a:rPr lang="en-US" sz="1050" kern="0" dirty="0">
                <a:effectLst/>
                <a:ea typeface="Arial" panose="020B0604020202020204" pitchFamily="34" charset="0"/>
                <a:cs typeface="Arial" panose="020B0604020202020204" pitchFamily="34" charset="0"/>
              </a:rPr>
              <a:t> al </a:t>
            </a:r>
            <a:r>
              <a:rPr lang="en-US" sz="1050" kern="0" dirty="0" err="1">
                <a:effectLst/>
                <a:ea typeface="Arial" panose="020B0604020202020204" pitchFamily="34" charset="0"/>
                <a:cs typeface="Arial" panose="020B0604020202020204" pitchFamily="34" charset="0"/>
              </a:rPr>
              <a:t>celor</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două</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procese</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psihice</a:t>
            </a:r>
            <a:r>
              <a:rPr lang="en-US" sz="1050" kern="0" dirty="0">
                <a:effectLst/>
                <a:ea typeface="Arial" panose="020B0604020202020204" pitchFamily="34" charset="0"/>
                <a:cs typeface="Arial" panose="020B0604020202020204" pitchFamily="34" charset="0"/>
              </a:rPr>
              <a:t> cu </a:t>
            </a:r>
            <a:r>
              <a:rPr lang="en-US" sz="1050" kern="0" dirty="0" err="1">
                <a:effectLst/>
                <a:ea typeface="Arial" panose="020B0604020202020204" pitchFamily="34" charset="0"/>
                <a:cs typeface="Arial" panose="020B0604020202020204" pitchFamily="34" charset="0"/>
              </a:rPr>
              <a:t>rol</a:t>
            </a:r>
            <a:r>
              <a:rPr lang="en-US" sz="1050" kern="0" dirty="0">
                <a:effectLst/>
                <a:ea typeface="Arial" panose="020B0604020202020204" pitchFamily="34" charset="0"/>
                <a:cs typeface="Arial" panose="020B0604020202020204" pitchFamily="34" charset="0"/>
              </a:rPr>
              <a:t> primordial </a:t>
            </a:r>
            <a:r>
              <a:rPr lang="en-US" sz="1050" kern="0" dirty="0" err="1">
                <a:effectLst/>
                <a:ea typeface="Arial" panose="020B0604020202020204" pitchFamily="34" charset="0"/>
                <a:cs typeface="Arial" panose="020B0604020202020204" pitchFamily="34" charset="0"/>
              </a:rPr>
              <a:t>în</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învățare</a:t>
            </a:r>
            <a:r>
              <a:rPr lang="en-US" sz="1050" kern="0" dirty="0">
                <a:effectLst/>
                <a:ea typeface="Arial" panose="020B0604020202020204" pitchFamily="34" charset="0"/>
                <a:cs typeface="Arial" panose="020B0604020202020204" pitchFamily="34" charset="0"/>
              </a:rPr>
              <a:t>. </a:t>
            </a:r>
            <a:endParaRPr lang="ro-RO" sz="1200" dirty="0"/>
          </a:p>
          <a:p>
            <a:pPr marL="0" marR="0" algn="just">
              <a:lnSpc>
                <a:spcPct val="107000"/>
              </a:lnSpc>
              <a:spcBef>
                <a:spcPts val="0"/>
              </a:spcBef>
              <a:spcAft>
                <a:spcPts val="0"/>
              </a:spcAft>
            </a:pPr>
            <a:r>
              <a:rPr lang="ro-RO" sz="1200" b="1" i="1" kern="0" dirty="0">
                <a:solidFill>
                  <a:srgbClr val="0000FF"/>
                </a:solidFill>
                <a:effectLst/>
                <a:latin typeface="Times New Roman" panose="02020603050405020304" pitchFamily="18" charset="0"/>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Structurarea</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conținuturilor</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învățării</a:t>
            </a:r>
            <a:r>
              <a:rPr lang="en-US" sz="1050" kern="0" dirty="0">
                <a:effectLst/>
                <a:ea typeface="Arial" panose="020B0604020202020204" pitchFamily="34" charset="0"/>
                <a:cs typeface="Arial" panose="020B0604020202020204" pitchFamily="34" charset="0"/>
              </a:rPr>
              <a:t> are la </a:t>
            </a:r>
            <a:r>
              <a:rPr lang="en-US" sz="1050" kern="0" dirty="0" err="1">
                <a:effectLst/>
                <a:ea typeface="Arial" panose="020B0604020202020204" pitchFamily="34" charset="0"/>
                <a:cs typeface="Arial" panose="020B0604020202020204" pitchFamily="34" charset="0"/>
              </a:rPr>
              <a:t>bază</a:t>
            </a:r>
            <a:r>
              <a:rPr lang="en-US" sz="1050" kern="0" dirty="0">
                <a:effectLst/>
                <a:ea typeface="Arial" panose="020B0604020202020204" pitchFamily="34" charset="0"/>
                <a:cs typeface="Arial" panose="020B0604020202020204" pitchFamily="34" charset="0"/>
              </a:rPr>
              <a:t> un mini-program de </a:t>
            </a:r>
            <a:r>
              <a:rPr lang="en-US" sz="1050" kern="0" dirty="0" err="1">
                <a:effectLst/>
                <a:ea typeface="Arial" panose="020B0604020202020204" pitchFamily="34" charset="0"/>
                <a:cs typeface="Arial" panose="020B0604020202020204" pitchFamily="34" charset="0"/>
              </a:rPr>
              <a:t>antrenament</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cognitiv</a:t>
            </a:r>
            <a:r>
              <a:rPr lang="en-US" sz="1050" kern="0" dirty="0">
                <a:effectLst/>
                <a:ea typeface="Arial" panose="020B0604020202020204" pitchFamily="34" charset="0"/>
                <a:cs typeface="Arial" panose="020B0604020202020204" pitchFamily="34" charset="0"/>
              </a:rPr>
              <a:t> care </a:t>
            </a:r>
            <a:r>
              <a:rPr lang="en-US" sz="1050" kern="0" dirty="0" err="1">
                <a:effectLst/>
                <a:ea typeface="Arial" panose="020B0604020202020204" pitchFamily="34" charset="0"/>
                <a:cs typeface="Arial" panose="020B0604020202020204" pitchFamily="34" charset="0"/>
              </a:rPr>
              <a:t>implică</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parcurgerea</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următoarelor</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etape</a:t>
            </a:r>
            <a:r>
              <a:rPr lang="en-US" sz="1050" kern="0" dirty="0">
                <a:effectLst/>
                <a:ea typeface="Arial" panose="020B0604020202020204" pitchFamily="34" charset="0"/>
                <a:cs typeface="Arial" panose="020B0604020202020204" pitchFamily="34" charset="0"/>
              </a:rPr>
              <a:t>:</a:t>
            </a:r>
            <a:endParaRPr lang="en-US" sz="1050" kern="100" dirty="0">
              <a:effectLst/>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Times New Roman" panose="02020603050405020304" pitchFamily="18" charset="0"/>
              <a:buChar char="-"/>
            </a:pPr>
            <a:r>
              <a:rPr lang="en-US" sz="1050" kern="0" dirty="0" err="1">
                <a:effectLst/>
                <a:ea typeface="Arial" panose="020B0604020202020204" pitchFamily="34" charset="0"/>
                <a:cs typeface="Arial" panose="020B0604020202020204" pitchFamily="34" charset="0"/>
              </a:rPr>
              <a:t>Oferirea</a:t>
            </a:r>
            <a:r>
              <a:rPr lang="en-US" sz="1050" kern="0" dirty="0">
                <a:effectLst/>
                <a:ea typeface="Arial" panose="020B0604020202020204" pitchFamily="34" charset="0"/>
                <a:cs typeface="Arial" panose="020B0604020202020204" pitchFamily="34" charset="0"/>
              </a:rPr>
              <a:t> de ”</a:t>
            </a:r>
            <a:r>
              <a:rPr lang="en-US" sz="1050" kern="0" dirty="0" err="1">
                <a:effectLst/>
                <a:ea typeface="Arial" panose="020B0604020202020204" pitchFamily="34" charset="0"/>
                <a:cs typeface="Arial" panose="020B0604020202020204" pitchFamily="34" charset="0"/>
              </a:rPr>
              <a:t>ancore</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mnezice</a:t>
            </a:r>
            <a:r>
              <a:rPr lang="en-US" sz="1050" kern="0" dirty="0">
                <a:effectLst/>
                <a:ea typeface="Arial" panose="020B0604020202020204" pitchFamily="34" charset="0"/>
                <a:cs typeface="Arial" panose="020B0604020202020204" pitchFamily="34" charset="0"/>
              </a:rPr>
              <a:t>” – </a:t>
            </a:r>
            <a:r>
              <a:rPr lang="en-US" sz="1050" kern="0" dirty="0" err="1">
                <a:effectLst/>
                <a:ea typeface="Arial" panose="020B0604020202020204" pitchFamily="34" charset="0"/>
                <a:cs typeface="Arial" panose="020B0604020202020204" pitchFamily="34" charset="0"/>
              </a:rPr>
              <a:t>prin</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intermediul</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unei</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povești</a:t>
            </a:r>
            <a:r>
              <a:rPr lang="en-US" sz="1050" kern="0" dirty="0">
                <a:effectLst/>
                <a:ea typeface="Arial" panose="020B0604020202020204" pitchFamily="34" charset="0"/>
                <a:cs typeface="Arial" panose="020B0604020202020204" pitchFamily="34" charset="0"/>
              </a:rPr>
              <a:t> animate </a:t>
            </a:r>
            <a:r>
              <a:rPr lang="en-US" sz="1050" kern="0" dirty="0" err="1">
                <a:effectLst/>
                <a:ea typeface="Arial" panose="020B0604020202020204" pitchFamily="34" charset="0"/>
                <a:cs typeface="Arial" panose="020B0604020202020204" pitchFamily="34" charset="0"/>
              </a:rPr>
              <a:t>și</a:t>
            </a:r>
            <a:r>
              <a:rPr lang="en-US" sz="1050" kern="0" dirty="0">
                <a:effectLst/>
                <a:ea typeface="Arial" panose="020B0604020202020204" pitchFamily="34" charset="0"/>
                <a:cs typeface="Arial" panose="020B0604020202020204" pitchFamily="34" charset="0"/>
              </a:rPr>
              <a:t> o imagine d</a:t>
            </a:r>
            <a:r>
              <a:rPr lang="ro-RO" sz="1050" kern="0" dirty="0">
                <a:effectLst/>
                <a:ea typeface="Arial" panose="020B0604020202020204" pitchFamily="34" charset="0"/>
                <a:cs typeface="Arial" panose="020B0604020202020204" pitchFamily="34" charset="0"/>
              </a:rPr>
              <a:t>e</a:t>
            </a:r>
            <a:r>
              <a:rPr lang="en-US" sz="1050" kern="0" dirty="0" err="1">
                <a:effectLst/>
                <a:ea typeface="Arial" panose="020B0604020202020204" pitchFamily="34" charset="0"/>
                <a:cs typeface="Arial" panose="020B0604020202020204" pitchFamily="34" charset="0"/>
              </a:rPr>
              <a:t>cor</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pentru</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clasă</a:t>
            </a:r>
            <a:r>
              <a:rPr lang="en-US" sz="1050" kern="0" dirty="0">
                <a:effectLst/>
                <a:ea typeface="Arial" panose="020B0604020202020204" pitchFamily="34" charset="0"/>
                <a:cs typeface="Arial" panose="020B0604020202020204" pitchFamily="34" charset="0"/>
              </a:rPr>
              <a:t> cu </a:t>
            </a:r>
            <a:r>
              <a:rPr lang="en-US" sz="1050" kern="0" dirty="0" err="1">
                <a:effectLst/>
                <a:ea typeface="Arial" panose="020B0604020202020204" pitchFamily="34" charset="0"/>
                <a:cs typeface="Arial" panose="020B0604020202020204" pitchFamily="34" charset="0"/>
              </a:rPr>
              <a:t>literele</a:t>
            </a:r>
            <a:r>
              <a:rPr lang="en-US" sz="1050" kern="0" dirty="0">
                <a:effectLst/>
                <a:ea typeface="Arial" panose="020B0604020202020204" pitchFamily="34" charset="0"/>
                <a:cs typeface="Arial" panose="020B0604020202020204" pitchFamily="34" charset="0"/>
              </a:rPr>
              <a:t> D/d </a:t>
            </a:r>
            <a:r>
              <a:rPr lang="en-US" sz="1050" kern="0" dirty="0" err="1">
                <a:effectLst/>
                <a:ea typeface="Arial" panose="020B0604020202020204" pitchFamily="34" charset="0"/>
                <a:cs typeface="Arial" panose="020B0604020202020204" pitchFamily="34" charset="0"/>
              </a:rPr>
              <a:t>pornind</a:t>
            </a:r>
            <a:r>
              <a:rPr lang="en-US" sz="1050" kern="0" dirty="0">
                <a:effectLst/>
                <a:ea typeface="Arial" panose="020B0604020202020204" pitchFamily="34" charset="0"/>
                <a:cs typeface="Arial" panose="020B0604020202020204" pitchFamily="34" charset="0"/>
              </a:rPr>
              <a:t> de la </a:t>
            </a:r>
            <a:r>
              <a:rPr lang="en-US" sz="1050" kern="0" dirty="0" err="1">
                <a:effectLst/>
                <a:ea typeface="Arial" panose="020B0604020202020204" pitchFamily="34" charset="0"/>
                <a:cs typeface="Arial" panose="020B0604020202020204" pitchFamily="34" charset="0"/>
              </a:rPr>
              <a:t>imagini</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repre</a:t>
            </a:r>
            <a:r>
              <a:rPr lang="ro-RO" sz="1050" kern="0" dirty="0">
                <a:effectLst/>
                <a:ea typeface="Arial" panose="020B0604020202020204" pitchFamily="34" charset="0"/>
                <a:cs typeface="Arial" panose="020B0604020202020204" pitchFamily="34" charset="0"/>
              </a:rPr>
              <a:t>z</a:t>
            </a:r>
            <a:r>
              <a:rPr lang="en-US" sz="1050" kern="0" dirty="0" err="1">
                <a:effectLst/>
                <a:ea typeface="Arial" panose="020B0604020202020204" pitchFamily="34" charset="0"/>
                <a:cs typeface="Arial" panose="020B0604020202020204" pitchFamily="34" charset="0"/>
              </a:rPr>
              <a:t>entative</a:t>
            </a:r>
            <a:r>
              <a:rPr lang="en-US" sz="1050" kern="0" dirty="0">
                <a:effectLst/>
                <a:ea typeface="Arial" panose="020B0604020202020204" pitchFamily="34" charset="0"/>
                <a:cs typeface="Arial" panose="020B0604020202020204" pitchFamily="34" charset="0"/>
              </a:rPr>
              <a:t> ale </a:t>
            </a:r>
            <a:r>
              <a:rPr lang="en-US" sz="1050" kern="0" dirty="0" err="1">
                <a:effectLst/>
                <a:ea typeface="Arial" panose="020B0604020202020204" pitchFamily="34" charset="0"/>
                <a:cs typeface="Arial" panose="020B0604020202020204" pitchFamily="34" charset="0"/>
              </a:rPr>
              <a:t>poveștii</a:t>
            </a:r>
            <a:r>
              <a:rPr lang="ro-RO" sz="1050" kern="0" dirty="0">
                <a:effectLst/>
                <a:ea typeface="Arial" panose="020B0604020202020204" pitchFamily="34" charset="0"/>
                <a:cs typeface="Arial" panose="020B0604020202020204" pitchFamily="34" charset="0"/>
              </a:rPr>
              <a:t>;</a:t>
            </a:r>
            <a:endParaRPr lang="en-US" sz="1050" kern="100" dirty="0">
              <a:effectLst/>
              <a:ea typeface="Arial" panose="020B0604020202020204" pitchFamily="34" charset="0"/>
              <a:cs typeface="Arial" panose="020B0604020202020204" pitchFamily="34" charset="0"/>
            </a:endParaRPr>
          </a:p>
          <a:p>
            <a:pPr marL="342900" marR="0" lvl="0" indent="-342900" algn="just">
              <a:lnSpc>
                <a:spcPct val="107000"/>
              </a:lnSpc>
              <a:spcBef>
                <a:spcPts val="0"/>
              </a:spcBef>
              <a:spcAft>
                <a:spcPts val="0"/>
              </a:spcAft>
              <a:buFont typeface="Times New Roman" panose="02020603050405020304" pitchFamily="18" charset="0"/>
              <a:buChar char="-"/>
            </a:pPr>
            <a:r>
              <a:rPr lang="en-US" sz="1050" kern="0" dirty="0" err="1">
                <a:effectLst/>
                <a:ea typeface="Arial" panose="020B0604020202020204" pitchFamily="34" charset="0"/>
                <a:cs typeface="Arial" panose="020B0604020202020204" pitchFamily="34" charset="0"/>
              </a:rPr>
              <a:t>Recunoașterea</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noilor</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conținuturi</a:t>
            </a:r>
            <a:r>
              <a:rPr lang="en-US" sz="1050" kern="0" dirty="0">
                <a:effectLst/>
                <a:ea typeface="Arial" panose="020B0604020202020204" pitchFamily="34" charset="0"/>
                <a:cs typeface="Arial" panose="020B0604020202020204" pitchFamily="34" charset="0"/>
              </a:rPr>
              <a:t> ale </a:t>
            </a:r>
            <a:r>
              <a:rPr lang="en-US" sz="1050" kern="0" dirty="0" err="1">
                <a:effectLst/>
                <a:ea typeface="Arial" panose="020B0604020202020204" pitchFamily="34" charset="0"/>
                <a:cs typeface="Arial" panose="020B0604020202020204" pitchFamily="34" charset="0"/>
              </a:rPr>
              <a:t>învățării</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literele</a:t>
            </a:r>
            <a:r>
              <a:rPr lang="en-US" sz="1050" kern="0" dirty="0">
                <a:effectLst/>
                <a:ea typeface="Arial" panose="020B0604020202020204" pitchFamily="34" charset="0"/>
                <a:cs typeface="Arial" panose="020B0604020202020204" pitchFamily="34" charset="0"/>
              </a:rPr>
              <a:t> D/d)</a:t>
            </a:r>
            <a:r>
              <a:rPr lang="ro-RO" sz="1050" kern="0" dirty="0">
                <a:effectLst/>
                <a:ea typeface="Arial" panose="020B0604020202020204" pitchFamily="34" charset="0"/>
                <a:cs typeface="Arial" panose="020B0604020202020204" pitchFamily="34" charset="0"/>
              </a:rPr>
              <a:t>;</a:t>
            </a:r>
            <a:endParaRPr lang="en-US" sz="1050" kern="100" dirty="0">
              <a:effectLst/>
              <a:ea typeface="Arial" panose="020B0604020202020204" pitchFamily="34" charset="0"/>
              <a:cs typeface="Arial" panose="020B0604020202020204" pitchFamily="34" charset="0"/>
            </a:endParaRPr>
          </a:p>
          <a:p>
            <a:pPr marL="342900" marR="0" lvl="0" indent="-342900" algn="just">
              <a:lnSpc>
                <a:spcPct val="107000"/>
              </a:lnSpc>
              <a:spcBef>
                <a:spcPts val="0"/>
              </a:spcBef>
              <a:spcAft>
                <a:spcPts val="0"/>
              </a:spcAft>
              <a:buFont typeface="Times New Roman" panose="02020603050405020304" pitchFamily="18" charset="0"/>
              <a:buChar char="-"/>
            </a:pPr>
            <a:r>
              <a:rPr lang="en-US" sz="1050" kern="0" dirty="0" err="1">
                <a:effectLst/>
                <a:ea typeface="Arial" panose="020B0604020202020204" pitchFamily="34" charset="0"/>
                <a:cs typeface="Arial" panose="020B0604020202020204" pitchFamily="34" charset="0"/>
              </a:rPr>
              <a:t>Reproducerea</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noilor</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conținuturi</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fișe</a:t>
            </a:r>
            <a:r>
              <a:rPr lang="en-US" sz="1050" kern="0" dirty="0">
                <a:effectLst/>
                <a:ea typeface="Arial" panose="020B0604020202020204" pitchFamily="34" charset="0"/>
                <a:cs typeface="Arial" panose="020B0604020202020204" pitchFamily="34" charset="0"/>
              </a:rPr>
              <a:t> de </a:t>
            </a:r>
            <a:r>
              <a:rPr lang="en-US" sz="1050" kern="0" dirty="0" err="1">
                <a:effectLst/>
                <a:ea typeface="Arial" panose="020B0604020202020204" pitchFamily="34" charset="0"/>
                <a:cs typeface="Arial" panose="020B0604020202020204" pitchFamily="34" charset="0"/>
              </a:rPr>
              <a:t>lucru</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concepute</a:t>
            </a:r>
            <a:r>
              <a:rPr lang="en-US" sz="1050" kern="0" dirty="0">
                <a:effectLst/>
                <a:ea typeface="Arial" panose="020B0604020202020204" pitchFamily="34" charset="0"/>
                <a:cs typeface="Arial" panose="020B0604020202020204" pitchFamily="34" charset="0"/>
              </a:rPr>
              <a:t> pe </a:t>
            </a:r>
            <a:r>
              <a:rPr lang="en-US" sz="1050" kern="0" dirty="0" err="1">
                <a:effectLst/>
                <a:ea typeface="Arial" panose="020B0604020202020204" pitchFamily="34" charset="0"/>
                <a:cs typeface="Arial" panose="020B0604020202020204" pitchFamily="34" charset="0"/>
              </a:rPr>
              <a:t>nivele</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diferite</a:t>
            </a:r>
            <a:r>
              <a:rPr lang="en-US" sz="1050" kern="0" dirty="0">
                <a:effectLst/>
                <a:ea typeface="Arial" panose="020B0604020202020204" pitchFamily="34" charset="0"/>
                <a:cs typeface="Arial" panose="020B0604020202020204" pitchFamily="34" charset="0"/>
              </a:rPr>
              <a:t> de </a:t>
            </a:r>
            <a:r>
              <a:rPr lang="en-US" sz="1050" kern="0" dirty="0" err="1">
                <a:effectLst/>
                <a:ea typeface="Arial" panose="020B0604020202020204" pitchFamily="34" charset="0"/>
                <a:cs typeface="Arial" panose="020B0604020202020204" pitchFamily="34" charset="0"/>
              </a:rPr>
              <a:t>dificultate</a:t>
            </a:r>
            <a:r>
              <a:rPr lang="en-US" sz="1050" kern="0" dirty="0">
                <a:effectLst/>
                <a:ea typeface="Arial" panose="020B0604020202020204" pitchFamily="34" charset="0"/>
                <a:cs typeface="Arial" panose="020B0604020202020204" pitchFamily="34" charset="0"/>
              </a:rPr>
              <a:t>, de la </a:t>
            </a:r>
            <a:r>
              <a:rPr lang="en-US" sz="1050" kern="0" dirty="0" err="1">
                <a:effectLst/>
                <a:ea typeface="Arial" panose="020B0604020202020204" pitchFamily="34" charset="0"/>
                <a:cs typeface="Arial" panose="020B0604020202020204" pitchFamily="34" charset="0"/>
              </a:rPr>
              <a:t>cele</a:t>
            </a:r>
            <a:r>
              <a:rPr lang="en-US" sz="1050" kern="0" dirty="0">
                <a:effectLst/>
                <a:ea typeface="Arial" panose="020B0604020202020204" pitchFamily="34" charset="0"/>
                <a:cs typeface="Arial" panose="020B0604020202020204" pitchFamily="34" charset="0"/>
              </a:rPr>
              <a:t> care </a:t>
            </a:r>
            <a:r>
              <a:rPr lang="en-US" sz="1050" kern="0" dirty="0" err="1">
                <a:effectLst/>
                <a:ea typeface="Arial" panose="020B0604020202020204" pitchFamily="34" charset="0"/>
                <a:cs typeface="Arial" panose="020B0604020202020204" pitchFamily="34" charset="0"/>
              </a:rPr>
              <a:t>implică</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elemente</a:t>
            </a:r>
            <a:r>
              <a:rPr lang="en-US" sz="1050" kern="0" dirty="0">
                <a:effectLst/>
                <a:ea typeface="Arial" panose="020B0604020202020204" pitchFamily="34" charset="0"/>
                <a:cs typeface="Arial" panose="020B0604020202020204" pitchFamily="34" charset="0"/>
              </a:rPr>
              <a:t> de </a:t>
            </a:r>
            <a:r>
              <a:rPr lang="en-US" sz="1050" kern="0" dirty="0" err="1">
                <a:effectLst/>
                <a:ea typeface="Arial" panose="020B0604020202020204" pitchFamily="34" charset="0"/>
                <a:cs typeface="Arial" panose="020B0604020202020204" pitchFamily="34" charset="0"/>
              </a:rPr>
              <a:t>pregrafie</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până</a:t>
            </a:r>
            <a:r>
              <a:rPr lang="en-US" sz="1050" kern="0" dirty="0">
                <a:effectLst/>
                <a:ea typeface="Arial" panose="020B0604020202020204" pitchFamily="34" charset="0"/>
                <a:cs typeface="Arial" panose="020B0604020202020204" pitchFamily="34" charset="0"/>
              </a:rPr>
              <a:t> la </a:t>
            </a:r>
            <a:r>
              <a:rPr lang="en-US" sz="1050" kern="0" dirty="0" err="1">
                <a:effectLst/>
                <a:ea typeface="Arial" panose="020B0604020202020204" pitchFamily="34" charset="0"/>
                <a:cs typeface="Arial" panose="020B0604020202020204" pitchFamily="34" charset="0"/>
              </a:rPr>
              <a:t>nivele</a:t>
            </a:r>
            <a:r>
              <a:rPr lang="en-US" sz="1050" kern="0" dirty="0">
                <a:effectLst/>
                <a:ea typeface="Arial" panose="020B0604020202020204" pitchFamily="34" charset="0"/>
                <a:cs typeface="Arial" panose="020B0604020202020204" pitchFamily="34" charset="0"/>
              </a:rPr>
              <a:t> a </a:t>
            </a:r>
            <a:r>
              <a:rPr lang="en-US" sz="1050" kern="0" dirty="0" err="1">
                <a:effectLst/>
                <a:ea typeface="Arial" panose="020B0604020202020204" pitchFamily="34" charset="0"/>
                <a:cs typeface="Arial" panose="020B0604020202020204" pitchFamily="34" charset="0"/>
              </a:rPr>
              <a:t>căror</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complexitate</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crește</a:t>
            </a:r>
            <a:r>
              <a:rPr lang="en-US" sz="1050" kern="0" dirty="0">
                <a:effectLst/>
                <a:ea typeface="Arial" panose="020B0604020202020204" pitchFamily="34" charset="0"/>
                <a:cs typeface="Arial" panose="020B0604020202020204" pitchFamily="34" charset="0"/>
              </a:rPr>
              <a:t> gradual, </a:t>
            </a:r>
            <a:r>
              <a:rPr lang="en-US" sz="1050" kern="0" dirty="0" err="1">
                <a:effectLst/>
                <a:ea typeface="Arial" panose="020B0604020202020204" pitchFamily="34" charset="0"/>
                <a:cs typeface="Arial" panose="020B0604020202020204" pitchFamily="34" charset="0"/>
              </a:rPr>
              <a:t>în</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funcție</a:t>
            </a:r>
            <a:r>
              <a:rPr lang="en-US" sz="1050" kern="0" dirty="0">
                <a:effectLst/>
                <a:ea typeface="Arial" panose="020B0604020202020204" pitchFamily="34" charset="0"/>
                <a:cs typeface="Arial" panose="020B0604020202020204" pitchFamily="34" charset="0"/>
              </a:rPr>
              <a:t> de </a:t>
            </a:r>
            <a:r>
              <a:rPr lang="en-US" sz="1050" kern="0" dirty="0" err="1">
                <a:effectLst/>
                <a:ea typeface="Arial" panose="020B0604020202020204" pitchFamily="34" charset="0"/>
                <a:cs typeface="Arial" panose="020B0604020202020204" pitchFamily="34" charset="0"/>
              </a:rPr>
              <a:t>nevoile</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și</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posibilitățile</a:t>
            </a:r>
            <a:r>
              <a:rPr lang="en-US" sz="1050" kern="0" dirty="0">
                <a:effectLst/>
                <a:ea typeface="Arial" panose="020B0604020202020204" pitchFamily="34" charset="0"/>
                <a:cs typeface="Arial" panose="020B0604020202020204" pitchFamily="34" charset="0"/>
              </a:rPr>
              <a:t> de </a:t>
            </a:r>
            <a:r>
              <a:rPr lang="en-US" sz="1050" kern="0" dirty="0" err="1">
                <a:effectLst/>
                <a:ea typeface="Arial" panose="020B0604020202020204" pitchFamily="34" charset="0"/>
                <a:cs typeface="Arial" panose="020B0604020202020204" pitchFamily="34" charset="0"/>
              </a:rPr>
              <a:t>dezvoltare</a:t>
            </a:r>
            <a:r>
              <a:rPr lang="en-US" sz="1050" kern="0" dirty="0">
                <a:effectLst/>
                <a:ea typeface="Arial" panose="020B0604020202020204" pitchFamily="34" charset="0"/>
                <a:cs typeface="Arial" panose="020B0604020202020204" pitchFamily="34" charset="0"/>
              </a:rPr>
              <a:t> ale </a:t>
            </a:r>
            <a:r>
              <a:rPr lang="en-US" sz="1050" kern="0" dirty="0" err="1">
                <a:effectLst/>
                <a:ea typeface="Arial" panose="020B0604020202020204" pitchFamily="34" charset="0"/>
                <a:cs typeface="Arial" panose="020B0604020202020204" pitchFamily="34" charset="0"/>
              </a:rPr>
              <a:t>elevilor</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clasei</a:t>
            </a:r>
            <a:r>
              <a:rPr lang="en-US" sz="1050" kern="0" dirty="0">
                <a:effectLst/>
                <a:ea typeface="Arial" panose="020B0604020202020204" pitchFamily="34" charset="0"/>
                <a:cs typeface="Arial" panose="020B0604020202020204" pitchFamily="34" charset="0"/>
              </a:rPr>
              <a:t>)</a:t>
            </a:r>
            <a:r>
              <a:rPr lang="ro-RO" sz="1050" kern="0" dirty="0">
                <a:effectLst/>
                <a:ea typeface="Arial" panose="020B0604020202020204" pitchFamily="34" charset="0"/>
                <a:cs typeface="Arial" panose="020B0604020202020204" pitchFamily="34" charset="0"/>
              </a:rPr>
              <a:t>;</a:t>
            </a:r>
            <a:endParaRPr lang="en-US" sz="1050" kern="100" dirty="0">
              <a:effectLst/>
              <a:ea typeface="Arial" panose="020B0604020202020204" pitchFamily="34" charset="0"/>
              <a:cs typeface="Arial" panose="020B0604020202020204" pitchFamily="34" charset="0"/>
            </a:endParaRPr>
          </a:p>
          <a:p>
            <a:pPr marL="342900" marR="0" lvl="0" indent="-342900" algn="just">
              <a:lnSpc>
                <a:spcPct val="107000"/>
              </a:lnSpc>
              <a:spcBef>
                <a:spcPts val="0"/>
              </a:spcBef>
              <a:spcAft>
                <a:spcPts val="0"/>
              </a:spcAft>
              <a:buFont typeface="Times New Roman" panose="02020603050405020304" pitchFamily="18" charset="0"/>
              <a:buChar char="-"/>
            </a:pPr>
            <a:r>
              <a:rPr lang="en-US" sz="1050" kern="0" dirty="0" err="1">
                <a:effectLst/>
                <a:ea typeface="Arial" panose="020B0604020202020204" pitchFamily="34" charset="0"/>
                <a:cs typeface="Arial" panose="020B0604020202020204" pitchFamily="34" charset="0"/>
              </a:rPr>
              <a:t>Antrenarea</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operațiilor</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gândirii</a:t>
            </a:r>
            <a:r>
              <a:rPr lang="en-US" sz="1050" kern="0" dirty="0">
                <a:effectLst/>
                <a:ea typeface="Arial" panose="020B0604020202020204" pitchFamily="34" charset="0"/>
                <a:cs typeface="Arial" panose="020B0604020202020204" pitchFamily="34" charset="0"/>
              </a:rPr>
              <a:t> de </a:t>
            </a:r>
            <a:r>
              <a:rPr lang="en-US" sz="1050" kern="0" dirty="0" err="1">
                <a:effectLst/>
                <a:ea typeface="Arial" panose="020B0604020202020204" pitchFamily="34" charset="0"/>
                <a:cs typeface="Arial" panose="020B0604020202020204" pitchFamily="34" charset="0"/>
              </a:rPr>
              <a:t>analiză</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și</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sinteză</a:t>
            </a:r>
            <a:r>
              <a:rPr lang="en-US" sz="1050" kern="0" dirty="0">
                <a:effectLst/>
                <a:ea typeface="Arial" panose="020B0604020202020204" pitchFamily="34" charset="0"/>
                <a:cs typeface="Arial" panose="020B0604020202020204" pitchFamily="34" charset="0"/>
              </a:rPr>
              <a:t> – </a:t>
            </a:r>
            <a:r>
              <a:rPr lang="en-US" sz="1050" kern="0" dirty="0" err="1">
                <a:effectLst/>
                <a:ea typeface="Arial" panose="020B0604020202020204" pitchFamily="34" charset="0"/>
                <a:cs typeface="Arial" panose="020B0604020202020204" pitchFamily="34" charset="0"/>
              </a:rPr>
              <a:t>fișe</a:t>
            </a:r>
            <a:r>
              <a:rPr lang="en-US" sz="1050" kern="0" dirty="0">
                <a:effectLst/>
                <a:ea typeface="Arial" panose="020B0604020202020204" pitchFamily="34" charset="0"/>
                <a:cs typeface="Arial" panose="020B0604020202020204" pitchFamily="34" charset="0"/>
              </a:rPr>
              <a:t> de </a:t>
            </a:r>
            <a:r>
              <a:rPr lang="en-US" sz="1050" kern="0" dirty="0" err="1">
                <a:effectLst/>
                <a:ea typeface="Arial" panose="020B0604020202020204" pitchFamily="34" charset="0"/>
                <a:cs typeface="Arial" panose="020B0604020202020204" pitchFamily="34" charset="0"/>
              </a:rPr>
              <a:t>lucu</a:t>
            </a:r>
            <a:r>
              <a:rPr lang="en-US" sz="1050" kern="0" dirty="0">
                <a:effectLst/>
                <a:ea typeface="Arial" panose="020B0604020202020204" pitchFamily="34" charset="0"/>
                <a:cs typeface="Arial" panose="020B0604020202020204" pitchFamily="34" charset="0"/>
              </a:rPr>
              <a:t> care au ca </a:t>
            </a:r>
            <a:r>
              <a:rPr lang="en-US" sz="1050" kern="0" dirty="0" err="1">
                <a:effectLst/>
                <a:ea typeface="Arial" panose="020B0604020202020204" pitchFamily="34" charset="0"/>
                <a:cs typeface="Arial" panose="020B0604020202020204" pitchFamily="34" charset="0"/>
              </a:rPr>
              <a:t>sarcină</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identificarea</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poziției</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literei</a:t>
            </a:r>
            <a:r>
              <a:rPr lang="en-US" sz="1050" kern="0" dirty="0">
                <a:effectLst/>
                <a:ea typeface="Arial" panose="020B0604020202020204" pitchFamily="34" charset="0"/>
                <a:cs typeface="Arial" panose="020B0604020202020204" pitchFamily="34" charset="0"/>
              </a:rPr>
              <a:t> D </a:t>
            </a:r>
            <a:r>
              <a:rPr lang="en-US" sz="1050" kern="0" dirty="0" err="1">
                <a:effectLst/>
                <a:ea typeface="Arial" panose="020B0604020202020204" pitchFamily="34" charset="0"/>
                <a:cs typeface="Arial" panose="020B0604020202020204" pitchFamily="34" charset="0"/>
              </a:rPr>
              <a:t>în</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cadrul</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unor</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cuvinte</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completarea</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unor</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cuvinte</a:t>
            </a:r>
            <a:r>
              <a:rPr lang="en-US" sz="1050" kern="0" dirty="0">
                <a:effectLst/>
                <a:ea typeface="Arial" panose="020B0604020202020204" pitchFamily="34" charset="0"/>
                <a:cs typeface="Arial" panose="020B0604020202020204" pitchFamily="34" charset="0"/>
              </a:rPr>
              <a:t> cu </a:t>
            </a:r>
            <a:r>
              <a:rPr lang="en-US" sz="1050" kern="0" dirty="0" err="1">
                <a:effectLst/>
                <a:ea typeface="Arial" panose="020B0604020202020204" pitchFamily="34" charset="0"/>
                <a:cs typeface="Arial" panose="020B0604020202020204" pitchFamily="34" charset="0"/>
              </a:rPr>
              <a:t>litera</a:t>
            </a:r>
            <a:r>
              <a:rPr lang="en-US" sz="1050" kern="0" dirty="0">
                <a:effectLst/>
                <a:ea typeface="Arial" panose="020B0604020202020204" pitchFamily="34" charset="0"/>
                <a:cs typeface="Arial" panose="020B0604020202020204" pitchFamily="34" charset="0"/>
              </a:rPr>
              <a:t>/</a:t>
            </a:r>
            <a:r>
              <a:rPr lang="en-US" sz="1050" kern="0" dirty="0" err="1">
                <a:effectLst/>
                <a:ea typeface="Arial" panose="020B0604020202020204" pitchFamily="34" charset="0"/>
                <a:cs typeface="Arial" panose="020B0604020202020204" pitchFamily="34" charset="0"/>
              </a:rPr>
              <a:t>silaba</a:t>
            </a:r>
            <a:r>
              <a:rPr lang="en-US" sz="1050" kern="0" dirty="0">
                <a:effectLst/>
                <a:ea typeface="Arial" panose="020B0604020202020204" pitchFamily="34" charset="0"/>
                <a:cs typeface="Arial" panose="020B0604020202020204" pitchFamily="34" charset="0"/>
              </a:rPr>
              <a:t> care </a:t>
            </a:r>
            <a:r>
              <a:rPr lang="en-US" sz="1050" kern="0" dirty="0" err="1">
                <a:effectLst/>
                <a:ea typeface="Arial" panose="020B0604020202020204" pitchFamily="34" charset="0"/>
                <a:cs typeface="Arial" panose="020B0604020202020204" pitchFamily="34" charset="0"/>
              </a:rPr>
              <a:t>lipsește</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despărțirea</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în</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silabe</a:t>
            </a:r>
            <a:r>
              <a:rPr lang="en-US" sz="1050" kern="0" dirty="0">
                <a:effectLst/>
                <a:ea typeface="Arial" panose="020B0604020202020204" pitchFamily="34" charset="0"/>
                <a:cs typeface="Arial" panose="020B0604020202020204" pitchFamily="34" charset="0"/>
              </a:rPr>
              <a:t>, </a:t>
            </a:r>
            <a:r>
              <a:rPr lang="en-US" sz="1050" kern="0" dirty="0" err="1">
                <a:effectLst/>
                <a:ea typeface="Arial" panose="020B0604020202020204" pitchFamily="34" charset="0"/>
                <a:cs typeface="Arial" panose="020B0604020202020204" pitchFamily="34" charset="0"/>
              </a:rPr>
              <a:t>jocuri</a:t>
            </a:r>
            <a:r>
              <a:rPr lang="en-US" sz="1050" kern="0" dirty="0">
                <a:effectLst/>
                <a:ea typeface="Arial" panose="020B0604020202020204" pitchFamily="34" charset="0"/>
                <a:cs typeface="Arial" panose="020B0604020202020204" pitchFamily="34" charset="0"/>
              </a:rPr>
              <a:t> puzzle</a:t>
            </a:r>
            <a:r>
              <a:rPr lang="ro-RO" sz="1050" kern="0" dirty="0">
                <a:effectLst/>
                <a:ea typeface="Arial" panose="020B0604020202020204" pitchFamily="34" charset="0"/>
                <a:cs typeface="Arial" panose="020B0604020202020204" pitchFamily="34" charset="0"/>
              </a:rPr>
              <a:t>;</a:t>
            </a:r>
            <a:endParaRPr lang="en-US" sz="1050" kern="100" dirty="0">
              <a:effectLst/>
              <a:ea typeface="Arial" panose="020B0604020202020204" pitchFamily="34" charset="0"/>
              <a:cs typeface="Arial" panose="020B0604020202020204" pitchFamily="34" charset="0"/>
            </a:endParaRPr>
          </a:p>
          <a:p>
            <a:pPr algn="just"/>
            <a:endParaRPr lang="ro-RO" sz="1050" kern="0" dirty="0">
              <a:solidFill>
                <a:srgbClr val="0000FF"/>
              </a:solidFill>
            </a:endParaRPr>
          </a:p>
          <a:p>
            <a:pPr algn="just"/>
            <a:r>
              <a:rPr lang="en-US" sz="900" dirty="0"/>
              <a:t>		</a:t>
            </a:r>
          </a:p>
        </p:txBody>
      </p:sp>
      <p:pic>
        <p:nvPicPr>
          <p:cNvPr id="15" name="Picture 14">
            <a:extLst>
              <a:ext uri="{FF2B5EF4-FFF2-40B4-BE49-F238E27FC236}">
                <a16:creationId xmlns:a16="http://schemas.microsoft.com/office/drawing/2014/main" xmlns="" id="{D9BE8588-7559-BD87-7787-B0240CD600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74671">
            <a:off x="955973" y="8304473"/>
            <a:ext cx="600464" cy="469345"/>
          </a:xfrm>
          <a:prstGeom prst="rect">
            <a:avLst/>
          </a:prstGeom>
        </p:spPr>
      </p:pic>
      <p:pic>
        <p:nvPicPr>
          <p:cNvPr id="16" name="Picture 15">
            <a:extLst>
              <a:ext uri="{FF2B5EF4-FFF2-40B4-BE49-F238E27FC236}">
                <a16:creationId xmlns:a16="http://schemas.microsoft.com/office/drawing/2014/main" xmlns="" id="{4BBC1C34-FFC7-8C39-02A6-07955B605F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6624" y="8239853"/>
            <a:ext cx="416482" cy="528089"/>
          </a:xfrm>
          <a:prstGeom prst="rect">
            <a:avLst/>
          </a:prstGeom>
        </p:spPr>
      </p:pic>
      <p:pic>
        <p:nvPicPr>
          <p:cNvPr id="18" name="Picture 17">
            <a:extLst>
              <a:ext uri="{FF2B5EF4-FFF2-40B4-BE49-F238E27FC236}">
                <a16:creationId xmlns:a16="http://schemas.microsoft.com/office/drawing/2014/main" xmlns="" id="{A28CCCAA-40F4-6732-FFD4-2022DF4D93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1938" y="376058"/>
            <a:ext cx="514469" cy="742698"/>
          </a:xfrm>
          <a:prstGeom prst="rect">
            <a:avLst/>
          </a:prstGeom>
        </p:spPr>
      </p:pic>
      <p:pic>
        <p:nvPicPr>
          <p:cNvPr id="20" name="Picture 19">
            <a:extLst>
              <a:ext uri="{FF2B5EF4-FFF2-40B4-BE49-F238E27FC236}">
                <a16:creationId xmlns:a16="http://schemas.microsoft.com/office/drawing/2014/main" xmlns="" id="{3ED6C832-4C3B-4DA2-F331-EB275DAB93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1140" y="428092"/>
            <a:ext cx="373850" cy="690664"/>
          </a:xfrm>
          <a:prstGeom prst="rect">
            <a:avLst/>
          </a:prstGeom>
        </p:spPr>
      </p:pic>
      <p:pic>
        <p:nvPicPr>
          <p:cNvPr id="22" name="Picture 21">
            <a:extLst>
              <a:ext uri="{FF2B5EF4-FFF2-40B4-BE49-F238E27FC236}">
                <a16:creationId xmlns:a16="http://schemas.microsoft.com/office/drawing/2014/main" xmlns="" id="{4E7C3F6E-8E40-4422-9047-5C63BF21EB3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18558" y="8199580"/>
            <a:ext cx="607118" cy="548332"/>
          </a:xfrm>
          <a:prstGeom prst="rect">
            <a:avLst/>
          </a:prstGeom>
        </p:spPr>
      </p:pic>
      <p:grpSp>
        <p:nvGrpSpPr>
          <p:cNvPr id="23" name="Group 22">
            <a:extLst>
              <a:ext uri="{FF2B5EF4-FFF2-40B4-BE49-F238E27FC236}">
                <a16:creationId xmlns:a16="http://schemas.microsoft.com/office/drawing/2014/main" xmlns="" id="{5E8B8AFF-27A5-3313-482A-C8A58C3A94F1}"/>
              </a:ext>
            </a:extLst>
          </p:cNvPr>
          <p:cNvGrpSpPr/>
          <p:nvPr/>
        </p:nvGrpSpPr>
        <p:grpSpPr>
          <a:xfrm>
            <a:off x="3697274" y="8083962"/>
            <a:ext cx="491040" cy="622627"/>
            <a:chOff x="916691" y="5459267"/>
            <a:chExt cx="1958269" cy="2500626"/>
          </a:xfrm>
        </p:grpSpPr>
        <p:pic>
          <p:nvPicPr>
            <p:cNvPr id="24" name="Picture 6" descr="D:\DOCUMENTE ANCA\Materiale didactice\Clipart Anca\CRACIUN CLIPART\acadea rotunda.png">
              <a:extLst>
                <a:ext uri="{FF2B5EF4-FFF2-40B4-BE49-F238E27FC236}">
                  <a16:creationId xmlns:a16="http://schemas.microsoft.com/office/drawing/2014/main" xmlns="" id="{60E85432-3929-583B-E85A-C9301ED96D6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360304">
              <a:off x="952589" y="5459267"/>
              <a:ext cx="1210949" cy="23742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D:\DOCUMENTE ANCA\Materiale didactice\Clipart Anca\CRACIUN CLIPART\acadea.png">
              <a:extLst>
                <a:ext uri="{FF2B5EF4-FFF2-40B4-BE49-F238E27FC236}">
                  <a16:creationId xmlns:a16="http://schemas.microsoft.com/office/drawing/2014/main" xmlns="" id="{FFC46EEF-402E-699F-D1F0-9DA5B65A370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134379" flipH="1">
              <a:off x="1921503" y="5983499"/>
              <a:ext cx="783509" cy="174450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D:\DOCUMENTE ANCA\Materiale didactice\Clipart Anca\CRACIUN CLIPART\acadea.png">
              <a:extLst>
                <a:ext uri="{FF2B5EF4-FFF2-40B4-BE49-F238E27FC236}">
                  <a16:creationId xmlns:a16="http://schemas.microsoft.com/office/drawing/2014/main" xmlns="" id="{8F4514FC-1CFF-BFE2-1588-899F5A4DC88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4288130">
              <a:off x="1800629" y="6854424"/>
              <a:ext cx="665937" cy="1482725"/>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xmlns="" id="{3FA89768-C90F-5D24-DFF5-EF4D29607BD4}"/>
                </a:ext>
              </a:extLst>
            </p:cNvPr>
            <p:cNvGrpSpPr/>
            <p:nvPr/>
          </p:nvGrpSpPr>
          <p:grpSpPr>
            <a:xfrm>
              <a:off x="916691" y="6799799"/>
              <a:ext cx="1492782" cy="1160094"/>
              <a:chOff x="800050" y="1625585"/>
              <a:chExt cx="1573910" cy="1411264"/>
            </a:xfrm>
          </p:grpSpPr>
          <p:pic>
            <p:nvPicPr>
              <p:cNvPr id="28" name="Picture 6" descr="D:\DOCUMENTE ANCA\Materiale didactice\Clipart Anca\alfabet in imagini\litera B\bomboana3.png">
                <a:extLst>
                  <a:ext uri="{FF2B5EF4-FFF2-40B4-BE49-F238E27FC236}">
                    <a16:creationId xmlns:a16="http://schemas.microsoft.com/office/drawing/2014/main" xmlns="" id="{A6FE43A7-01CF-2357-AB53-FED05AD6149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5400000">
                <a:off x="1310020" y="2160502"/>
                <a:ext cx="1411264" cy="3414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D:\DOCUMENTE ANCA\Materiale didactice\Clipart Anca\alfabet in imagini\litera B\bomboana.png">
                <a:extLst>
                  <a:ext uri="{FF2B5EF4-FFF2-40B4-BE49-F238E27FC236}">
                    <a16:creationId xmlns:a16="http://schemas.microsoft.com/office/drawing/2014/main" xmlns="" id="{E57F9D1B-09F9-E91E-910B-6829D2155AE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264112">
                <a:off x="800050" y="2297192"/>
                <a:ext cx="1491590" cy="36086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descr="D:\DOCUMENTE ANCA\Materiale didactice\Clipart Anca\alfabet in imagini\litera B\bomboana6.png">
                <a:extLst>
                  <a:ext uri="{FF2B5EF4-FFF2-40B4-BE49-F238E27FC236}">
                    <a16:creationId xmlns:a16="http://schemas.microsoft.com/office/drawing/2014/main" xmlns="" id="{CE9B1BC0-8725-B9B0-7105-1C31DD2646F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45234" y="2667000"/>
                <a:ext cx="1528726" cy="369848"/>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32" name="Picture 31">
            <a:extLst>
              <a:ext uri="{FF2B5EF4-FFF2-40B4-BE49-F238E27FC236}">
                <a16:creationId xmlns:a16="http://schemas.microsoft.com/office/drawing/2014/main" xmlns="" id="{949CD113-DCD9-BE97-3908-5D996332BE0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64616" y="8100368"/>
            <a:ext cx="749185" cy="629884"/>
          </a:xfrm>
          <a:prstGeom prst="rect">
            <a:avLst/>
          </a:prstGeom>
        </p:spPr>
      </p:pic>
      <p:pic>
        <p:nvPicPr>
          <p:cNvPr id="34" name="Picture 33">
            <a:extLst>
              <a:ext uri="{FF2B5EF4-FFF2-40B4-BE49-F238E27FC236}">
                <a16:creationId xmlns:a16="http://schemas.microsoft.com/office/drawing/2014/main" xmlns="" id="{B4A1949C-8939-01D4-2B92-157A389B399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91275" y="8171378"/>
            <a:ext cx="972839" cy="565986"/>
          </a:xfrm>
          <a:prstGeom prst="rect">
            <a:avLst/>
          </a:prstGeom>
        </p:spPr>
      </p:pic>
      <p:pic>
        <p:nvPicPr>
          <p:cNvPr id="35" name="Picture 34">
            <a:extLst>
              <a:ext uri="{FF2B5EF4-FFF2-40B4-BE49-F238E27FC236}">
                <a16:creationId xmlns:a16="http://schemas.microsoft.com/office/drawing/2014/main" xmlns="" id="{4BDFD3DD-054A-1EE2-FA5A-AE26F90BCBA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291916" y="8120802"/>
            <a:ext cx="414961" cy="621735"/>
          </a:xfrm>
          <a:prstGeom prst="rect">
            <a:avLst/>
          </a:prstGeom>
        </p:spPr>
      </p:pic>
    </p:spTree>
    <p:extLst>
      <p:ext uri="{BB962C8B-B14F-4D97-AF65-F5344CB8AC3E}">
        <p14:creationId xmlns:p14="http://schemas.microsoft.com/office/powerpoint/2010/main" val="3615697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3992"/>
            <a:ext cx="5867400" cy="923330"/>
          </a:xfrm>
          <a:prstGeom prst="rect">
            <a:avLst/>
          </a:prstGeom>
          <a:noFill/>
        </p:spPr>
        <p:txBody>
          <a:bodyPr wrap="square" rtlCol="0">
            <a:spAutoFit/>
          </a:bodyPr>
          <a:lstStyle/>
          <a:p>
            <a:r>
              <a:rPr lang="en-US" dirty="0"/>
              <a:t>NUME:………………………………………………………………………………….</a:t>
            </a:r>
          </a:p>
          <a:p>
            <a:r>
              <a:rPr lang="en-US" dirty="0"/>
              <a:t>DATA:……………………………………………………………………………………..</a:t>
            </a:r>
          </a:p>
          <a:p>
            <a:r>
              <a:rPr lang="en-US" dirty="0" err="1"/>
              <a:t>Completează</a:t>
            </a:r>
            <a:r>
              <a:rPr lang="en-US" dirty="0"/>
              <a:t> </a:t>
            </a:r>
            <a:r>
              <a:rPr lang="en-US" dirty="0" err="1"/>
              <a:t>cuvintele</a:t>
            </a:r>
            <a:r>
              <a:rPr lang="en-US" dirty="0"/>
              <a:t> cu </a:t>
            </a:r>
            <a:r>
              <a:rPr lang="en-US" dirty="0" err="1"/>
              <a:t>litera</a:t>
            </a:r>
            <a:r>
              <a:rPr lang="en-US" dirty="0"/>
              <a:t> care </a:t>
            </a:r>
            <a:r>
              <a:rPr lang="en-US" dirty="0" err="1"/>
              <a:t>lipse</a:t>
            </a:r>
            <a:r>
              <a:rPr lang="ro-RO" dirty="0"/>
              <a:t>ș</a:t>
            </a:r>
            <a:r>
              <a:rPr lang="en-US" dirty="0" err="1"/>
              <a:t>te</a:t>
            </a:r>
            <a:r>
              <a:rPr lang="en-US" dirty="0"/>
              <a:t>.</a:t>
            </a:r>
          </a:p>
        </p:txBody>
      </p:sp>
      <p:sp>
        <p:nvSpPr>
          <p:cNvPr id="8" name="Rounded Rectangle 7"/>
          <p:cNvSpPr/>
          <p:nvPr/>
        </p:nvSpPr>
        <p:spPr>
          <a:xfrm>
            <a:off x="381000" y="1524000"/>
            <a:ext cx="6096000" cy="6934200"/>
          </a:xfrm>
          <a:prstGeom prst="roundRect">
            <a:avLst>
              <a:gd name="adj" fmla="val 623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29318" y="2759831"/>
            <a:ext cx="3129951" cy="1200329"/>
            <a:chOff x="304800" y="2841901"/>
            <a:chExt cx="2514600" cy="1200329"/>
          </a:xfrm>
        </p:grpSpPr>
        <p:sp>
          <p:nvSpPr>
            <p:cNvPr id="9" name="Rectangle 8"/>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 y="2841901"/>
              <a:ext cx="2514600" cy="1200329"/>
            </a:xfrm>
            <a:prstGeom prst="rect">
              <a:avLst/>
            </a:prstGeom>
            <a:noFill/>
          </p:spPr>
          <p:txBody>
            <a:bodyPr wrap="square" rtlCol="0">
              <a:spAutoFit/>
            </a:bodyPr>
            <a:lstStyle/>
            <a:p>
              <a:pPr algn="ctr"/>
              <a:r>
                <a:rPr lang="en-US" sz="3600" dirty="0"/>
                <a:t>_  </a:t>
              </a:r>
              <a:r>
                <a:rPr lang="ro-RO" sz="3600" dirty="0"/>
                <a:t>ROMADER</a:t>
              </a:r>
              <a:endParaRPr lang="en-US" sz="3600" dirty="0"/>
            </a:p>
          </p:txBody>
        </p:sp>
      </p:grpSp>
      <p:grpSp>
        <p:nvGrpSpPr>
          <p:cNvPr id="12" name="Group 11"/>
          <p:cNvGrpSpPr/>
          <p:nvPr/>
        </p:nvGrpSpPr>
        <p:grpSpPr>
          <a:xfrm>
            <a:off x="3892669" y="2759831"/>
            <a:ext cx="2514600" cy="674154"/>
            <a:chOff x="304800" y="2841901"/>
            <a:chExt cx="2514600" cy="674154"/>
          </a:xfrm>
        </p:grpSpPr>
        <p:sp>
          <p:nvSpPr>
            <p:cNvPr id="13" name="Rectangle 12"/>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4800" y="2841901"/>
              <a:ext cx="2514600" cy="646331"/>
            </a:xfrm>
            <a:prstGeom prst="rect">
              <a:avLst/>
            </a:prstGeom>
            <a:noFill/>
          </p:spPr>
          <p:txBody>
            <a:bodyPr wrap="square" rtlCol="0">
              <a:spAutoFit/>
            </a:bodyPr>
            <a:lstStyle/>
            <a:p>
              <a:pPr algn="ctr"/>
              <a:r>
                <a:rPr lang="ro-RO" sz="3600" dirty="0"/>
                <a:t>ACA</a:t>
              </a:r>
              <a:r>
                <a:rPr lang="en-US" sz="3600" dirty="0"/>
                <a:t> _ </a:t>
              </a:r>
              <a:r>
                <a:rPr lang="ro-RO" sz="3600" dirty="0"/>
                <a:t>EA</a:t>
              </a:r>
              <a:endParaRPr lang="en-US" sz="3600" dirty="0"/>
            </a:p>
          </p:txBody>
        </p:sp>
      </p:grpSp>
      <p:grpSp>
        <p:nvGrpSpPr>
          <p:cNvPr id="15" name="Group 14"/>
          <p:cNvGrpSpPr/>
          <p:nvPr/>
        </p:nvGrpSpPr>
        <p:grpSpPr>
          <a:xfrm>
            <a:off x="480958" y="4959251"/>
            <a:ext cx="2514600" cy="674154"/>
            <a:chOff x="304800" y="2841901"/>
            <a:chExt cx="2514600" cy="674154"/>
          </a:xfrm>
        </p:grpSpPr>
        <p:sp>
          <p:nvSpPr>
            <p:cNvPr id="16" name="Rectangle 15"/>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04800" y="2841901"/>
              <a:ext cx="2514600" cy="646331"/>
            </a:xfrm>
            <a:prstGeom prst="rect">
              <a:avLst/>
            </a:prstGeom>
            <a:noFill/>
          </p:spPr>
          <p:txBody>
            <a:bodyPr wrap="square" rtlCol="0">
              <a:spAutoFit/>
            </a:bodyPr>
            <a:lstStyle/>
            <a:p>
              <a:pPr algn="ctr"/>
              <a:r>
                <a:rPr lang="ro-RO" sz="3600" dirty="0"/>
                <a:t>CA</a:t>
              </a:r>
              <a:r>
                <a:rPr lang="en-US" sz="3600" dirty="0"/>
                <a:t>_</a:t>
              </a:r>
              <a:r>
                <a:rPr lang="ro-RO" sz="3600" dirty="0"/>
                <a:t>OU</a:t>
              </a:r>
              <a:endParaRPr lang="en-US" sz="3600" dirty="0"/>
            </a:p>
          </p:txBody>
        </p:sp>
      </p:grpSp>
      <p:grpSp>
        <p:nvGrpSpPr>
          <p:cNvPr id="18" name="Group 17"/>
          <p:cNvGrpSpPr/>
          <p:nvPr/>
        </p:nvGrpSpPr>
        <p:grpSpPr>
          <a:xfrm>
            <a:off x="3831529" y="4991100"/>
            <a:ext cx="2514600" cy="674154"/>
            <a:chOff x="304800" y="2841901"/>
            <a:chExt cx="2514600" cy="674154"/>
          </a:xfrm>
        </p:grpSpPr>
        <p:sp>
          <p:nvSpPr>
            <p:cNvPr id="19" name="Rectangle 18"/>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04800" y="2841901"/>
              <a:ext cx="2514600" cy="646331"/>
            </a:xfrm>
            <a:prstGeom prst="rect">
              <a:avLst/>
            </a:prstGeom>
            <a:noFill/>
          </p:spPr>
          <p:txBody>
            <a:bodyPr wrap="square" rtlCol="0">
              <a:spAutoFit/>
            </a:bodyPr>
            <a:lstStyle/>
            <a:p>
              <a:pPr algn="ctr"/>
              <a:r>
                <a:rPr lang="en-US" sz="3600" dirty="0"/>
                <a:t>_ </a:t>
              </a:r>
              <a:r>
                <a:rPr lang="ro-RO" sz="3600" dirty="0"/>
                <a:t>EȘERT</a:t>
              </a:r>
              <a:endParaRPr lang="en-US" sz="3600" dirty="0"/>
            </a:p>
          </p:txBody>
        </p:sp>
      </p:grpSp>
      <p:grpSp>
        <p:nvGrpSpPr>
          <p:cNvPr id="21" name="Group 20"/>
          <p:cNvGrpSpPr/>
          <p:nvPr/>
        </p:nvGrpSpPr>
        <p:grpSpPr>
          <a:xfrm>
            <a:off x="323693" y="7407491"/>
            <a:ext cx="2514600" cy="674154"/>
            <a:chOff x="304800" y="2841901"/>
            <a:chExt cx="2514600" cy="674154"/>
          </a:xfrm>
        </p:grpSpPr>
        <p:sp>
          <p:nvSpPr>
            <p:cNvPr id="22" name="Rectangle 21"/>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04800" y="2841901"/>
              <a:ext cx="2514600" cy="646331"/>
            </a:xfrm>
            <a:prstGeom prst="rect">
              <a:avLst/>
            </a:prstGeom>
            <a:noFill/>
          </p:spPr>
          <p:txBody>
            <a:bodyPr wrap="square" rtlCol="0">
              <a:spAutoFit/>
            </a:bodyPr>
            <a:lstStyle/>
            <a:p>
              <a:pPr algn="ctr"/>
              <a:r>
                <a:rPr lang="en-US" sz="3600" dirty="0"/>
                <a:t>GAR _</a:t>
              </a:r>
            </a:p>
          </p:txBody>
        </p:sp>
      </p:grpSp>
      <p:grpSp>
        <p:nvGrpSpPr>
          <p:cNvPr id="25" name="Group 24"/>
          <p:cNvGrpSpPr/>
          <p:nvPr/>
        </p:nvGrpSpPr>
        <p:grpSpPr>
          <a:xfrm>
            <a:off x="3689705" y="7429052"/>
            <a:ext cx="2514600" cy="674154"/>
            <a:chOff x="304800" y="2841901"/>
            <a:chExt cx="2514600" cy="674154"/>
          </a:xfrm>
        </p:grpSpPr>
        <p:sp>
          <p:nvSpPr>
            <p:cNvPr id="26" name="Rectangle 25"/>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04800" y="2841901"/>
              <a:ext cx="2514600" cy="646331"/>
            </a:xfrm>
            <a:prstGeom prst="rect">
              <a:avLst/>
            </a:prstGeom>
            <a:noFill/>
          </p:spPr>
          <p:txBody>
            <a:bodyPr wrap="square" rtlCol="0">
              <a:spAutoFit/>
            </a:bodyPr>
            <a:lstStyle/>
            <a:p>
              <a:pPr algn="ctr"/>
              <a:r>
                <a:rPr lang="en-US" sz="3600" dirty="0"/>
                <a:t>BRA _ </a:t>
              </a:r>
            </a:p>
          </p:txBody>
        </p:sp>
      </p:grpSp>
      <p:pic>
        <p:nvPicPr>
          <p:cNvPr id="4" name="Picture 3">
            <a:extLst>
              <a:ext uri="{FF2B5EF4-FFF2-40B4-BE49-F238E27FC236}">
                <a16:creationId xmlns:a16="http://schemas.microsoft.com/office/drawing/2014/main" xmlns="" id="{45608672-2FEF-59FE-4605-646D16EA31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8313" y="1609044"/>
            <a:ext cx="735038" cy="1101308"/>
          </a:xfrm>
          <a:prstGeom prst="rect">
            <a:avLst/>
          </a:prstGeom>
        </p:spPr>
      </p:pic>
      <p:pic>
        <p:nvPicPr>
          <p:cNvPr id="6" name="Picture 4" descr="D:\DOCUMENTE ANCA\Materiale didactice\Clipart Anca\CRACIUN CLIPART\acadea.png">
            <a:extLst>
              <a:ext uri="{FF2B5EF4-FFF2-40B4-BE49-F238E27FC236}">
                <a16:creationId xmlns:a16="http://schemas.microsoft.com/office/drawing/2014/main" xmlns="" id="{11DF8C4B-1702-E242-7CBC-891B4D99EE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0653">
            <a:off x="4775429" y="1706008"/>
            <a:ext cx="390667" cy="928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C7DB2274-515E-31AB-FD84-43849E94A3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767" y="3580663"/>
            <a:ext cx="1481387" cy="1304285"/>
          </a:xfrm>
          <a:prstGeom prst="rect">
            <a:avLst/>
          </a:prstGeom>
        </p:spPr>
      </p:pic>
      <p:pic>
        <p:nvPicPr>
          <p:cNvPr id="28" name="Picture 27">
            <a:extLst>
              <a:ext uri="{FF2B5EF4-FFF2-40B4-BE49-F238E27FC236}">
                <a16:creationId xmlns:a16="http://schemas.microsoft.com/office/drawing/2014/main" xmlns="" id="{7F6E1237-76E8-9C80-87D1-CCE09481CB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7094" y="3658644"/>
            <a:ext cx="1625969" cy="1200329"/>
          </a:xfrm>
          <a:prstGeom prst="rect">
            <a:avLst/>
          </a:prstGeom>
        </p:spPr>
      </p:pic>
      <p:pic>
        <p:nvPicPr>
          <p:cNvPr id="29" name="Picture 28">
            <a:extLst>
              <a:ext uri="{FF2B5EF4-FFF2-40B4-BE49-F238E27FC236}">
                <a16:creationId xmlns:a16="http://schemas.microsoft.com/office/drawing/2014/main" xmlns="" id="{CFC4F484-1961-5EE4-402C-8114A8BC21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084" y="6264934"/>
            <a:ext cx="1936952" cy="843846"/>
          </a:xfrm>
          <a:prstGeom prst="rect">
            <a:avLst/>
          </a:prstGeom>
        </p:spPr>
      </p:pic>
      <p:pic>
        <p:nvPicPr>
          <p:cNvPr id="30" name="Picture 29">
            <a:extLst>
              <a:ext uri="{FF2B5EF4-FFF2-40B4-BE49-F238E27FC236}">
                <a16:creationId xmlns:a16="http://schemas.microsoft.com/office/drawing/2014/main" xmlns="" id="{70912E92-221C-889B-FC70-AAD04AD310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3490" y="5811932"/>
            <a:ext cx="1268892" cy="1518493"/>
          </a:xfrm>
          <a:prstGeom prst="rect">
            <a:avLst/>
          </a:prstGeom>
        </p:spPr>
      </p:pic>
    </p:spTree>
    <p:extLst>
      <p:ext uri="{BB962C8B-B14F-4D97-AF65-F5344CB8AC3E}">
        <p14:creationId xmlns:p14="http://schemas.microsoft.com/office/powerpoint/2010/main" val="942278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3992"/>
            <a:ext cx="5867400" cy="923330"/>
          </a:xfrm>
          <a:prstGeom prst="rect">
            <a:avLst/>
          </a:prstGeom>
          <a:noFill/>
        </p:spPr>
        <p:txBody>
          <a:bodyPr wrap="square" rtlCol="0">
            <a:spAutoFit/>
          </a:bodyPr>
          <a:lstStyle/>
          <a:p>
            <a:r>
              <a:rPr lang="en-US" dirty="0"/>
              <a:t>NUME:………………………………………………………………………………….</a:t>
            </a:r>
          </a:p>
          <a:p>
            <a:r>
              <a:rPr lang="en-US" dirty="0"/>
              <a:t>DATA:……………………………………………………………………………………..</a:t>
            </a:r>
          </a:p>
          <a:p>
            <a:r>
              <a:rPr lang="en-US" dirty="0" err="1"/>
              <a:t>Completează</a:t>
            </a:r>
            <a:r>
              <a:rPr lang="en-US" dirty="0"/>
              <a:t> </a:t>
            </a:r>
            <a:r>
              <a:rPr lang="en-US" dirty="0" err="1"/>
              <a:t>cuvintele</a:t>
            </a:r>
            <a:r>
              <a:rPr lang="en-US" dirty="0"/>
              <a:t> cu </a:t>
            </a:r>
            <a:r>
              <a:rPr lang="en-US" dirty="0" err="1"/>
              <a:t>litera</a:t>
            </a:r>
            <a:r>
              <a:rPr lang="en-US" dirty="0"/>
              <a:t> care </a:t>
            </a:r>
            <a:r>
              <a:rPr lang="en-US" dirty="0" err="1"/>
              <a:t>lipse</a:t>
            </a:r>
            <a:r>
              <a:rPr lang="ro-RO" dirty="0"/>
              <a:t>ș</a:t>
            </a:r>
            <a:r>
              <a:rPr lang="en-US" dirty="0" err="1"/>
              <a:t>te</a:t>
            </a:r>
            <a:r>
              <a:rPr lang="en-US" dirty="0"/>
              <a:t>.</a:t>
            </a:r>
          </a:p>
        </p:txBody>
      </p:sp>
      <p:sp>
        <p:nvSpPr>
          <p:cNvPr id="8" name="Rounded Rectangle 7"/>
          <p:cNvSpPr/>
          <p:nvPr/>
        </p:nvSpPr>
        <p:spPr>
          <a:xfrm>
            <a:off x="381000" y="1524000"/>
            <a:ext cx="6096000" cy="6934200"/>
          </a:xfrm>
          <a:prstGeom prst="roundRect">
            <a:avLst>
              <a:gd name="adj" fmla="val 623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29318" y="2759831"/>
            <a:ext cx="3129951" cy="1200329"/>
            <a:chOff x="304800" y="2841901"/>
            <a:chExt cx="2514600" cy="1200329"/>
          </a:xfrm>
        </p:grpSpPr>
        <p:sp>
          <p:nvSpPr>
            <p:cNvPr id="9" name="Rectangle 8"/>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 y="2841901"/>
              <a:ext cx="2514600" cy="1200329"/>
            </a:xfrm>
            <a:prstGeom prst="rect">
              <a:avLst/>
            </a:prstGeom>
            <a:noFill/>
          </p:spPr>
          <p:txBody>
            <a:bodyPr wrap="square" rtlCol="0">
              <a:spAutoFit/>
            </a:bodyPr>
            <a:lstStyle/>
            <a:p>
              <a:pPr algn="ctr"/>
              <a:r>
                <a:rPr lang="en-US" sz="3600" dirty="0"/>
                <a:t>_  </a:t>
              </a:r>
              <a:r>
                <a:rPr lang="ro-RO" sz="3600" dirty="0"/>
                <a:t>ROMADER</a:t>
              </a:r>
              <a:endParaRPr lang="en-US" sz="3600" dirty="0"/>
            </a:p>
          </p:txBody>
        </p:sp>
      </p:grpSp>
      <p:grpSp>
        <p:nvGrpSpPr>
          <p:cNvPr id="12" name="Group 11"/>
          <p:cNvGrpSpPr/>
          <p:nvPr/>
        </p:nvGrpSpPr>
        <p:grpSpPr>
          <a:xfrm>
            <a:off x="3892669" y="2759831"/>
            <a:ext cx="2514600" cy="674154"/>
            <a:chOff x="304800" y="2841901"/>
            <a:chExt cx="2514600" cy="674154"/>
          </a:xfrm>
        </p:grpSpPr>
        <p:sp>
          <p:nvSpPr>
            <p:cNvPr id="13" name="Rectangle 12"/>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4800" y="2841901"/>
              <a:ext cx="2514600" cy="646331"/>
            </a:xfrm>
            <a:prstGeom prst="rect">
              <a:avLst/>
            </a:prstGeom>
            <a:noFill/>
          </p:spPr>
          <p:txBody>
            <a:bodyPr wrap="square" rtlCol="0">
              <a:spAutoFit/>
            </a:bodyPr>
            <a:lstStyle/>
            <a:p>
              <a:pPr algn="ctr"/>
              <a:r>
                <a:rPr lang="ro-RO" sz="3600" dirty="0"/>
                <a:t>ACA</a:t>
              </a:r>
              <a:r>
                <a:rPr lang="en-US" sz="3600" dirty="0"/>
                <a:t> _ </a:t>
              </a:r>
              <a:r>
                <a:rPr lang="ro-RO" sz="3600" dirty="0"/>
                <a:t>EA</a:t>
              </a:r>
              <a:endParaRPr lang="en-US" sz="3600" dirty="0"/>
            </a:p>
          </p:txBody>
        </p:sp>
      </p:grpSp>
      <p:grpSp>
        <p:nvGrpSpPr>
          <p:cNvPr id="15" name="Group 14"/>
          <p:cNvGrpSpPr/>
          <p:nvPr/>
        </p:nvGrpSpPr>
        <p:grpSpPr>
          <a:xfrm>
            <a:off x="480958" y="4959251"/>
            <a:ext cx="2514600" cy="674154"/>
            <a:chOff x="304800" y="2841901"/>
            <a:chExt cx="2514600" cy="674154"/>
          </a:xfrm>
        </p:grpSpPr>
        <p:sp>
          <p:nvSpPr>
            <p:cNvPr id="16" name="Rectangle 15"/>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04800" y="2841901"/>
              <a:ext cx="2514600" cy="646331"/>
            </a:xfrm>
            <a:prstGeom prst="rect">
              <a:avLst/>
            </a:prstGeom>
            <a:noFill/>
          </p:spPr>
          <p:txBody>
            <a:bodyPr wrap="square" rtlCol="0">
              <a:spAutoFit/>
            </a:bodyPr>
            <a:lstStyle/>
            <a:p>
              <a:pPr algn="ctr"/>
              <a:r>
                <a:rPr lang="ro-RO" sz="3600" dirty="0"/>
                <a:t>CA</a:t>
              </a:r>
              <a:r>
                <a:rPr lang="en-US" sz="3600" dirty="0"/>
                <a:t>_</a:t>
              </a:r>
              <a:r>
                <a:rPr lang="ro-RO" sz="3600" dirty="0"/>
                <a:t>OU</a:t>
              </a:r>
              <a:endParaRPr lang="en-US" sz="3600" dirty="0"/>
            </a:p>
          </p:txBody>
        </p:sp>
      </p:grpSp>
      <p:grpSp>
        <p:nvGrpSpPr>
          <p:cNvPr id="18" name="Group 17"/>
          <p:cNvGrpSpPr/>
          <p:nvPr/>
        </p:nvGrpSpPr>
        <p:grpSpPr>
          <a:xfrm>
            <a:off x="3831529" y="4991100"/>
            <a:ext cx="2514600" cy="674154"/>
            <a:chOff x="304800" y="2841901"/>
            <a:chExt cx="2514600" cy="674154"/>
          </a:xfrm>
        </p:grpSpPr>
        <p:sp>
          <p:nvSpPr>
            <p:cNvPr id="19" name="Rectangle 18"/>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04800" y="2841901"/>
              <a:ext cx="2514600" cy="646331"/>
            </a:xfrm>
            <a:prstGeom prst="rect">
              <a:avLst/>
            </a:prstGeom>
            <a:noFill/>
          </p:spPr>
          <p:txBody>
            <a:bodyPr wrap="square" rtlCol="0">
              <a:spAutoFit/>
            </a:bodyPr>
            <a:lstStyle/>
            <a:p>
              <a:pPr algn="ctr"/>
              <a:r>
                <a:rPr lang="en-US" sz="3600" dirty="0"/>
                <a:t>_ </a:t>
              </a:r>
              <a:r>
                <a:rPr lang="ro-RO" sz="3600" dirty="0"/>
                <a:t>EȘERT</a:t>
              </a:r>
              <a:endParaRPr lang="en-US" sz="3600" dirty="0"/>
            </a:p>
          </p:txBody>
        </p:sp>
      </p:grpSp>
      <p:grpSp>
        <p:nvGrpSpPr>
          <p:cNvPr id="21" name="Group 20"/>
          <p:cNvGrpSpPr/>
          <p:nvPr/>
        </p:nvGrpSpPr>
        <p:grpSpPr>
          <a:xfrm>
            <a:off x="323693" y="7407491"/>
            <a:ext cx="2514600" cy="674154"/>
            <a:chOff x="304800" y="2841901"/>
            <a:chExt cx="2514600" cy="674154"/>
          </a:xfrm>
        </p:grpSpPr>
        <p:sp>
          <p:nvSpPr>
            <p:cNvPr id="22" name="Rectangle 21"/>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04800" y="2841901"/>
              <a:ext cx="2514600" cy="646331"/>
            </a:xfrm>
            <a:prstGeom prst="rect">
              <a:avLst/>
            </a:prstGeom>
            <a:noFill/>
          </p:spPr>
          <p:txBody>
            <a:bodyPr wrap="square" rtlCol="0">
              <a:spAutoFit/>
            </a:bodyPr>
            <a:lstStyle/>
            <a:p>
              <a:pPr algn="ctr"/>
              <a:r>
                <a:rPr lang="en-US" sz="3600" dirty="0"/>
                <a:t>GAR _</a:t>
              </a:r>
            </a:p>
          </p:txBody>
        </p:sp>
      </p:grpSp>
      <p:grpSp>
        <p:nvGrpSpPr>
          <p:cNvPr id="25" name="Group 24"/>
          <p:cNvGrpSpPr/>
          <p:nvPr/>
        </p:nvGrpSpPr>
        <p:grpSpPr>
          <a:xfrm>
            <a:off x="3689705" y="7429052"/>
            <a:ext cx="2514600" cy="674154"/>
            <a:chOff x="304800" y="2841901"/>
            <a:chExt cx="2514600" cy="674154"/>
          </a:xfrm>
        </p:grpSpPr>
        <p:sp>
          <p:nvSpPr>
            <p:cNvPr id="26" name="Rectangle 25"/>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04800" y="2841901"/>
              <a:ext cx="2514600" cy="646331"/>
            </a:xfrm>
            <a:prstGeom prst="rect">
              <a:avLst/>
            </a:prstGeom>
            <a:noFill/>
          </p:spPr>
          <p:txBody>
            <a:bodyPr wrap="square" rtlCol="0">
              <a:spAutoFit/>
            </a:bodyPr>
            <a:lstStyle/>
            <a:p>
              <a:pPr algn="ctr"/>
              <a:r>
                <a:rPr lang="en-US" sz="3600" dirty="0"/>
                <a:t>BRA _ </a:t>
              </a:r>
            </a:p>
          </p:txBody>
        </p:sp>
      </p:grpSp>
      <p:pic>
        <p:nvPicPr>
          <p:cNvPr id="3" name="Picture 2">
            <a:extLst>
              <a:ext uri="{FF2B5EF4-FFF2-40B4-BE49-F238E27FC236}">
                <a16:creationId xmlns:a16="http://schemas.microsoft.com/office/drawing/2014/main" xmlns="" id="{2CB5400B-2D99-D9E9-AAC5-84189A47C0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689" y="1652743"/>
            <a:ext cx="711605" cy="1065744"/>
          </a:xfrm>
          <a:prstGeom prst="rect">
            <a:avLst/>
          </a:prstGeom>
        </p:spPr>
      </p:pic>
      <p:pic>
        <p:nvPicPr>
          <p:cNvPr id="5" name="Picture 4">
            <a:extLst>
              <a:ext uri="{FF2B5EF4-FFF2-40B4-BE49-F238E27FC236}">
                <a16:creationId xmlns:a16="http://schemas.microsoft.com/office/drawing/2014/main" xmlns="" id="{4E20EACE-BED9-1FAC-BB32-9677649715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4650" y="1609044"/>
            <a:ext cx="478115" cy="1065744"/>
          </a:xfrm>
          <a:prstGeom prst="rect">
            <a:avLst/>
          </a:prstGeom>
        </p:spPr>
      </p:pic>
      <p:pic>
        <p:nvPicPr>
          <p:cNvPr id="24" name="Picture 23">
            <a:extLst>
              <a:ext uri="{FF2B5EF4-FFF2-40B4-BE49-F238E27FC236}">
                <a16:creationId xmlns:a16="http://schemas.microsoft.com/office/drawing/2014/main" xmlns="" id="{E5179E3A-06B3-5AEE-F785-EC4D9701DB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148" y="3762368"/>
            <a:ext cx="1343206" cy="1097925"/>
          </a:xfrm>
          <a:prstGeom prst="rect">
            <a:avLst/>
          </a:prstGeom>
        </p:spPr>
      </p:pic>
      <p:pic>
        <p:nvPicPr>
          <p:cNvPr id="31" name="Picture 30">
            <a:extLst>
              <a:ext uri="{FF2B5EF4-FFF2-40B4-BE49-F238E27FC236}">
                <a16:creationId xmlns:a16="http://schemas.microsoft.com/office/drawing/2014/main" xmlns="" id="{0A22969A-487D-6C82-CC69-EF7CCEF15D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6357" y="3748537"/>
            <a:ext cx="1548495" cy="1156356"/>
          </a:xfrm>
          <a:prstGeom prst="rect">
            <a:avLst/>
          </a:prstGeom>
        </p:spPr>
      </p:pic>
      <p:pic>
        <p:nvPicPr>
          <p:cNvPr id="36" name="Picture 35">
            <a:extLst>
              <a:ext uri="{FF2B5EF4-FFF2-40B4-BE49-F238E27FC236}">
                <a16:creationId xmlns:a16="http://schemas.microsoft.com/office/drawing/2014/main" xmlns="" id="{3473B913-66DC-3102-AE30-D152BB8514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173" y="6116462"/>
            <a:ext cx="2191649" cy="954445"/>
          </a:xfrm>
          <a:prstGeom prst="rect">
            <a:avLst/>
          </a:prstGeom>
        </p:spPr>
      </p:pic>
      <p:pic>
        <p:nvPicPr>
          <p:cNvPr id="38" name="Picture 37">
            <a:extLst>
              <a:ext uri="{FF2B5EF4-FFF2-40B4-BE49-F238E27FC236}">
                <a16:creationId xmlns:a16="http://schemas.microsoft.com/office/drawing/2014/main" xmlns="" id="{6AFD4C2A-16D1-F906-C60A-BFB6BE9E8C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15041" y="5770902"/>
            <a:ext cx="1317372" cy="1567835"/>
          </a:xfrm>
          <a:prstGeom prst="rect">
            <a:avLst/>
          </a:prstGeom>
        </p:spPr>
      </p:pic>
    </p:spTree>
    <p:extLst>
      <p:ext uri="{BB962C8B-B14F-4D97-AF65-F5344CB8AC3E}">
        <p14:creationId xmlns:p14="http://schemas.microsoft.com/office/powerpoint/2010/main" val="3826118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3992"/>
            <a:ext cx="5867400" cy="923330"/>
          </a:xfrm>
          <a:prstGeom prst="rect">
            <a:avLst/>
          </a:prstGeom>
          <a:noFill/>
        </p:spPr>
        <p:txBody>
          <a:bodyPr wrap="square" rtlCol="0">
            <a:spAutoFit/>
          </a:bodyPr>
          <a:lstStyle/>
          <a:p>
            <a:r>
              <a:rPr lang="en-US" dirty="0"/>
              <a:t>NUME:………………………………………………………………………………….</a:t>
            </a:r>
          </a:p>
          <a:p>
            <a:r>
              <a:rPr lang="en-US" dirty="0"/>
              <a:t>DATA:……………………………………………………………………………………..</a:t>
            </a:r>
          </a:p>
          <a:p>
            <a:r>
              <a:rPr lang="en-US" dirty="0" err="1"/>
              <a:t>Completează</a:t>
            </a:r>
            <a:r>
              <a:rPr lang="en-US" dirty="0"/>
              <a:t> </a:t>
            </a:r>
            <a:r>
              <a:rPr lang="en-US" dirty="0" err="1"/>
              <a:t>cuvintele</a:t>
            </a:r>
            <a:r>
              <a:rPr lang="en-US" dirty="0"/>
              <a:t> cu </a:t>
            </a:r>
            <a:r>
              <a:rPr lang="en-US" dirty="0" err="1"/>
              <a:t>literele</a:t>
            </a:r>
            <a:r>
              <a:rPr lang="en-US" dirty="0"/>
              <a:t> care </a:t>
            </a:r>
            <a:r>
              <a:rPr lang="en-US" dirty="0" err="1"/>
              <a:t>lipsesc</a:t>
            </a:r>
            <a:r>
              <a:rPr lang="en-US" dirty="0"/>
              <a:t>.</a:t>
            </a:r>
          </a:p>
        </p:txBody>
      </p:sp>
      <p:sp>
        <p:nvSpPr>
          <p:cNvPr id="8" name="Rounded Rectangle 7"/>
          <p:cNvSpPr/>
          <p:nvPr/>
        </p:nvSpPr>
        <p:spPr>
          <a:xfrm>
            <a:off x="381000" y="1524000"/>
            <a:ext cx="6096000" cy="6934200"/>
          </a:xfrm>
          <a:prstGeom prst="roundRect">
            <a:avLst>
              <a:gd name="adj" fmla="val 623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29318" y="2759831"/>
            <a:ext cx="3129951" cy="1200329"/>
            <a:chOff x="304800" y="2841901"/>
            <a:chExt cx="2514600" cy="1200329"/>
          </a:xfrm>
        </p:grpSpPr>
        <p:sp>
          <p:nvSpPr>
            <p:cNvPr id="9" name="Rectangle 8"/>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 y="2841901"/>
              <a:ext cx="2514600" cy="1200329"/>
            </a:xfrm>
            <a:prstGeom prst="rect">
              <a:avLst/>
            </a:prstGeom>
            <a:noFill/>
          </p:spPr>
          <p:txBody>
            <a:bodyPr wrap="square" rtlCol="0">
              <a:spAutoFit/>
            </a:bodyPr>
            <a:lstStyle/>
            <a:p>
              <a:pPr algn="ctr"/>
              <a:r>
                <a:rPr lang="en-US" sz="3600" dirty="0"/>
                <a:t>_  </a:t>
              </a:r>
              <a:r>
                <a:rPr lang="ro-RO" sz="3600" dirty="0"/>
                <a:t>ROMADER</a:t>
              </a:r>
              <a:endParaRPr lang="en-US" sz="3600" dirty="0"/>
            </a:p>
          </p:txBody>
        </p:sp>
      </p:grpSp>
      <p:grpSp>
        <p:nvGrpSpPr>
          <p:cNvPr id="12" name="Group 11"/>
          <p:cNvGrpSpPr/>
          <p:nvPr/>
        </p:nvGrpSpPr>
        <p:grpSpPr>
          <a:xfrm>
            <a:off x="3892669" y="2759831"/>
            <a:ext cx="2514600" cy="674154"/>
            <a:chOff x="304800" y="2841901"/>
            <a:chExt cx="2514600" cy="674154"/>
          </a:xfrm>
        </p:grpSpPr>
        <p:sp>
          <p:nvSpPr>
            <p:cNvPr id="13" name="Rectangle 12"/>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4800" y="2841901"/>
              <a:ext cx="2514600" cy="646331"/>
            </a:xfrm>
            <a:prstGeom prst="rect">
              <a:avLst/>
            </a:prstGeom>
            <a:noFill/>
          </p:spPr>
          <p:txBody>
            <a:bodyPr wrap="square" rtlCol="0">
              <a:spAutoFit/>
            </a:bodyPr>
            <a:lstStyle/>
            <a:p>
              <a:pPr algn="ctr"/>
              <a:r>
                <a:rPr lang="ro-RO" sz="3600" dirty="0"/>
                <a:t>ACA</a:t>
              </a:r>
              <a:r>
                <a:rPr lang="en-US" sz="3600" dirty="0"/>
                <a:t> _ </a:t>
              </a:r>
              <a:r>
                <a:rPr lang="ro-RO" sz="3600" dirty="0"/>
                <a:t>EA</a:t>
              </a:r>
              <a:endParaRPr lang="en-US" sz="3600" dirty="0"/>
            </a:p>
          </p:txBody>
        </p:sp>
      </p:grpSp>
      <p:grpSp>
        <p:nvGrpSpPr>
          <p:cNvPr id="15" name="Group 14"/>
          <p:cNvGrpSpPr/>
          <p:nvPr/>
        </p:nvGrpSpPr>
        <p:grpSpPr>
          <a:xfrm>
            <a:off x="480958" y="4959251"/>
            <a:ext cx="2514600" cy="674154"/>
            <a:chOff x="304800" y="2841901"/>
            <a:chExt cx="2514600" cy="674154"/>
          </a:xfrm>
        </p:grpSpPr>
        <p:sp>
          <p:nvSpPr>
            <p:cNvPr id="16" name="Rectangle 15"/>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04800" y="2841901"/>
              <a:ext cx="2514600" cy="646331"/>
            </a:xfrm>
            <a:prstGeom prst="rect">
              <a:avLst/>
            </a:prstGeom>
            <a:noFill/>
          </p:spPr>
          <p:txBody>
            <a:bodyPr wrap="square" rtlCol="0">
              <a:spAutoFit/>
            </a:bodyPr>
            <a:lstStyle/>
            <a:p>
              <a:pPr algn="ctr"/>
              <a:r>
                <a:rPr lang="ro-RO" sz="3600" dirty="0"/>
                <a:t>CA</a:t>
              </a:r>
              <a:r>
                <a:rPr lang="en-US" sz="3600" dirty="0"/>
                <a:t>_</a:t>
              </a:r>
              <a:r>
                <a:rPr lang="ro-RO" sz="3600" dirty="0"/>
                <a:t>OU</a:t>
              </a:r>
              <a:endParaRPr lang="en-US" sz="3600" dirty="0"/>
            </a:p>
          </p:txBody>
        </p:sp>
      </p:grpSp>
      <p:grpSp>
        <p:nvGrpSpPr>
          <p:cNvPr id="18" name="Group 17"/>
          <p:cNvGrpSpPr/>
          <p:nvPr/>
        </p:nvGrpSpPr>
        <p:grpSpPr>
          <a:xfrm>
            <a:off x="3831529" y="4991100"/>
            <a:ext cx="2514600" cy="674154"/>
            <a:chOff x="304800" y="2841901"/>
            <a:chExt cx="2514600" cy="674154"/>
          </a:xfrm>
        </p:grpSpPr>
        <p:sp>
          <p:nvSpPr>
            <p:cNvPr id="19" name="Rectangle 18"/>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04800" y="2841901"/>
              <a:ext cx="2514600" cy="646331"/>
            </a:xfrm>
            <a:prstGeom prst="rect">
              <a:avLst/>
            </a:prstGeom>
            <a:noFill/>
          </p:spPr>
          <p:txBody>
            <a:bodyPr wrap="square" rtlCol="0">
              <a:spAutoFit/>
            </a:bodyPr>
            <a:lstStyle/>
            <a:p>
              <a:pPr algn="ctr"/>
              <a:r>
                <a:rPr lang="en-US" sz="3600" dirty="0"/>
                <a:t>_ </a:t>
              </a:r>
              <a:r>
                <a:rPr lang="ro-RO" sz="3600" dirty="0"/>
                <a:t>EȘERT</a:t>
              </a:r>
              <a:endParaRPr lang="en-US" sz="3600" dirty="0"/>
            </a:p>
          </p:txBody>
        </p:sp>
      </p:grpSp>
      <p:grpSp>
        <p:nvGrpSpPr>
          <p:cNvPr id="21" name="Group 20"/>
          <p:cNvGrpSpPr/>
          <p:nvPr/>
        </p:nvGrpSpPr>
        <p:grpSpPr>
          <a:xfrm>
            <a:off x="424887" y="7282923"/>
            <a:ext cx="2514600" cy="674154"/>
            <a:chOff x="304800" y="2841901"/>
            <a:chExt cx="2514600" cy="674154"/>
          </a:xfrm>
        </p:grpSpPr>
        <p:sp>
          <p:nvSpPr>
            <p:cNvPr id="22" name="Rectangle 21"/>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04800" y="2841901"/>
              <a:ext cx="2514600" cy="646331"/>
            </a:xfrm>
            <a:prstGeom prst="rect">
              <a:avLst/>
            </a:prstGeom>
            <a:noFill/>
          </p:spPr>
          <p:txBody>
            <a:bodyPr wrap="square" rtlCol="0">
              <a:spAutoFit/>
            </a:bodyPr>
            <a:lstStyle/>
            <a:p>
              <a:pPr algn="ctr"/>
              <a:r>
                <a:rPr lang="en-US" sz="3600" dirty="0"/>
                <a:t>GAR _</a:t>
              </a:r>
            </a:p>
          </p:txBody>
        </p:sp>
      </p:grpSp>
      <p:grpSp>
        <p:nvGrpSpPr>
          <p:cNvPr id="34" name="Group 33">
            <a:extLst>
              <a:ext uri="{FF2B5EF4-FFF2-40B4-BE49-F238E27FC236}">
                <a16:creationId xmlns:a16="http://schemas.microsoft.com/office/drawing/2014/main" xmlns="" id="{7ED70485-B6C6-D6E9-E871-74E683EAC391}"/>
              </a:ext>
            </a:extLst>
          </p:cNvPr>
          <p:cNvGrpSpPr/>
          <p:nvPr/>
        </p:nvGrpSpPr>
        <p:grpSpPr>
          <a:xfrm>
            <a:off x="541093" y="3359995"/>
            <a:ext cx="2565544" cy="655909"/>
            <a:chOff x="541093" y="3359995"/>
            <a:chExt cx="2565544" cy="655909"/>
          </a:xfrm>
        </p:grpSpPr>
        <p:grpSp>
          <p:nvGrpSpPr>
            <p:cNvPr id="29" name="Group 28">
              <a:extLst>
                <a:ext uri="{FF2B5EF4-FFF2-40B4-BE49-F238E27FC236}">
                  <a16:creationId xmlns:a16="http://schemas.microsoft.com/office/drawing/2014/main" xmlns="" id="{E2BDEF4B-97D3-E2D1-6DAE-C3B8512B0A6D}"/>
                </a:ext>
              </a:extLst>
            </p:cNvPr>
            <p:cNvGrpSpPr/>
            <p:nvPr/>
          </p:nvGrpSpPr>
          <p:grpSpPr>
            <a:xfrm>
              <a:off x="541093" y="3428548"/>
              <a:ext cx="2565544" cy="521754"/>
              <a:chOff x="541093" y="3428548"/>
              <a:chExt cx="1637760" cy="521754"/>
            </a:xfrm>
          </p:grpSpPr>
          <p:sp>
            <p:nvSpPr>
              <p:cNvPr id="4" name="Rectangle 3">
                <a:extLst>
                  <a:ext uri="{FF2B5EF4-FFF2-40B4-BE49-F238E27FC236}">
                    <a16:creationId xmlns:a16="http://schemas.microsoft.com/office/drawing/2014/main" xmlns="" id="{8DCC7B9B-9316-DCB2-67CB-65F29C00F622}"/>
                  </a:ext>
                </a:extLst>
              </p:cNvPr>
              <p:cNvSpPr/>
              <p:nvPr/>
            </p:nvSpPr>
            <p:spPr>
              <a:xfrm>
                <a:off x="541093" y="3428548"/>
                <a:ext cx="548711" cy="5217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7BED911E-D0B2-20F5-A972-47C07410E58A}"/>
                  </a:ext>
                </a:extLst>
              </p:cNvPr>
              <p:cNvSpPr/>
              <p:nvPr/>
            </p:nvSpPr>
            <p:spPr>
              <a:xfrm>
                <a:off x="1081431" y="3428548"/>
                <a:ext cx="548711" cy="5217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0A4C3AFC-2696-9C16-564C-542F4D981254}"/>
                  </a:ext>
                </a:extLst>
              </p:cNvPr>
              <p:cNvSpPr/>
              <p:nvPr/>
            </p:nvSpPr>
            <p:spPr>
              <a:xfrm>
                <a:off x="1630142" y="3428548"/>
                <a:ext cx="548711" cy="5217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xmlns="" id="{D432D0E2-CB92-D20B-702A-C174FC988216}"/>
                </a:ext>
              </a:extLst>
            </p:cNvPr>
            <p:cNvSpPr txBox="1"/>
            <p:nvPr/>
          </p:nvSpPr>
          <p:spPr>
            <a:xfrm>
              <a:off x="778029" y="3359995"/>
              <a:ext cx="498680" cy="646331"/>
            </a:xfrm>
            <a:prstGeom prst="rect">
              <a:avLst/>
            </a:prstGeom>
            <a:noFill/>
          </p:spPr>
          <p:txBody>
            <a:bodyPr wrap="square" rtlCol="0">
              <a:spAutoFit/>
            </a:bodyPr>
            <a:lstStyle/>
            <a:p>
              <a:r>
                <a:rPr lang="en-US" sz="3600" dirty="0"/>
                <a:t>Z</a:t>
              </a:r>
            </a:p>
          </p:txBody>
        </p:sp>
        <p:sp>
          <p:nvSpPr>
            <p:cNvPr id="32" name="TextBox 31">
              <a:extLst>
                <a:ext uri="{FF2B5EF4-FFF2-40B4-BE49-F238E27FC236}">
                  <a16:creationId xmlns:a16="http://schemas.microsoft.com/office/drawing/2014/main" xmlns="" id="{E1D13F68-DBEE-25C2-9761-283797D16C5B}"/>
                </a:ext>
              </a:extLst>
            </p:cNvPr>
            <p:cNvSpPr txBox="1"/>
            <p:nvPr/>
          </p:nvSpPr>
          <p:spPr>
            <a:xfrm>
              <a:off x="1611430" y="3368978"/>
              <a:ext cx="498680" cy="646331"/>
            </a:xfrm>
            <a:prstGeom prst="rect">
              <a:avLst/>
            </a:prstGeom>
            <a:noFill/>
          </p:spPr>
          <p:txBody>
            <a:bodyPr wrap="square" rtlCol="0">
              <a:spAutoFit/>
            </a:bodyPr>
            <a:lstStyle/>
            <a:p>
              <a:r>
                <a:rPr lang="en-US" sz="3600" dirty="0"/>
                <a:t>A</a:t>
              </a:r>
            </a:p>
          </p:txBody>
        </p:sp>
        <p:sp>
          <p:nvSpPr>
            <p:cNvPr id="33" name="TextBox 32">
              <a:extLst>
                <a:ext uri="{FF2B5EF4-FFF2-40B4-BE49-F238E27FC236}">
                  <a16:creationId xmlns:a16="http://schemas.microsoft.com/office/drawing/2014/main" xmlns="" id="{3F4CFEEF-2EE7-CE90-E10A-158A523906F6}"/>
                </a:ext>
              </a:extLst>
            </p:cNvPr>
            <p:cNvSpPr txBox="1"/>
            <p:nvPr/>
          </p:nvSpPr>
          <p:spPr>
            <a:xfrm>
              <a:off x="2472413" y="3369573"/>
              <a:ext cx="498680" cy="646331"/>
            </a:xfrm>
            <a:prstGeom prst="rect">
              <a:avLst/>
            </a:prstGeom>
            <a:noFill/>
          </p:spPr>
          <p:txBody>
            <a:bodyPr wrap="square" rtlCol="0">
              <a:spAutoFit/>
            </a:bodyPr>
            <a:lstStyle/>
            <a:p>
              <a:r>
                <a:rPr lang="en-US" sz="3600" dirty="0"/>
                <a:t>D</a:t>
              </a:r>
            </a:p>
          </p:txBody>
        </p:sp>
      </p:grpSp>
      <p:grpSp>
        <p:nvGrpSpPr>
          <p:cNvPr id="35" name="Group 34">
            <a:extLst>
              <a:ext uri="{FF2B5EF4-FFF2-40B4-BE49-F238E27FC236}">
                <a16:creationId xmlns:a16="http://schemas.microsoft.com/office/drawing/2014/main" xmlns="" id="{A9B2387A-F7C8-E454-40B7-7B7D24AC9F19}"/>
              </a:ext>
            </a:extLst>
          </p:cNvPr>
          <p:cNvGrpSpPr/>
          <p:nvPr/>
        </p:nvGrpSpPr>
        <p:grpSpPr>
          <a:xfrm>
            <a:off x="675367" y="7867419"/>
            <a:ext cx="2061156" cy="655909"/>
            <a:chOff x="541093" y="3359995"/>
            <a:chExt cx="2565544" cy="655909"/>
          </a:xfrm>
        </p:grpSpPr>
        <p:grpSp>
          <p:nvGrpSpPr>
            <p:cNvPr id="37" name="Group 36">
              <a:extLst>
                <a:ext uri="{FF2B5EF4-FFF2-40B4-BE49-F238E27FC236}">
                  <a16:creationId xmlns:a16="http://schemas.microsoft.com/office/drawing/2014/main" xmlns="" id="{711FD459-4BD0-7051-0BE9-DB6249BEA9D8}"/>
                </a:ext>
              </a:extLst>
            </p:cNvPr>
            <p:cNvGrpSpPr/>
            <p:nvPr/>
          </p:nvGrpSpPr>
          <p:grpSpPr>
            <a:xfrm>
              <a:off x="541093" y="3428548"/>
              <a:ext cx="2565544" cy="521754"/>
              <a:chOff x="541093" y="3428548"/>
              <a:chExt cx="1637760" cy="521754"/>
            </a:xfrm>
          </p:grpSpPr>
          <p:sp>
            <p:nvSpPr>
              <p:cNvPr id="42" name="Rectangle 41">
                <a:extLst>
                  <a:ext uri="{FF2B5EF4-FFF2-40B4-BE49-F238E27FC236}">
                    <a16:creationId xmlns:a16="http://schemas.microsoft.com/office/drawing/2014/main" xmlns="" id="{063348DC-B4AC-72E3-3AFF-0D900959B3D2}"/>
                  </a:ext>
                </a:extLst>
              </p:cNvPr>
              <p:cNvSpPr/>
              <p:nvPr/>
            </p:nvSpPr>
            <p:spPr>
              <a:xfrm>
                <a:off x="541093" y="3428548"/>
                <a:ext cx="548711" cy="5217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0644FC32-545D-28A1-5B5D-CFD5213C5D1B}"/>
                  </a:ext>
                </a:extLst>
              </p:cNvPr>
              <p:cNvSpPr/>
              <p:nvPr/>
            </p:nvSpPr>
            <p:spPr>
              <a:xfrm>
                <a:off x="1081431" y="3428548"/>
                <a:ext cx="548711" cy="5217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88450E0C-25B8-5A38-5BD8-A444339CA5BF}"/>
                  </a:ext>
                </a:extLst>
              </p:cNvPr>
              <p:cNvSpPr/>
              <p:nvPr/>
            </p:nvSpPr>
            <p:spPr>
              <a:xfrm>
                <a:off x="1630142" y="3428548"/>
                <a:ext cx="548711" cy="5217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xmlns="" id="{C45C0FD6-0941-ED26-9A12-377148E9339B}"/>
                </a:ext>
              </a:extLst>
            </p:cNvPr>
            <p:cNvSpPr txBox="1"/>
            <p:nvPr/>
          </p:nvSpPr>
          <p:spPr>
            <a:xfrm>
              <a:off x="778029" y="3359995"/>
              <a:ext cx="498680" cy="646331"/>
            </a:xfrm>
            <a:prstGeom prst="rect">
              <a:avLst/>
            </a:prstGeom>
            <a:noFill/>
          </p:spPr>
          <p:txBody>
            <a:bodyPr wrap="square" rtlCol="0">
              <a:spAutoFit/>
            </a:bodyPr>
            <a:lstStyle/>
            <a:p>
              <a:r>
                <a:rPr lang="en-US" sz="3600" dirty="0"/>
                <a:t>S</a:t>
              </a:r>
            </a:p>
          </p:txBody>
        </p:sp>
        <p:sp>
          <p:nvSpPr>
            <p:cNvPr id="40" name="TextBox 39">
              <a:extLst>
                <a:ext uri="{FF2B5EF4-FFF2-40B4-BE49-F238E27FC236}">
                  <a16:creationId xmlns:a16="http://schemas.microsoft.com/office/drawing/2014/main" xmlns="" id="{E258B2E6-3659-E0BA-B309-61C34326D600}"/>
                </a:ext>
              </a:extLst>
            </p:cNvPr>
            <p:cNvSpPr txBox="1"/>
            <p:nvPr/>
          </p:nvSpPr>
          <p:spPr>
            <a:xfrm>
              <a:off x="1611430" y="3368978"/>
              <a:ext cx="498680" cy="646331"/>
            </a:xfrm>
            <a:prstGeom prst="rect">
              <a:avLst/>
            </a:prstGeom>
            <a:noFill/>
          </p:spPr>
          <p:txBody>
            <a:bodyPr wrap="square" rtlCol="0">
              <a:spAutoFit/>
            </a:bodyPr>
            <a:lstStyle/>
            <a:p>
              <a:r>
                <a:rPr lang="en-US" sz="3600" dirty="0"/>
                <a:t>D</a:t>
              </a:r>
            </a:p>
          </p:txBody>
        </p:sp>
        <p:sp>
          <p:nvSpPr>
            <p:cNvPr id="41" name="TextBox 40">
              <a:extLst>
                <a:ext uri="{FF2B5EF4-FFF2-40B4-BE49-F238E27FC236}">
                  <a16:creationId xmlns:a16="http://schemas.microsoft.com/office/drawing/2014/main" xmlns="" id="{99B0C030-0D20-DB6D-6580-E2FCA09CA62F}"/>
                </a:ext>
              </a:extLst>
            </p:cNvPr>
            <p:cNvSpPr txBox="1"/>
            <p:nvPr/>
          </p:nvSpPr>
          <p:spPr>
            <a:xfrm>
              <a:off x="2472413" y="3369573"/>
              <a:ext cx="498680" cy="646331"/>
            </a:xfrm>
            <a:prstGeom prst="rect">
              <a:avLst/>
            </a:prstGeom>
            <a:noFill/>
          </p:spPr>
          <p:txBody>
            <a:bodyPr wrap="square" rtlCol="0">
              <a:spAutoFit/>
            </a:bodyPr>
            <a:lstStyle/>
            <a:p>
              <a:r>
                <a:rPr lang="en-US" sz="3600" dirty="0"/>
                <a:t>O</a:t>
              </a:r>
            </a:p>
          </p:txBody>
        </p:sp>
      </p:grpSp>
      <p:grpSp>
        <p:nvGrpSpPr>
          <p:cNvPr id="45" name="Group 44">
            <a:extLst>
              <a:ext uri="{FF2B5EF4-FFF2-40B4-BE49-F238E27FC236}">
                <a16:creationId xmlns:a16="http://schemas.microsoft.com/office/drawing/2014/main" xmlns="" id="{AEAF35CE-F628-BBE1-4199-5D9711B59CDF}"/>
              </a:ext>
            </a:extLst>
          </p:cNvPr>
          <p:cNvGrpSpPr/>
          <p:nvPr/>
        </p:nvGrpSpPr>
        <p:grpSpPr>
          <a:xfrm>
            <a:off x="728688" y="5557626"/>
            <a:ext cx="2061156" cy="655909"/>
            <a:chOff x="541093" y="3359995"/>
            <a:chExt cx="2565544" cy="655909"/>
          </a:xfrm>
        </p:grpSpPr>
        <p:grpSp>
          <p:nvGrpSpPr>
            <p:cNvPr id="46" name="Group 45">
              <a:extLst>
                <a:ext uri="{FF2B5EF4-FFF2-40B4-BE49-F238E27FC236}">
                  <a16:creationId xmlns:a16="http://schemas.microsoft.com/office/drawing/2014/main" xmlns="" id="{B1EEEE24-E096-C6C4-E902-6456EA75510B}"/>
                </a:ext>
              </a:extLst>
            </p:cNvPr>
            <p:cNvGrpSpPr/>
            <p:nvPr/>
          </p:nvGrpSpPr>
          <p:grpSpPr>
            <a:xfrm>
              <a:off x="541093" y="3428548"/>
              <a:ext cx="2565544" cy="521754"/>
              <a:chOff x="541093" y="3428548"/>
              <a:chExt cx="1637760" cy="521754"/>
            </a:xfrm>
          </p:grpSpPr>
          <p:sp>
            <p:nvSpPr>
              <p:cNvPr id="50" name="Rectangle 49">
                <a:extLst>
                  <a:ext uri="{FF2B5EF4-FFF2-40B4-BE49-F238E27FC236}">
                    <a16:creationId xmlns:a16="http://schemas.microsoft.com/office/drawing/2014/main" xmlns="" id="{042553A5-C2FB-5EEE-C9BD-0F54B8903ACC}"/>
                  </a:ext>
                </a:extLst>
              </p:cNvPr>
              <p:cNvSpPr/>
              <p:nvPr/>
            </p:nvSpPr>
            <p:spPr>
              <a:xfrm>
                <a:off x="541093" y="3428548"/>
                <a:ext cx="548711" cy="5217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90A46FD5-BAC2-46DB-8CC1-BFBBEC078E1F}"/>
                  </a:ext>
                </a:extLst>
              </p:cNvPr>
              <p:cNvSpPr/>
              <p:nvPr/>
            </p:nvSpPr>
            <p:spPr>
              <a:xfrm>
                <a:off x="1081431" y="3428548"/>
                <a:ext cx="548711" cy="5217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8117630D-ACAA-741D-C1F7-1551DB1E11B5}"/>
                  </a:ext>
                </a:extLst>
              </p:cNvPr>
              <p:cNvSpPr/>
              <p:nvPr/>
            </p:nvSpPr>
            <p:spPr>
              <a:xfrm>
                <a:off x="1630142" y="3428548"/>
                <a:ext cx="548711" cy="5217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xmlns="" id="{0A75523A-2F06-14D4-8C08-8FA28A55B9B3}"/>
                </a:ext>
              </a:extLst>
            </p:cNvPr>
            <p:cNvSpPr txBox="1"/>
            <p:nvPr/>
          </p:nvSpPr>
          <p:spPr>
            <a:xfrm>
              <a:off x="778029" y="3359995"/>
              <a:ext cx="498680" cy="646331"/>
            </a:xfrm>
            <a:prstGeom prst="rect">
              <a:avLst/>
            </a:prstGeom>
            <a:noFill/>
          </p:spPr>
          <p:txBody>
            <a:bodyPr wrap="square" rtlCol="0">
              <a:spAutoFit/>
            </a:bodyPr>
            <a:lstStyle/>
            <a:p>
              <a:r>
                <a:rPr lang="en-US" sz="3600" dirty="0"/>
                <a:t>D</a:t>
              </a:r>
            </a:p>
          </p:txBody>
        </p:sp>
        <p:sp>
          <p:nvSpPr>
            <p:cNvPr id="48" name="TextBox 47">
              <a:extLst>
                <a:ext uri="{FF2B5EF4-FFF2-40B4-BE49-F238E27FC236}">
                  <a16:creationId xmlns:a16="http://schemas.microsoft.com/office/drawing/2014/main" xmlns="" id="{0AE5BDB4-067C-5D5E-8469-89664BE2965D}"/>
                </a:ext>
              </a:extLst>
            </p:cNvPr>
            <p:cNvSpPr txBox="1"/>
            <p:nvPr/>
          </p:nvSpPr>
          <p:spPr>
            <a:xfrm>
              <a:off x="1611430" y="3368978"/>
              <a:ext cx="498680" cy="646331"/>
            </a:xfrm>
            <a:prstGeom prst="rect">
              <a:avLst/>
            </a:prstGeom>
            <a:noFill/>
          </p:spPr>
          <p:txBody>
            <a:bodyPr wrap="square" rtlCol="0">
              <a:spAutoFit/>
            </a:bodyPr>
            <a:lstStyle/>
            <a:p>
              <a:r>
                <a:rPr lang="en-US" sz="3600" dirty="0"/>
                <a:t>F</a:t>
              </a:r>
            </a:p>
          </p:txBody>
        </p:sp>
        <p:sp>
          <p:nvSpPr>
            <p:cNvPr id="49" name="TextBox 48">
              <a:extLst>
                <a:ext uri="{FF2B5EF4-FFF2-40B4-BE49-F238E27FC236}">
                  <a16:creationId xmlns:a16="http://schemas.microsoft.com/office/drawing/2014/main" xmlns="" id="{0FAC60A4-446B-A35B-89AD-E63DC1E1E495}"/>
                </a:ext>
              </a:extLst>
            </p:cNvPr>
            <p:cNvSpPr txBox="1"/>
            <p:nvPr/>
          </p:nvSpPr>
          <p:spPr>
            <a:xfrm>
              <a:off x="2472413" y="3369573"/>
              <a:ext cx="498680" cy="646331"/>
            </a:xfrm>
            <a:prstGeom prst="rect">
              <a:avLst/>
            </a:prstGeom>
            <a:noFill/>
          </p:spPr>
          <p:txBody>
            <a:bodyPr wrap="square" rtlCol="0">
              <a:spAutoFit/>
            </a:bodyPr>
            <a:lstStyle/>
            <a:p>
              <a:r>
                <a:rPr lang="en-US" sz="3600" dirty="0"/>
                <a:t>G</a:t>
              </a:r>
            </a:p>
          </p:txBody>
        </p:sp>
      </p:grpSp>
      <p:grpSp>
        <p:nvGrpSpPr>
          <p:cNvPr id="61" name="Group 60">
            <a:extLst>
              <a:ext uri="{FF2B5EF4-FFF2-40B4-BE49-F238E27FC236}">
                <a16:creationId xmlns:a16="http://schemas.microsoft.com/office/drawing/2014/main" xmlns="" id="{F590CAAB-48D1-F22D-3FBD-3A14B563B851}"/>
              </a:ext>
            </a:extLst>
          </p:cNvPr>
          <p:cNvGrpSpPr/>
          <p:nvPr/>
        </p:nvGrpSpPr>
        <p:grpSpPr>
          <a:xfrm>
            <a:off x="3760154" y="7256990"/>
            <a:ext cx="2514600" cy="1260956"/>
            <a:chOff x="3689705" y="7429052"/>
            <a:chExt cx="2514600" cy="1260956"/>
          </a:xfrm>
        </p:grpSpPr>
        <p:grpSp>
          <p:nvGrpSpPr>
            <p:cNvPr id="25" name="Group 24"/>
            <p:cNvGrpSpPr/>
            <p:nvPr/>
          </p:nvGrpSpPr>
          <p:grpSpPr>
            <a:xfrm>
              <a:off x="3689705" y="7429052"/>
              <a:ext cx="2514600" cy="674154"/>
              <a:chOff x="304800" y="2841901"/>
              <a:chExt cx="2514600" cy="674154"/>
            </a:xfrm>
          </p:grpSpPr>
          <p:sp>
            <p:nvSpPr>
              <p:cNvPr id="26" name="Rectangle 25"/>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04800" y="2841901"/>
                <a:ext cx="2514600" cy="646331"/>
              </a:xfrm>
              <a:prstGeom prst="rect">
                <a:avLst/>
              </a:prstGeom>
              <a:noFill/>
            </p:spPr>
            <p:txBody>
              <a:bodyPr wrap="square" rtlCol="0">
                <a:spAutoFit/>
              </a:bodyPr>
              <a:lstStyle/>
              <a:p>
                <a:pPr algn="ctr"/>
                <a:r>
                  <a:rPr lang="en-US" sz="3600" dirty="0"/>
                  <a:t>BRA _ </a:t>
                </a:r>
              </a:p>
            </p:txBody>
          </p:sp>
        </p:grpSp>
        <p:grpSp>
          <p:nvGrpSpPr>
            <p:cNvPr id="53" name="Group 52">
              <a:extLst>
                <a:ext uri="{FF2B5EF4-FFF2-40B4-BE49-F238E27FC236}">
                  <a16:creationId xmlns:a16="http://schemas.microsoft.com/office/drawing/2014/main" xmlns="" id="{C0D499A2-B0CA-D832-83E8-E2E1DC6031BA}"/>
                </a:ext>
              </a:extLst>
            </p:cNvPr>
            <p:cNvGrpSpPr/>
            <p:nvPr/>
          </p:nvGrpSpPr>
          <p:grpSpPr>
            <a:xfrm>
              <a:off x="3943841" y="8034099"/>
              <a:ext cx="2048438" cy="655909"/>
              <a:chOff x="541093" y="3359995"/>
              <a:chExt cx="2565544" cy="655909"/>
            </a:xfrm>
          </p:grpSpPr>
          <p:grpSp>
            <p:nvGrpSpPr>
              <p:cNvPr id="54" name="Group 53">
                <a:extLst>
                  <a:ext uri="{FF2B5EF4-FFF2-40B4-BE49-F238E27FC236}">
                    <a16:creationId xmlns:a16="http://schemas.microsoft.com/office/drawing/2014/main" xmlns="" id="{37F592CF-C74E-DBCB-34F3-4619941BE827}"/>
                  </a:ext>
                </a:extLst>
              </p:cNvPr>
              <p:cNvGrpSpPr/>
              <p:nvPr/>
            </p:nvGrpSpPr>
            <p:grpSpPr>
              <a:xfrm>
                <a:off x="541093" y="3428548"/>
                <a:ext cx="2565544" cy="521754"/>
                <a:chOff x="541093" y="3428548"/>
                <a:chExt cx="1637760" cy="521754"/>
              </a:xfrm>
            </p:grpSpPr>
            <p:sp>
              <p:nvSpPr>
                <p:cNvPr id="58" name="Rectangle 57">
                  <a:extLst>
                    <a:ext uri="{FF2B5EF4-FFF2-40B4-BE49-F238E27FC236}">
                      <a16:creationId xmlns:a16="http://schemas.microsoft.com/office/drawing/2014/main" xmlns="" id="{4FBD1163-D25A-E7BD-7726-058140215108}"/>
                    </a:ext>
                  </a:extLst>
                </p:cNvPr>
                <p:cNvSpPr/>
                <p:nvPr/>
              </p:nvSpPr>
              <p:spPr>
                <a:xfrm>
                  <a:off x="541093" y="3428548"/>
                  <a:ext cx="548711" cy="5217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xmlns="" id="{A95241E5-766F-FC56-F907-53718E325DBA}"/>
                    </a:ext>
                  </a:extLst>
                </p:cNvPr>
                <p:cNvSpPr/>
                <p:nvPr/>
              </p:nvSpPr>
              <p:spPr>
                <a:xfrm>
                  <a:off x="1081431" y="3428548"/>
                  <a:ext cx="548711" cy="5217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xmlns="" id="{6BF979BA-BDBF-67A6-B019-99E359B8EF25}"/>
                    </a:ext>
                  </a:extLst>
                </p:cNvPr>
                <p:cNvSpPr/>
                <p:nvPr/>
              </p:nvSpPr>
              <p:spPr>
                <a:xfrm>
                  <a:off x="1630142" y="3428548"/>
                  <a:ext cx="548711" cy="5217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a:extLst>
                  <a:ext uri="{FF2B5EF4-FFF2-40B4-BE49-F238E27FC236}">
                    <a16:creationId xmlns:a16="http://schemas.microsoft.com/office/drawing/2014/main" xmlns="" id="{344A3013-37C9-8D21-1EB0-67AAAC397566}"/>
                  </a:ext>
                </a:extLst>
              </p:cNvPr>
              <p:cNvSpPr txBox="1"/>
              <p:nvPr/>
            </p:nvSpPr>
            <p:spPr>
              <a:xfrm>
                <a:off x="778029" y="3359995"/>
                <a:ext cx="498680" cy="646331"/>
              </a:xfrm>
              <a:prstGeom prst="rect">
                <a:avLst/>
              </a:prstGeom>
              <a:noFill/>
            </p:spPr>
            <p:txBody>
              <a:bodyPr wrap="square" rtlCol="0">
                <a:spAutoFit/>
              </a:bodyPr>
              <a:lstStyle/>
              <a:p>
                <a:r>
                  <a:rPr lang="en-US" sz="3600" dirty="0"/>
                  <a:t>L</a:t>
                </a:r>
              </a:p>
            </p:txBody>
          </p:sp>
          <p:sp>
            <p:nvSpPr>
              <p:cNvPr id="56" name="TextBox 55">
                <a:extLst>
                  <a:ext uri="{FF2B5EF4-FFF2-40B4-BE49-F238E27FC236}">
                    <a16:creationId xmlns:a16="http://schemas.microsoft.com/office/drawing/2014/main" xmlns="" id="{327A1335-B965-53D3-BC85-74FFED6D5256}"/>
                  </a:ext>
                </a:extLst>
              </p:cNvPr>
              <p:cNvSpPr txBox="1"/>
              <p:nvPr/>
            </p:nvSpPr>
            <p:spPr>
              <a:xfrm>
                <a:off x="1611430" y="3368978"/>
                <a:ext cx="498680" cy="646331"/>
              </a:xfrm>
              <a:prstGeom prst="rect">
                <a:avLst/>
              </a:prstGeom>
              <a:noFill/>
            </p:spPr>
            <p:txBody>
              <a:bodyPr wrap="square" rtlCol="0">
                <a:spAutoFit/>
              </a:bodyPr>
              <a:lstStyle/>
              <a:p>
                <a:r>
                  <a:rPr lang="en-US" sz="3600" dirty="0"/>
                  <a:t>E</a:t>
                </a:r>
              </a:p>
            </p:txBody>
          </p:sp>
          <p:sp>
            <p:nvSpPr>
              <p:cNvPr id="57" name="TextBox 56">
                <a:extLst>
                  <a:ext uri="{FF2B5EF4-FFF2-40B4-BE49-F238E27FC236}">
                    <a16:creationId xmlns:a16="http://schemas.microsoft.com/office/drawing/2014/main" xmlns="" id="{AA525E56-9E71-01E6-D101-45E4CC43B21B}"/>
                  </a:ext>
                </a:extLst>
              </p:cNvPr>
              <p:cNvSpPr txBox="1"/>
              <p:nvPr/>
            </p:nvSpPr>
            <p:spPr>
              <a:xfrm>
                <a:off x="2472413" y="3369573"/>
                <a:ext cx="498680" cy="646331"/>
              </a:xfrm>
              <a:prstGeom prst="rect">
                <a:avLst/>
              </a:prstGeom>
              <a:noFill/>
            </p:spPr>
            <p:txBody>
              <a:bodyPr wrap="square" rtlCol="0">
                <a:spAutoFit/>
              </a:bodyPr>
              <a:lstStyle/>
              <a:p>
                <a:r>
                  <a:rPr lang="en-US" sz="3600" dirty="0"/>
                  <a:t>D</a:t>
                </a:r>
              </a:p>
            </p:txBody>
          </p:sp>
        </p:grpSp>
      </p:grpSp>
      <p:grpSp>
        <p:nvGrpSpPr>
          <p:cNvPr id="62" name="Group 61">
            <a:extLst>
              <a:ext uri="{FF2B5EF4-FFF2-40B4-BE49-F238E27FC236}">
                <a16:creationId xmlns:a16="http://schemas.microsoft.com/office/drawing/2014/main" xmlns="" id="{C0F8A4BE-D053-5E0E-24D4-86DF20EC0919}"/>
              </a:ext>
            </a:extLst>
          </p:cNvPr>
          <p:cNvGrpSpPr/>
          <p:nvPr/>
        </p:nvGrpSpPr>
        <p:grpSpPr>
          <a:xfrm>
            <a:off x="4083290" y="5616400"/>
            <a:ext cx="2059875" cy="655909"/>
            <a:chOff x="541093" y="3359995"/>
            <a:chExt cx="2565544" cy="655909"/>
          </a:xfrm>
        </p:grpSpPr>
        <p:grpSp>
          <p:nvGrpSpPr>
            <p:cNvPr id="63" name="Group 62">
              <a:extLst>
                <a:ext uri="{FF2B5EF4-FFF2-40B4-BE49-F238E27FC236}">
                  <a16:creationId xmlns:a16="http://schemas.microsoft.com/office/drawing/2014/main" xmlns="" id="{D25D6E80-31E4-048B-38E6-9E87057CD3FC}"/>
                </a:ext>
              </a:extLst>
            </p:cNvPr>
            <p:cNvGrpSpPr/>
            <p:nvPr/>
          </p:nvGrpSpPr>
          <p:grpSpPr>
            <a:xfrm>
              <a:off x="541093" y="3428548"/>
              <a:ext cx="2565544" cy="521754"/>
              <a:chOff x="541093" y="3428548"/>
              <a:chExt cx="1637760" cy="521754"/>
            </a:xfrm>
          </p:grpSpPr>
          <p:sp>
            <p:nvSpPr>
              <p:cNvPr id="67" name="Rectangle 66">
                <a:extLst>
                  <a:ext uri="{FF2B5EF4-FFF2-40B4-BE49-F238E27FC236}">
                    <a16:creationId xmlns:a16="http://schemas.microsoft.com/office/drawing/2014/main" xmlns="" id="{63635E08-7E27-BD75-7CD6-222486646B4F}"/>
                  </a:ext>
                </a:extLst>
              </p:cNvPr>
              <p:cNvSpPr/>
              <p:nvPr/>
            </p:nvSpPr>
            <p:spPr>
              <a:xfrm>
                <a:off x="541093" y="3428548"/>
                <a:ext cx="548711" cy="5217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xmlns="" id="{A37D2E88-F016-8DB1-C08B-DED1BAB80F55}"/>
                  </a:ext>
                </a:extLst>
              </p:cNvPr>
              <p:cNvSpPr/>
              <p:nvPr/>
            </p:nvSpPr>
            <p:spPr>
              <a:xfrm>
                <a:off x="1081431" y="3428548"/>
                <a:ext cx="548711" cy="5217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xmlns="" id="{0BC77567-A635-2224-9E77-39DE136AF80D}"/>
                  </a:ext>
                </a:extLst>
              </p:cNvPr>
              <p:cNvSpPr/>
              <p:nvPr/>
            </p:nvSpPr>
            <p:spPr>
              <a:xfrm>
                <a:off x="1630142" y="3428548"/>
                <a:ext cx="548711" cy="5217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a:extLst>
                <a:ext uri="{FF2B5EF4-FFF2-40B4-BE49-F238E27FC236}">
                  <a16:creationId xmlns:a16="http://schemas.microsoft.com/office/drawing/2014/main" xmlns="" id="{5256E80A-F63D-D07B-A25D-B7BD4306D299}"/>
                </a:ext>
              </a:extLst>
            </p:cNvPr>
            <p:cNvSpPr txBox="1"/>
            <p:nvPr/>
          </p:nvSpPr>
          <p:spPr>
            <a:xfrm>
              <a:off x="778029" y="3359995"/>
              <a:ext cx="498680" cy="646331"/>
            </a:xfrm>
            <a:prstGeom prst="rect">
              <a:avLst/>
            </a:prstGeom>
            <a:noFill/>
          </p:spPr>
          <p:txBody>
            <a:bodyPr wrap="square" rtlCol="0">
              <a:spAutoFit/>
            </a:bodyPr>
            <a:lstStyle/>
            <a:p>
              <a:r>
                <a:rPr lang="en-US" sz="3600" dirty="0"/>
                <a:t>M</a:t>
              </a:r>
            </a:p>
          </p:txBody>
        </p:sp>
        <p:sp>
          <p:nvSpPr>
            <p:cNvPr id="65" name="TextBox 64">
              <a:extLst>
                <a:ext uri="{FF2B5EF4-FFF2-40B4-BE49-F238E27FC236}">
                  <a16:creationId xmlns:a16="http://schemas.microsoft.com/office/drawing/2014/main" xmlns="" id="{0758C197-0B4F-0699-262F-18F2520D4E39}"/>
                </a:ext>
              </a:extLst>
            </p:cNvPr>
            <p:cNvSpPr txBox="1"/>
            <p:nvPr/>
          </p:nvSpPr>
          <p:spPr>
            <a:xfrm>
              <a:off x="1611430" y="3368978"/>
              <a:ext cx="498680" cy="646331"/>
            </a:xfrm>
            <a:prstGeom prst="rect">
              <a:avLst/>
            </a:prstGeom>
            <a:noFill/>
          </p:spPr>
          <p:txBody>
            <a:bodyPr wrap="square" rtlCol="0">
              <a:spAutoFit/>
            </a:bodyPr>
            <a:lstStyle/>
            <a:p>
              <a:r>
                <a:rPr lang="en-US" sz="3600" dirty="0"/>
                <a:t>D</a:t>
              </a:r>
            </a:p>
          </p:txBody>
        </p:sp>
        <p:sp>
          <p:nvSpPr>
            <p:cNvPr id="66" name="TextBox 65">
              <a:extLst>
                <a:ext uri="{FF2B5EF4-FFF2-40B4-BE49-F238E27FC236}">
                  <a16:creationId xmlns:a16="http://schemas.microsoft.com/office/drawing/2014/main" xmlns="" id="{AE5174EA-9F49-DBF9-5541-D308F61D9E60}"/>
                </a:ext>
              </a:extLst>
            </p:cNvPr>
            <p:cNvSpPr txBox="1"/>
            <p:nvPr/>
          </p:nvSpPr>
          <p:spPr>
            <a:xfrm>
              <a:off x="2472413" y="3369573"/>
              <a:ext cx="498680" cy="646331"/>
            </a:xfrm>
            <a:prstGeom prst="rect">
              <a:avLst/>
            </a:prstGeom>
            <a:noFill/>
          </p:spPr>
          <p:txBody>
            <a:bodyPr wrap="square" rtlCol="0">
              <a:spAutoFit/>
            </a:bodyPr>
            <a:lstStyle/>
            <a:p>
              <a:r>
                <a:rPr lang="en-US" sz="3600" dirty="0"/>
                <a:t>V</a:t>
              </a:r>
            </a:p>
          </p:txBody>
        </p:sp>
      </p:grpSp>
      <p:grpSp>
        <p:nvGrpSpPr>
          <p:cNvPr id="70" name="Group 69">
            <a:extLst>
              <a:ext uri="{FF2B5EF4-FFF2-40B4-BE49-F238E27FC236}">
                <a16:creationId xmlns:a16="http://schemas.microsoft.com/office/drawing/2014/main" xmlns="" id="{EDF17A1E-D8B4-C870-369A-5822B94A0C9D}"/>
              </a:ext>
            </a:extLst>
          </p:cNvPr>
          <p:cNvGrpSpPr/>
          <p:nvPr/>
        </p:nvGrpSpPr>
        <p:grpSpPr>
          <a:xfrm>
            <a:off x="4143149" y="3392106"/>
            <a:ext cx="2061156" cy="655909"/>
            <a:chOff x="541093" y="3359995"/>
            <a:chExt cx="2565544" cy="655909"/>
          </a:xfrm>
        </p:grpSpPr>
        <p:grpSp>
          <p:nvGrpSpPr>
            <p:cNvPr id="71" name="Group 70">
              <a:extLst>
                <a:ext uri="{FF2B5EF4-FFF2-40B4-BE49-F238E27FC236}">
                  <a16:creationId xmlns:a16="http://schemas.microsoft.com/office/drawing/2014/main" xmlns="" id="{23FBCE46-94FE-4869-4186-9AA3B2D604AA}"/>
                </a:ext>
              </a:extLst>
            </p:cNvPr>
            <p:cNvGrpSpPr/>
            <p:nvPr/>
          </p:nvGrpSpPr>
          <p:grpSpPr>
            <a:xfrm>
              <a:off x="541093" y="3428548"/>
              <a:ext cx="2565544" cy="521754"/>
              <a:chOff x="541093" y="3428548"/>
              <a:chExt cx="1637760" cy="521754"/>
            </a:xfrm>
          </p:grpSpPr>
          <p:sp>
            <p:nvSpPr>
              <p:cNvPr id="75" name="Rectangle 74">
                <a:extLst>
                  <a:ext uri="{FF2B5EF4-FFF2-40B4-BE49-F238E27FC236}">
                    <a16:creationId xmlns:a16="http://schemas.microsoft.com/office/drawing/2014/main" xmlns="" id="{5F7D0C68-34BE-5C09-0AD3-92AB202B9BE6}"/>
                  </a:ext>
                </a:extLst>
              </p:cNvPr>
              <p:cNvSpPr/>
              <p:nvPr/>
            </p:nvSpPr>
            <p:spPr>
              <a:xfrm>
                <a:off x="541093" y="3428548"/>
                <a:ext cx="548711" cy="5217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xmlns="" id="{E2F2AF9B-45EB-5DF3-345F-2CBFB6BEB07B}"/>
                  </a:ext>
                </a:extLst>
              </p:cNvPr>
              <p:cNvSpPr/>
              <p:nvPr/>
            </p:nvSpPr>
            <p:spPr>
              <a:xfrm>
                <a:off x="1081431" y="3428548"/>
                <a:ext cx="548711" cy="5217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C8A994AA-5449-1B87-CC91-D050F1E14AA8}"/>
                  </a:ext>
                </a:extLst>
              </p:cNvPr>
              <p:cNvSpPr/>
              <p:nvPr/>
            </p:nvSpPr>
            <p:spPr>
              <a:xfrm>
                <a:off x="1630142" y="3428548"/>
                <a:ext cx="548711" cy="5217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xmlns="" id="{DA82B8AF-54EA-1D95-87AA-6990EB36DCE8}"/>
                </a:ext>
              </a:extLst>
            </p:cNvPr>
            <p:cNvSpPr txBox="1"/>
            <p:nvPr/>
          </p:nvSpPr>
          <p:spPr>
            <a:xfrm>
              <a:off x="778029" y="3359995"/>
              <a:ext cx="498680" cy="646331"/>
            </a:xfrm>
            <a:prstGeom prst="rect">
              <a:avLst/>
            </a:prstGeom>
            <a:noFill/>
          </p:spPr>
          <p:txBody>
            <a:bodyPr wrap="square" rtlCol="0">
              <a:spAutoFit/>
            </a:bodyPr>
            <a:lstStyle/>
            <a:p>
              <a:r>
                <a:rPr lang="en-US" sz="3600" dirty="0"/>
                <a:t>D</a:t>
              </a:r>
            </a:p>
          </p:txBody>
        </p:sp>
        <p:sp>
          <p:nvSpPr>
            <p:cNvPr id="73" name="TextBox 72">
              <a:extLst>
                <a:ext uri="{FF2B5EF4-FFF2-40B4-BE49-F238E27FC236}">
                  <a16:creationId xmlns:a16="http://schemas.microsoft.com/office/drawing/2014/main" xmlns="" id="{788A135B-0A2C-0B03-07F1-B6E0308657E8}"/>
                </a:ext>
              </a:extLst>
            </p:cNvPr>
            <p:cNvSpPr txBox="1"/>
            <p:nvPr/>
          </p:nvSpPr>
          <p:spPr>
            <a:xfrm>
              <a:off x="1611430" y="3368978"/>
              <a:ext cx="498680" cy="646331"/>
            </a:xfrm>
            <a:prstGeom prst="rect">
              <a:avLst/>
            </a:prstGeom>
            <a:noFill/>
          </p:spPr>
          <p:txBody>
            <a:bodyPr wrap="square" rtlCol="0">
              <a:spAutoFit/>
            </a:bodyPr>
            <a:lstStyle/>
            <a:p>
              <a:r>
                <a:rPr lang="en-US" sz="3600" dirty="0"/>
                <a:t>U</a:t>
              </a:r>
            </a:p>
          </p:txBody>
        </p:sp>
        <p:sp>
          <p:nvSpPr>
            <p:cNvPr id="74" name="TextBox 73">
              <a:extLst>
                <a:ext uri="{FF2B5EF4-FFF2-40B4-BE49-F238E27FC236}">
                  <a16:creationId xmlns:a16="http://schemas.microsoft.com/office/drawing/2014/main" xmlns="" id="{6A35DBD8-ADB8-9188-F670-9D5A487776CA}"/>
                </a:ext>
              </a:extLst>
            </p:cNvPr>
            <p:cNvSpPr txBox="1"/>
            <p:nvPr/>
          </p:nvSpPr>
          <p:spPr>
            <a:xfrm>
              <a:off x="2472413" y="3369573"/>
              <a:ext cx="498680" cy="646331"/>
            </a:xfrm>
            <a:prstGeom prst="rect">
              <a:avLst/>
            </a:prstGeom>
            <a:noFill/>
          </p:spPr>
          <p:txBody>
            <a:bodyPr wrap="square" rtlCol="0">
              <a:spAutoFit/>
            </a:bodyPr>
            <a:lstStyle/>
            <a:p>
              <a:r>
                <a:rPr lang="en-US" sz="3600" dirty="0"/>
                <a:t>T</a:t>
              </a:r>
            </a:p>
          </p:txBody>
        </p:sp>
      </p:grpSp>
      <p:pic>
        <p:nvPicPr>
          <p:cNvPr id="5" name="Picture 4">
            <a:extLst>
              <a:ext uri="{FF2B5EF4-FFF2-40B4-BE49-F238E27FC236}">
                <a16:creationId xmlns:a16="http://schemas.microsoft.com/office/drawing/2014/main" xmlns="" id="{35A1F1C3-4E6E-9BE6-24E5-A755B087CA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1077" y="1593395"/>
            <a:ext cx="735038" cy="1101308"/>
          </a:xfrm>
          <a:prstGeom prst="rect">
            <a:avLst/>
          </a:prstGeom>
        </p:spPr>
      </p:pic>
      <p:pic>
        <p:nvPicPr>
          <p:cNvPr id="83" name="Picture 4" descr="D:\DOCUMENTE ANCA\Materiale didactice\Clipart Anca\CRACIUN CLIPART\acadea.png">
            <a:extLst>
              <a:ext uri="{FF2B5EF4-FFF2-40B4-BE49-F238E27FC236}">
                <a16:creationId xmlns:a16="http://schemas.microsoft.com/office/drawing/2014/main" xmlns="" id="{9728250B-7C1E-0B7C-0CB6-37C1DDFD5F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0653">
            <a:off x="4775429" y="1706008"/>
            <a:ext cx="390667" cy="92864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a:extLst>
              <a:ext uri="{FF2B5EF4-FFF2-40B4-BE49-F238E27FC236}">
                <a16:creationId xmlns:a16="http://schemas.microsoft.com/office/drawing/2014/main" xmlns="" id="{43651CEC-7B73-9D17-3757-E016E78E78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794" y="3991312"/>
            <a:ext cx="1055272" cy="929113"/>
          </a:xfrm>
          <a:prstGeom prst="rect">
            <a:avLst/>
          </a:prstGeom>
        </p:spPr>
      </p:pic>
      <p:pic>
        <p:nvPicPr>
          <p:cNvPr id="85" name="Picture 84">
            <a:extLst>
              <a:ext uri="{FF2B5EF4-FFF2-40B4-BE49-F238E27FC236}">
                <a16:creationId xmlns:a16="http://schemas.microsoft.com/office/drawing/2014/main" xmlns="" id="{04A5364C-B8D6-6257-8954-1220ECB08E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1192" y="4118041"/>
            <a:ext cx="1055272" cy="779027"/>
          </a:xfrm>
          <a:prstGeom prst="rect">
            <a:avLst/>
          </a:prstGeom>
        </p:spPr>
      </p:pic>
      <p:pic>
        <p:nvPicPr>
          <p:cNvPr id="86" name="Picture 85">
            <a:extLst>
              <a:ext uri="{FF2B5EF4-FFF2-40B4-BE49-F238E27FC236}">
                <a16:creationId xmlns:a16="http://schemas.microsoft.com/office/drawing/2014/main" xmlns="" id="{629EDC5F-26AB-9B7C-74B0-B482633E94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077" y="6376844"/>
            <a:ext cx="1797519" cy="783101"/>
          </a:xfrm>
          <a:prstGeom prst="rect">
            <a:avLst/>
          </a:prstGeom>
        </p:spPr>
      </p:pic>
      <p:pic>
        <p:nvPicPr>
          <p:cNvPr id="87" name="Picture 86">
            <a:extLst>
              <a:ext uri="{FF2B5EF4-FFF2-40B4-BE49-F238E27FC236}">
                <a16:creationId xmlns:a16="http://schemas.microsoft.com/office/drawing/2014/main" xmlns="" id="{9EA34911-3C5A-3817-20E1-2782E8594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3430" y="6299927"/>
            <a:ext cx="748484" cy="895717"/>
          </a:xfrm>
          <a:prstGeom prst="rect">
            <a:avLst/>
          </a:prstGeom>
        </p:spPr>
      </p:pic>
    </p:spTree>
    <p:extLst>
      <p:ext uri="{BB962C8B-B14F-4D97-AF65-F5344CB8AC3E}">
        <p14:creationId xmlns:p14="http://schemas.microsoft.com/office/powerpoint/2010/main" val="4177905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3992"/>
            <a:ext cx="5867400" cy="923330"/>
          </a:xfrm>
          <a:prstGeom prst="rect">
            <a:avLst/>
          </a:prstGeom>
          <a:noFill/>
        </p:spPr>
        <p:txBody>
          <a:bodyPr wrap="square" rtlCol="0">
            <a:spAutoFit/>
          </a:bodyPr>
          <a:lstStyle/>
          <a:p>
            <a:r>
              <a:rPr lang="en-US" dirty="0"/>
              <a:t>NUME:………………………………………………………………………………….</a:t>
            </a:r>
          </a:p>
          <a:p>
            <a:r>
              <a:rPr lang="en-US" dirty="0"/>
              <a:t>DATA:……………………………………………………………………………………..</a:t>
            </a:r>
          </a:p>
          <a:p>
            <a:r>
              <a:rPr lang="en-US" dirty="0" err="1"/>
              <a:t>Completează</a:t>
            </a:r>
            <a:r>
              <a:rPr lang="en-US" dirty="0"/>
              <a:t> </a:t>
            </a:r>
            <a:r>
              <a:rPr lang="en-US" dirty="0" err="1"/>
              <a:t>cuvintele</a:t>
            </a:r>
            <a:r>
              <a:rPr lang="en-US" dirty="0"/>
              <a:t> cu </a:t>
            </a:r>
            <a:r>
              <a:rPr lang="en-US" dirty="0" err="1"/>
              <a:t>silabele</a:t>
            </a:r>
            <a:r>
              <a:rPr lang="en-US" dirty="0"/>
              <a:t> care </a:t>
            </a:r>
            <a:r>
              <a:rPr lang="en-US" dirty="0" err="1"/>
              <a:t>lipsesc</a:t>
            </a:r>
            <a:r>
              <a:rPr lang="en-US" dirty="0"/>
              <a:t>.</a:t>
            </a:r>
          </a:p>
        </p:txBody>
      </p:sp>
      <p:sp>
        <p:nvSpPr>
          <p:cNvPr id="8" name="Rounded Rectangle 7"/>
          <p:cNvSpPr/>
          <p:nvPr/>
        </p:nvSpPr>
        <p:spPr>
          <a:xfrm>
            <a:off x="381000" y="1524000"/>
            <a:ext cx="6096000" cy="6934200"/>
          </a:xfrm>
          <a:prstGeom prst="roundRect">
            <a:avLst>
              <a:gd name="adj" fmla="val 623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84373" y="5347892"/>
            <a:ext cx="2514600" cy="674154"/>
            <a:chOff x="304800" y="2841901"/>
            <a:chExt cx="2514600" cy="674154"/>
          </a:xfrm>
        </p:grpSpPr>
        <p:sp>
          <p:nvSpPr>
            <p:cNvPr id="9" name="Rectangle 8"/>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 y="2841901"/>
              <a:ext cx="2514600" cy="646331"/>
            </a:xfrm>
            <a:prstGeom prst="rect">
              <a:avLst/>
            </a:prstGeom>
            <a:noFill/>
          </p:spPr>
          <p:txBody>
            <a:bodyPr wrap="square" rtlCol="0">
              <a:spAutoFit/>
            </a:bodyPr>
            <a:lstStyle/>
            <a:p>
              <a:pPr algn="ctr"/>
              <a:r>
                <a:rPr lang="ro-RO" sz="3600" dirty="0"/>
                <a:t>_</a:t>
              </a:r>
              <a:r>
                <a:rPr lang="en-US" sz="3600" dirty="0"/>
                <a:t> _ _ _</a:t>
              </a:r>
            </a:p>
          </p:txBody>
        </p:sp>
      </p:grpSp>
      <p:grpSp>
        <p:nvGrpSpPr>
          <p:cNvPr id="12" name="Group 11"/>
          <p:cNvGrpSpPr/>
          <p:nvPr/>
        </p:nvGrpSpPr>
        <p:grpSpPr>
          <a:xfrm>
            <a:off x="515686" y="5362092"/>
            <a:ext cx="2736472" cy="1200329"/>
            <a:chOff x="304800" y="2841901"/>
            <a:chExt cx="2514600" cy="1200329"/>
          </a:xfrm>
        </p:grpSpPr>
        <p:sp>
          <p:nvSpPr>
            <p:cNvPr id="13" name="Rectangle 12"/>
            <p:cNvSpPr/>
            <p:nvPr/>
          </p:nvSpPr>
          <p:spPr>
            <a:xfrm>
              <a:off x="421773" y="2841901"/>
              <a:ext cx="2397627"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4800" y="2841901"/>
              <a:ext cx="2514600" cy="1200329"/>
            </a:xfrm>
            <a:prstGeom prst="rect">
              <a:avLst/>
            </a:prstGeom>
            <a:noFill/>
          </p:spPr>
          <p:txBody>
            <a:bodyPr wrap="square" rtlCol="0">
              <a:spAutoFit/>
            </a:bodyPr>
            <a:lstStyle/>
            <a:p>
              <a:pPr algn="ctr"/>
              <a:r>
                <a:rPr lang="ro-RO" sz="3600" dirty="0"/>
                <a:t>DROMA</a:t>
              </a:r>
              <a:r>
                <a:rPr lang="en-US" sz="3600" dirty="0"/>
                <a:t> _ _ _</a:t>
              </a:r>
            </a:p>
          </p:txBody>
        </p:sp>
      </p:grpSp>
      <p:grpSp>
        <p:nvGrpSpPr>
          <p:cNvPr id="18" name="Group 17"/>
          <p:cNvGrpSpPr/>
          <p:nvPr/>
        </p:nvGrpSpPr>
        <p:grpSpPr>
          <a:xfrm>
            <a:off x="493486" y="3137563"/>
            <a:ext cx="2514600" cy="674154"/>
            <a:chOff x="304800" y="2841901"/>
            <a:chExt cx="2514600" cy="674154"/>
          </a:xfrm>
        </p:grpSpPr>
        <p:sp>
          <p:nvSpPr>
            <p:cNvPr id="19" name="Rectangle 18"/>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04800" y="2841901"/>
              <a:ext cx="2514600" cy="646331"/>
            </a:xfrm>
            <a:prstGeom prst="rect">
              <a:avLst/>
            </a:prstGeom>
            <a:noFill/>
          </p:spPr>
          <p:txBody>
            <a:bodyPr wrap="square" rtlCol="0">
              <a:spAutoFit/>
            </a:bodyPr>
            <a:lstStyle/>
            <a:p>
              <a:pPr algn="ctr"/>
              <a:r>
                <a:rPr lang="en-US" sz="3600" dirty="0"/>
                <a:t> </a:t>
              </a:r>
              <a:r>
                <a:rPr lang="ro-RO" sz="3600" dirty="0"/>
                <a:t>C</a:t>
              </a:r>
              <a:r>
                <a:rPr lang="en-US" sz="3600" dirty="0"/>
                <a:t>A _ </a:t>
              </a:r>
              <a:r>
                <a:rPr lang="en-US" sz="3600" dirty="0" smtClean="0"/>
                <a:t>_ _</a:t>
              </a:r>
              <a:endParaRPr lang="en-US" sz="3600" dirty="0"/>
            </a:p>
          </p:txBody>
        </p:sp>
      </p:grpSp>
      <p:grpSp>
        <p:nvGrpSpPr>
          <p:cNvPr id="21" name="Group 20"/>
          <p:cNvGrpSpPr/>
          <p:nvPr/>
        </p:nvGrpSpPr>
        <p:grpSpPr>
          <a:xfrm>
            <a:off x="323693" y="7407491"/>
            <a:ext cx="2514600" cy="674154"/>
            <a:chOff x="304800" y="2841901"/>
            <a:chExt cx="2514600" cy="674154"/>
          </a:xfrm>
        </p:grpSpPr>
        <p:sp>
          <p:nvSpPr>
            <p:cNvPr id="22" name="Rectangle 21"/>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04800" y="2841901"/>
              <a:ext cx="2514600" cy="646331"/>
            </a:xfrm>
            <a:prstGeom prst="rect">
              <a:avLst/>
            </a:prstGeom>
            <a:noFill/>
          </p:spPr>
          <p:txBody>
            <a:bodyPr wrap="square" rtlCol="0">
              <a:spAutoFit/>
            </a:bodyPr>
            <a:lstStyle/>
            <a:p>
              <a:pPr algn="ctr"/>
              <a:r>
                <a:rPr lang="en-US" sz="3600" dirty="0"/>
                <a:t>_ _ </a:t>
              </a:r>
              <a:r>
                <a:rPr lang="ro-RO" sz="3600" dirty="0"/>
                <a:t>_ _</a:t>
              </a:r>
              <a:endParaRPr lang="en-US" sz="3600" dirty="0"/>
            </a:p>
          </p:txBody>
        </p:sp>
      </p:grpSp>
      <p:grpSp>
        <p:nvGrpSpPr>
          <p:cNvPr id="25" name="Group 24"/>
          <p:cNvGrpSpPr/>
          <p:nvPr/>
        </p:nvGrpSpPr>
        <p:grpSpPr>
          <a:xfrm>
            <a:off x="3639023" y="7429052"/>
            <a:ext cx="2514600" cy="674154"/>
            <a:chOff x="254118" y="2841901"/>
            <a:chExt cx="2514600" cy="674154"/>
          </a:xfrm>
        </p:grpSpPr>
        <p:sp>
          <p:nvSpPr>
            <p:cNvPr id="26" name="Rectangle 25"/>
            <p:cNvSpPr/>
            <p:nvPr/>
          </p:nvSpPr>
          <p:spPr>
            <a:xfrm>
              <a:off x="406400" y="2841901"/>
              <a:ext cx="221003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54118" y="2869724"/>
              <a:ext cx="2514600" cy="646331"/>
            </a:xfrm>
            <a:prstGeom prst="rect">
              <a:avLst/>
            </a:prstGeom>
            <a:noFill/>
          </p:spPr>
          <p:txBody>
            <a:bodyPr wrap="square" rtlCol="0">
              <a:spAutoFit/>
            </a:bodyPr>
            <a:lstStyle/>
            <a:p>
              <a:pPr algn="ctr"/>
              <a:r>
                <a:rPr lang="en-US" sz="3600" dirty="0"/>
                <a:t>_ _ </a:t>
              </a:r>
              <a:r>
                <a:rPr lang="ro-RO" sz="3600" dirty="0"/>
                <a:t>ȘERT</a:t>
              </a:r>
              <a:r>
                <a:rPr lang="en-US" sz="3600" dirty="0"/>
                <a:t> </a:t>
              </a:r>
            </a:p>
          </p:txBody>
        </p:sp>
      </p:grpSp>
      <p:grpSp>
        <p:nvGrpSpPr>
          <p:cNvPr id="32" name="Group 31"/>
          <p:cNvGrpSpPr/>
          <p:nvPr/>
        </p:nvGrpSpPr>
        <p:grpSpPr>
          <a:xfrm>
            <a:off x="3958328" y="3082996"/>
            <a:ext cx="2514600" cy="674154"/>
            <a:chOff x="304800" y="2841901"/>
            <a:chExt cx="2514600" cy="674154"/>
          </a:xfrm>
        </p:grpSpPr>
        <p:sp>
          <p:nvSpPr>
            <p:cNvPr id="33" name="Rectangle 32"/>
            <p:cNvSpPr/>
            <p:nvPr/>
          </p:nvSpPr>
          <p:spPr>
            <a:xfrm>
              <a:off x="461272" y="2841901"/>
              <a:ext cx="2155164"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04800" y="2841901"/>
              <a:ext cx="2514600" cy="646331"/>
            </a:xfrm>
            <a:prstGeom prst="rect">
              <a:avLst/>
            </a:prstGeom>
            <a:noFill/>
          </p:spPr>
          <p:txBody>
            <a:bodyPr wrap="square" rtlCol="0">
              <a:spAutoFit/>
            </a:bodyPr>
            <a:lstStyle/>
            <a:p>
              <a:pPr algn="ctr"/>
              <a:r>
                <a:rPr lang="en-US" sz="3600" dirty="0"/>
                <a:t>A</a:t>
              </a:r>
              <a:r>
                <a:rPr lang="ro-RO" sz="3600" dirty="0"/>
                <a:t>CA _ _ _</a:t>
              </a:r>
              <a:endParaRPr lang="en-US" sz="3600" dirty="0"/>
            </a:p>
          </p:txBody>
        </p:sp>
      </p:grpSp>
      <p:pic>
        <p:nvPicPr>
          <p:cNvPr id="88" name="Picture 87">
            <a:extLst>
              <a:ext uri="{FF2B5EF4-FFF2-40B4-BE49-F238E27FC236}">
                <a16:creationId xmlns:a16="http://schemas.microsoft.com/office/drawing/2014/main" xmlns="" id="{FE61B35D-33D3-59BA-2C1E-509619A06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51" y="1738504"/>
            <a:ext cx="1371869" cy="1207860"/>
          </a:xfrm>
          <a:prstGeom prst="rect">
            <a:avLst/>
          </a:prstGeom>
        </p:spPr>
      </p:pic>
      <p:pic>
        <p:nvPicPr>
          <p:cNvPr id="89" name="Picture 88">
            <a:extLst>
              <a:ext uri="{FF2B5EF4-FFF2-40B4-BE49-F238E27FC236}">
                <a16:creationId xmlns:a16="http://schemas.microsoft.com/office/drawing/2014/main" xmlns="" id="{B14DAD6D-58F2-DB38-F898-A2DA0503E4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2906" y="4002916"/>
            <a:ext cx="865231" cy="1296376"/>
          </a:xfrm>
          <a:prstGeom prst="rect">
            <a:avLst/>
          </a:prstGeom>
        </p:spPr>
      </p:pic>
      <p:pic>
        <p:nvPicPr>
          <p:cNvPr id="90" name="Picture 4" descr="D:\DOCUMENTE ANCA\Materiale didactice\Clipart Anca\CRACIUN CLIPART\acadea.png">
            <a:extLst>
              <a:ext uri="{FF2B5EF4-FFF2-40B4-BE49-F238E27FC236}">
                <a16:creationId xmlns:a16="http://schemas.microsoft.com/office/drawing/2014/main" xmlns="" id="{3052175C-F557-4BF3-08CA-EEA86A75D1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0653">
            <a:off x="4802129" y="1818662"/>
            <a:ext cx="479090" cy="1138833"/>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a:extLst>
              <a:ext uri="{FF2B5EF4-FFF2-40B4-BE49-F238E27FC236}">
                <a16:creationId xmlns:a16="http://schemas.microsoft.com/office/drawing/2014/main" xmlns="" id="{51FB44FA-5DAD-91BA-95D9-47ADA58A27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4129" y="4436701"/>
            <a:ext cx="1797519" cy="783101"/>
          </a:xfrm>
          <a:prstGeom prst="rect">
            <a:avLst/>
          </a:prstGeom>
        </p:spPr>
      </p:pic>
      <p:pic>
        <p:nvPicPr>
          <p:cNvPr id="92" name="Picture 91">
            <a:extLst>
              <a:ext uri="{FF2B5EF4-FFF2-40B4-BE49-F238E27FC236}">
                <a16:creationId xmlns:a16="http://schemas.microsoft.com/office/drawing/2014/main" xmlns="" id="{037483E9-1138-C994-04C4-4F57E2F71E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2906" y="6179391"/>
            <a:ext cx="983475" cy="1176933"/>
          </a:xfrm>
          <a:prstGeom prst="rect">
            <a:avLst/>
          </a:prstGeom>
        </p:spPr>
      </p:pic>
      <p:pic>
        <p:nvPicPr>
          <p:cNvPr id="93" name="Picture 92">
            <a:extLst>
              <a:ext uri="{FF2B5EF4-FFF2-40B4-BE49-F238E27FC236}">
                <a16:creationId xmlns:a16="http://schemas.microsoft.com/office/drawing/2014/main" xmlns="" id="{0BE837C8-9695-CDE9-C65C-F57341CF3F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6924" y="6412723"/>
            <a:ext cx="1248170" cy="921429"/>
          </a:xfrm>
          <a:prstGeom prst="rect">
            <a:avLst/>
          </a:prstGeom>
        </p:spPr>
      </p:pic>
    </p:spTree>
    <p:extLst>
      <p:ext uri="{BB962C8B-B14F-4D97-AF65-F5344CB8AC3E}">
        <p14:creationId xmlns:p14="http://schemas.microsoft.com/office/powerpoint/2010/main" val="616439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3992"/>
            <a:ext cx="5867400" cy="923330"/>
          </a:xfrm>
          <a:prstGeom prst="rect">
            <a:avLst/>
          </a:prstGeom>
          <a:noFill/>
        </p:spPr>
        <p:txBody>
          <a:bodyPr wrap="square" rtlCol="0">
            <a:spAutoFit/>
          </a:bodyPr>
          <a:lstStyle/>
          <a:p>
            <a:r>
              <a:rPr lang="en-US" dirty="0"/>
              <a:t>NUME:………………………………………………………………………………….</a:t>
            </a:r>
          </a:p>
          <a:p>
            <a:r>
              <a:rPr lang="en-US" dirty="0"/>
              <a:t>DATA:……………………………………………………………………………………..</a:t>
            </a:r>
          </a:p>
          <a:p>
            <a:r>
              <a:rPr lang="en-US" dirty="0" err="1"/>
              <a:t>Completează</a:t>
            </a:r>
            <a:r>
              <a:rPr lang="en-US" dirty="0"/>
              <a:t> </a:t>
            </a:r>
            <a:r>
              <a:rPr lang="en-US" dirty="0" err="1"/>
              <a:t>cuvintele</a:t>
            </a:r>
            <a:r>
              <a:rPr lang="en-US" dirty="0"/>
              <a:t> cu </a:t>
            </a:r>
            <a:r>
              <a:rPr lang="en-US" dirty="0" err="1"/>
              <a:t>silabele</a:t>
            </a:r>
            <a:r>
              <a:rPr lang="en-US" dirty="0"/>
              <a:t> care </a:t>
            </a:r>
            <a:r>
              <a:rPr lang="en-US" dirty="0" err="1"/>
              <a:t>lipsesc</a:t>
            </a:r>
            <a:r>
              <a:rPr lang="en-US" dirty="0"/>
              <a:t>.</a:t>
            </a:r>
          </a:p>
        </p:txBody>
      </p:sp>
      <p:sp>
        <p:nvSpPr>
          <p:cNvPr id="8" name="Rounded Rectangle 7"/>
          <p:cNvSpPr/>
          <p:nvPr/>
        </p:nvSpPr>
        <p:spPr>
          <a:xfrm>
            <a:off x="381000" y="1524000"/>
            <a:ext cx="6096000" cy="6934200"/>
          </a:xfrm>
          <a:prstGeom prst="roundRect">
            <a:avLst>
              <a:gd name="adj" fmla="val 623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84373" y="5347892"/>
            <a:ext cx="2514600" cy="674154"/>
            <a:chOff x="304800" y="2841901"/>
            <a:chExt cx="2514600" cy="674154"/>
          </a:xfrm>
        </p:grpSpPr>
        <p:sp>
          <p:nvSpPr>
            <p:cNvPr id="9" name="Rectangle 8"/>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 y="2841901"/>
              <a:ext cx="2514600" cy="646331"/>
            </a:xfrm>
            <a:prstGeom prst="rect">
              <a:avLst/>
            </a:prstGeom>
            <a:noFill/>
          </p:spPr>
          <p:txBody>
            <a:bodyPr wrap="square" rtlCol="0">
              <a:spAutoFit/>
            </a:bodyPr>
            <a:lstStyle/>
            <a:p>
              <a:pPr algn="ctr"/>
              <a:r>
                <a:rPr lang="ro-RO" sz="3600" dirty="0"/>
                <a:t>_</a:t>
              </a:r>
              <a:r>
                <a:rPr lang="en-US" sz="3600" dirty="0"/>
                <a:t> _ _ _</a:t>
              </a:r>
            </a:p>
          </p:txBody>
        </p:sp>
      </p:grpSp>
      <p:grpSp>
        <p:nvGrpSpPr>
          <p:cNvPr id="12" name="Group 11"/>
          <p:cNvGrpSpPr/>
          <p:nvPr/>
        </p:nvGrpSpPr>
        <p:grpSpPr>
          <a:xfrm>
            <a:off x="515686" y="5362092"/>
            <a:ext cx="2736472" cy="1200329"/>
            <a:chOff x="304800" y="2841901"/>
            <a:chExt cx="2514600" cy="1200329"/>
          </a:xfrm>
        </p:grpSpPr>
        <p:sp>
          <p:nvSpPr>
            <p:cNvPr id="13" name="Rectangle 12"/>
            <p:cNvSpPr/>
            <p:nvPr/>
          </p:nvSpPr>
          <p:spPr>
            <a:xfrm>
              <a:off x="421773" y="2841901"/>
              <a:ext cx="2397627"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4800" y="2841901"/>
              <a:ext cx="2514600" cy="1200329"/>
            </a:xfrm>
            <a:prstGeom prst="rect">
              <a:avLst/>
            </a:prstGeom>
            <a:noFill/>
          </p:spPr>
          <p:txBody>
            <a:bodyPr wrap="square" rtlCol="0">
              <a:spAutoFit/>
            </a:bodyPr>
            <a:lstStyle/>
            <a:p>
              <a:pPr algn="ctr"/>
              <a:r>
                <a:rPr lang="ro-RO" sz="3600" dirty="0"/>
                <a:t>DROMA</a:t>
              </a:r>
              <a:r>
                <a:rPr lang="en-US" sz="3600" dirty="0"/>
                <a:t> _ _ _</a:t>
              </a:r>
            </a:p>
          </p:txBody>
        </p:sp>
      </p:grpSp>
      <p:grpSp>
        <p:nvGrpSpPr>
          <p:cNvPr id="18" name="Group 17"/>
          <p:cNvGrpSpPr/>
          <p:nvPr/>
        </p:nvGrpSpPr>
        <p:grpSpPr>
          <a:xfrm>
            <a:off x="493486" y="3137563"/>
            <a:ext cx="2514600" cy="674154"/>
            <a:chOff x="304800" y="2841901"/>
            <a:chExt cx="2514600" cy="674154"/>
          </a:xfrm>
        </p:grpSpPr>
        <p:sp>
          <p:nvSpPr>
            <p:cNvPr id="19" name="Rectangle 18"/>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04800" y="2841901"/>
              <a:ext cx="2514600" cy="646331"/>
            </a:xfrm>
            <a:prstGeom prst="rect">
              <a:avLst/>
            </a:prstGeom>
            <a:noFill/>
          </p:spPr>
          <p:txBody>
            <a:bodyPr wrap="square" rtlCol="0">
              <a:spAutoFit/>
            </a:bodyPr>
            <a:lstStyle/>
            <a:p>
              <a:pPr algn="ctr"/>
              <a:r>
                <a:rPr lang="en-US" sz="3600" dirty="0"/>
                <a:t> </a:t>
              </a:r>
              <a:r>
                <a:rPr lang="ro-RO" sz="3600" dirty="0"/>
                <a:t>C</a:t>
              </a:r>
              <a:r>
                <a:rPr lang="en-US" sz="3600" dirty="0"/>
                <a:t>A _ </a:t>
              </a:r>
              <a:r>
                <a:rPr lang="en-US" sz="3600" dirty="0" smtClean="0"/>
                <a:t>_ _</a:t>
              </a:r>
              <a:endParaRPr lang="en-US" sz="3600" dirty="0"/>
            </a:p>
          </p:txBody>
        </p:sp>
      </p:grpSp>
      <p:grpSp>
        <p:nvGrpSpPr>
          <p:cNvPr id="21" name="Group 20"/>
          <p:cNvGrpSpPr/>
          <p:nvPr/>
        </p:nvGrpSpPr>
        <p:grpSpPr>
          <a:xfrm>
            <a:off x="323693" y="7407491"/>
            <a:ext cx="2514600" cy="674154"/>
            <a:chOff x="304800" y="2841901"/>
            <a:chExt cx="2514600" cy="674154"/>
          </a:xfrm>
        </p:grpSpPr>
        <p:sp>
          <p:nvSpPr>
            <p:cNvPr id="22" name="Rectangle 21"/>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04800" y="2841901"/>
              <a:ext cx="2514600" cy="646331"/>
            </a:xfrm>
            <a:prstGeom prst="rect">
              <a:avLst/>
            </a:prstGeom>
            <a:noFill/>
          </p:spPr>
          <p:txBody>
            <a:bodyPr wrap="square" rtlCol="0">
              <a:spAutoFit/>
            </a:bodyPr>
            <a:lstStyle/>
            <a:p>
              <a:pPr algn="ctr"/>
              <a:r>
                <a:rPr lang="en-US" sz="3600" dirty="0"/>
                <a:t>_ _ </a:t>
              </a:r>
              <a:r>
                <a:rPr lang="ro-RO" sz="3600" dirty="0"/>
                <a:t>_ _</a:t>
              </a:r>
              <a:endParaRPr lang="en-US" sz="3600" dirty="0"/>
            </a:p>
          </p:txBody>
        </p:sp>
      </p:grpSp>
      <p:grpSp>
        <p:nvGrpSpPr>
          <p:cNvPr id="25" name="Group 24"/>
          <p:cNvGrpSpPr/>
          <p:nvPr/>
        </p:nvGrpSpPr>
        <p:grpSpPr>
          <a:xfrm>
            <a:off x="3639023" y="7429052"/>
            <a:ext cx="2514600" cy="674154"/>
            <a:chOff x="254118" y="2841901"/>
            <a:chExt cx="2514600" cy="674154"/>
          </a:xfrm>
        </p:grpSpPr>
        <p:sp>
          <p:nvSpPr>
            <p:cNvPr id="26" name="Rectangle 25"/>
            <p:cNvSpPr/>
            <p:nvPr/>
          </p:nvSpPr>
          <p:spPr>
            <a:xfrm>
              <a:off x="406400" y="2841901"/>
              <a:ext cx="221003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54118" y="2869724"/>
              <a:ext cx="2514600" cy="646331"/>
            </a:xfrm>
            <a:prstGeom prst="rect">
              <a:avLst/>
            </a:prstGeom>
            <a:noFill/>
          </p:spPr>
          <p:txBody>
            <a:bodyPr wrap="square" rtlCol="0">
              <a:spAutoFit/>
            </a:bodyPr>
            <a:lstStyle/>
            <a:p>
              <a:pPr algn="ctr"/>
              <a:r>
                <a:rPr lang="en-US" sz="3600" dirty="0"/>
                <a:t>_ _ </a:t>
              </a:r>
              <a:r>
                <a:rPr lang="ro-RO" sz="3600" dirty="0"/>
                <a:t>ȘERT</a:t>
              </a:r>
              <a:r>
                <a:rPr lang="en-US" sz="3600" dirty="0"/>
                <a:t> </a:t>
              </a:r>
            </a:p>
          </p:txBody>
        </p:sp>
      </p:grpSp>
      <p:grpSp>
        <p:nvGrpSpPr>
          <p:cNvPr id="32" name="Group 31"/>
          <p:cNvGrpSpPr/>
          <p:nvPr/>
        </p:nvGrpSpPr>
        <p:grpSpPr>
          <a:xfrm>
            <a:off x="3958328" y="3082996"/>
            <a:ext cx="2514600" cy="674154"/>
            <a:chOff x="304800" y="2841901"/>
            <a:chExt cx="2514600" cy="674154"/>
          </a:xfrm>
        </p:grpSpPr>
        <p:sp>
          <p:nvSpPr>
            <p:cNvPr id="33" name="Rectangle 32"/>
            <p:cNvSpPr/>
            <p:nvPr/>
          </p:nvSpPr>
          <p:spPr>
            <a:xfrm>
              <a:off x="461272" y="2841901"/>
              <a:ext cx="2155164"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04800" y="2841901"/>
              <a:ext cx="2514600" cy="646331"/>
            </a:xfrm>
            <a:prstGeom prst="rect">
              <a:avLst/>
            </a:prstGeom>
            <a:noFill/>
          </p:spPr>
          <p:txBody>
            <a:bodyPr wrap="square" rtlCol="0">
              <a:spAutoFit/>
            </a:bodyPr>
            <a:lstStyle/>
            <a:p>
              <a:pPr algn="ctr"/>
              <a:r>
                <a:rPr lang="en-US" sz="3600" dirty="0"/>
                <a:t>A</a:t>
              </a:r>
              <a:r>
                <a:rPr lang="ro-RO" sz="3600" dirty="0"/>
                <a:t>CA _ _ _</a:t>
              </a:r>
              <a:endParaRPr lang="en-US" sz="3600" dirty="0"/>
            </a:p>
          </p:txBody>
        </p:sp>
      </p:grpSp>
      <p:pic>
        <p:nvPicPr>
          <p:cNvPr id="14339" name="Picture 3" descr="D:\DOCUMENTE ANCA\Materiale didactice\Clipart Anca\CRACIUN CLIPART\Christmas Themed Clipart\2. b&amp;w clipart\1. lollypops 1 b&amp;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6987" y="1853974"/>
            <a:ext cx="496887" cy="11053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4EC03ABC-A11D-7304-8C9D-805167AA2D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2906" y="1727334"/>
            <a:ext cx="1468529" cy="1200363"/>
          </a:xfrm>
          <a:prstGeom prst="rect">
            <a:avLst/>
          </a:prstGeom>
        </p:spPr>
      </p:pic>
      <p:pic>
        <p:nvPicPr>
          <p:cNvPr id="5" name="Picture 4">
            <a:extLst>
              <a:ext uri="{FF2B5EF4-FFF2-40B4-BE49-F238E27FC236}">
                <a16:creationId xmlns:a16="http://schemas.microsoft.com/office/drawing/2014/main" xmlns="" id="{5EBEA6A4-4615-71FF-CEF1-8297BB25A6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6941" y="4318604"/>
            <a:ext cx="2041264" cy="888954"/>
          </a:xfrm>
          <a:prstGeom prst="rect">
            <a:avLst/>
          </a:prstGeom>
        </p:spPr>
      </p:pic>
      <p:pic>
        <p:nvPicPr>
          <p:cNvPr id="7" name="Picture 6">
            <a:extLst>
              <a:ext uri="{FF2B5EF4-FFF2-40B4-BE49-F238E27FC236}">
                <a16:creationId xmlns:a16="http://schemas.microsoft.com/office/drawing/2014/main" xmlns="" id="{0733BC4A-4461-6053-1124-5F46C93975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2906" y="6135900"/>
            <a:ext cx="1006830" cy="1198252"/>
          </a:xfrm>
          <a:prstGeom prst="rect">
            <a:avLst/>
          </a:prstGeom>
        </p:spPr>
      </p:pic>
      <p:pic>
        <p:nvPicPr>
          <p:cNvPr id="15" name="Picture 14">
            <a:extLst>
              <a:ext uri="{FF2B5EF4-FFF2-40B4-BE49-F238E27FC236}">
                <a16:creationId xmlns:a16="http://schemas.microsoft.com/office/drawing/2014/main" xmlns="" id="{2E029FC3-5ADF-0709-6BB6-5CFF64B052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6333" y="3929183"/>
            <a:ext cx="896908" cy="1343265"/>
          </a:xfrm>
          <a:prstGeom prst="rect">
            <a:avLst/>
          </a:prstGeom>
        </p:spPr>
      </p:pic>
      <p:pic>
        <p:nvPicPr>
          <p:cNvPr id="16" name="Picture 15">
            <a:extLst>
              <a:ext uri="{FF2B5EF4-FFF2-40B4-BE49-F238E27FC236}">
                <a16:creationId xmlns:a16="http://schemas.microsoft.com/office/drawing/2014/main" xmlns="" id="{6C9149AF-3AF1-0678-AE2D-38640526DD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4323" y="6231087"/>
            <a:ext cx="1477133" cy="1103065"/>
          </a:xfrm>
          <a:prstGeom prst="rect">
            <a:avLst/>
          </a:prstGeom>
        </p:spPr>
      </p:pic>
    </p:spTree>
    <p:extLst>
      <p:ext uri="{BB962C8B-B14F-4D97-AF65-F5344CB8AC3E}">
        <p14:creationId xmlns:p14="http://schemas.microsoft.com/office/powerpoint/2010/main" val="1001974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3992"/>
            <a:ext cx="5867400" cy="923330"/>
          </a:xfrm>
          <a:prstGeom prst="rect">
            <a:avLst/>
          </a:prstGeom>
          <a:noFill/>
        </p:spPr>
        <p:txBody>
          <a:bodyPr wrap="square" rtlCol="0">
            <a:spAutoFit/>
          </a:bodyPr>
          <a:lstStyle/>
          <a:p>
            <a:r>
              <a:rPr lang="en-US" dirty="0"/>
              <a:t>NUME:………………………………………………………………………………….</a:t>
            </a:r>
          </a:p>
          <a:p>
            <a:r>
              <a:rPr lang="en-US" dirty="0"/>
              <a:t>DATA:……………………………………………………………………………………..</a:t>
            </a:r>
          </a:p>
          <a:p>
            <a:r>
              <a:rPr lang="ro-RO" dirty="0"/>
              <a:t>Desparte în silabe următoarele cuvinte</a:t>
            </a:r>
            <a:r>
              <a:rPr lang="en-US" dirty="0"/>
              <a:t>.</a:t>
            </a:r>
          </a:p>
        </p:txBody>
      </p:sp>
      <p:sp>
        <p:nvSpPr>
          <p:cNvPr id="8" name="Rounded Rectangle 7"/>
          <p:cNvSpPr/>
          <p:nvPr/>
        </p:nvSpPr>
        <p:spPr>
          <a:xfrm>
            <a:off x="381000" y="1524000"/>
            <a:ext cx="6096000" cy="6934200"/>
          </a:xfrm>
          <a:prstGeom prst="roundRect">
            <a:avLst>
              <a:gd name="adj" fmla="val 623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51564" y="2993647"/>
            <a:ext cx="3129951" cy="674154"/>
            <a:chOff x="304800" y="2841901"/>
            <a:chExt cx="2514600" cy="674154"/>
          </a:xfrm>
        </p:grpSpPr>
        <p:sp>
          <p:nvSpPr>
            <p:cNvPr id="9" name="Rectangle 8"/>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 y="2841901"/>
              <a:ext cx="2514600" cy="646331"/>
            </a:xfrm>
            <a:prstGeom prst="rect">
              <a:avLst/>
            </a:prstGeom>
            <a:noFill/>
          </p:spPr>
          <p:txBody>
            <a:bodyPr wrap="square" rtlCol="0">
              <a:spAutoFit/>
            </a:bodyPr>
            <a:lstStyle/>
            <a:p>
              <a:pPr algn="ctr"/>
              <a:r>
                <a:rPr lang="ro-RO" sz="3600" dirty="0"/>
                <a:t>DROMADER</a:t>
              </a:r>
              <a:endParaRPr lang="en-US" sz="3600" dirty="0"/>
            </a:p>
          </p:txBody>
        </p:sp>
      </p:grpSp>
      <p:grpSp>
        <p:nvGrpSpPr>
          <p:cNvPr id="18" name="Group 17"/>
          <p:cNvGrpSpPr/>
          <p:nvPr/>
        </p:nvGrpSpPr>
        <p:grpSpPr>
          <a:xfrm>
            <a:off x="290065" y="5196881"/>
            <a:ext cx="2514600" cy="674154"/>
            <a:chOff x="304800" y="2841901"/>
            <a:chExt cx="2514600" cy="674154"/>
          </a:xfrm>
        </p:grpSpPr>
        <p:sp>
          <p:nvSpPr>
            <p:cNvPr id="19" name="Rectangle 18"/>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04800" y="2841901"/>
              <a:ext cx="2514600" cy="646331"/>
            </a:xfrm>
            <a:prstGeom prst="rect">
              <a:avLst/>
            </a:prstGeom>
            <a:noFill/>
          </p:spPr>
          <p:txBody>
            <a:bodyPr wrap="square" rtlCol="0">
              <a:spAutoFit/>
            </a:bodyPr>
            <a:lstStyle/>
            <a:p>
              <a:pPr algn="ctr"/>
              <a:r>
                <a:rPr lang="ro-RO" sz="3600" dirty="0"/>
                <a:t>DEȘERT</a:t>
              </a:r>
              <a:endParaRPr lang="en-US" sz="3600" dirty="0"/>
            </a:p>
          </p:txBody>
        </p:sp>
      </p:grpSp>
      <p:grpSp>
        <p:nvGrpSpPr>
          <p:cNvPr id="6" name="Group 5">
            <a:extLst>
              <a:ext uri="{FF2B5EF4-FFF2-40B4-BE49-F238E27FC236}">
                <a16:creationId xmlns:a16="http://schemas.microsoft.com/office/drawing/2014/main" xmlns="" id="{5E7CD9FC-D156-3B64-9F45-0C06E2DED720}"/>
              </a:ext>
            </a:extLst>
          </p:cNvPr>
          <p:cNvGrpSpPr/>
          <p:nvPr/>
        </p:nvGrpSpPr>
        <p:grpSpPr>
          <a:xfrm>
            <a:off x="345198" y="7479959"/>
            <a:ext cx="2514600" cy="674154"/>
            <a:chOff x="304800" y="2841901"/>
            <a:chExt cx="2514600" cy="674154"/>
          </a:xfrm>
        </p:grpSpPr>
        <p:sp>
          <p:nvSpPr>
            <p:cNvPr id="7" name="Rectangle 6">
              <a:extLst>
                <a:ext uri="{FF2B5EF4-FFF2-40B4-BE49-F238E27FC236}">
                  <a16:creationId xmlns:a16="http://schemas.microsoft.com/office/drawing/2014/main" xmlns="" id="{6A253129-84AA-B61A-56D9-CC6DD7E3F32A}"/>
                </a:ext>
              </a:extLst>
            </p:cNvPr>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9661BA93-A64C-C564-FAD3-110356CA9ED5}"/>
                </a:ext>
              </a:extLst>
            </p:cNvPr>
            <p:cNvSpPr txBox="1"/>
            <p:nvPr/>
          </p:nvSpPr>
          <p:spPr>
            <a:xfrm>
              <a:off x="304800" y="2841901"/>
              <a:ext cx="2514600" cy="646331"/>
            </a:xfrm>
            <a:prstGeom prst="rect">
              <a:avLst/>
            </a:prstGeom>
            <a:noFill/>
          </p:spPr>
          <p:txBody>
            <a:bodyPr wrap="square" rtlCol="0">
              <a:spAutoFit/>
            </a:bodyPr>
            <a:lstStyle/>
            <a:p>
              <a:pPr algn="ctr"/>
              <a:r>
                <a:rPr lang="ro-RO" sz="3600" dirty="0"/>
                <a:t>DOVLEAC</a:t>
              </a:r>
              <a:endParaRPr lang="en-US" sz="3600" dirty="0"/>
            </a:p>
          </p:txBody>
        </p:sp>
      </p:grpSp>
      <p:sp>
        <p:nvSpPr>
          <p:cNvPr id="32" name="TextBox 31">
            <a:extLst>
              <a:ext uri="{FF2B5EF4-FFF2-40B4-BE49-F238E27FC236}">
                <a16:creationId xmlns:a16="http://schemas.microsoft.com/office/drawing/2014/main" xmlns="" id="{74D2B3B6-7FA1-5001-885D-FB6EB4199B3B}"/>
              </a:ext>
            </a:extLst>
          </p:cNvPr>
          <p:cNvSpPr txBox="1"/>
          <p:nvPr/>
        </p:nvSpPr>
        <p:spPr>
          <a:xfrm>
            <a:off x="3108702" y="3060947"/>
            <a:ext cx="3285959" cy="646331"/>
          </a:xfrm>
          <a:prstGeom prst="rect">
            <a:avLst/>
          </a:prstGeom>
          <a:noFill/>
        </p:spPr>
        <p:txBody>
          <a:bodyPr wrap="square" rtlCol="0">
            <a:spAutoFit/>
          </a:bodyPr>
          <a:lstStyle/>
          <a:p>
            <a:pPr algn="ctr"/>
            <a:r>
              <a:rPr lang="ro-RO" sz="3600" dirty="0"/>
              <a:t>_ _ _   _ _   _ _ _</a:t>
            </a:r>
            <a:endParaRPr lang="en-US" sz="3600" dirty="0"/>
          </a:p>
        </p:txBody>
      </p:sp>
      <p:sp>
        <p:nvSpPr>
          <p:cNvPr id="33" name="TextBox 32">
            <a:extLst>
              <a:ext uri="{FF2B5EF4-FFF2-40B4-BE49-F238E27FC236}">
                <a16:creationId xmlns:a16="http://schemas.microsoft.com/office/drawing/2014/main" xmlns="" id="{73298B53-6FC3-3179-FA01-3CD01B635B6F}"/>
              </a:ext>
            </a:extLst>
          </p:cNvPr>
          <p:cNvSpPr txBox="1"/>
          <p:nvPr/>
        </p:nvSpPr>
        <p:spPr>
          <a:xfrm>
            <a:off x="2804664" y="5105454"/>
            <a:ext cx="3285959" cy="646331"/>
          </a:xfrm>
          <a:prstGeom prst="rect">
            <a:avLst/>
          </a:prstGeom>
          <a:noFill/>
        </p:spPr>
        <p:txBody>
          <a:bodyPr wrap="square" rtlCol="0">
            <a:spAutoFit/>
          </a:bodyPr>
          <a:lstStyle/>
          <a:p>
            <a:pPr algn="ctr"/>
            <a:r>
              <a:rPr lang="ro-RO" sz="3600" dirty="0"/>
              <a:t>_ _   _ _ _ _</a:t>
            </a:r>
            <a:endParaRPr lang="en-US" sz="3600" dirty="0"/>
          </a:p>
        </p:txBody>
      </p:sp>
      <p:sp>
        <p:nvSpPr>
          <p:cNvPr id="34" name="TextBox 33">
            <a:extLst>
              <a:ext uri="{FF2B5EF4-FFF2-40B4-BE49-F238E27FC236}">
                <a16:creationId xmlns:a16="http://schemas.microsoft.com/office/drawing/2014/main" xmlns="" id="{E948A2A1-3315-849F-1C55-40EDED997A45}"/>
              </a:ext>
            </a:extLst>
          </p:cNvPr>
          <p:cNvSpPr txBox="1"/>
          <p:nvPr/>
        </p:nvSpPr>
        <p:spPr>
          <a:xfrm>
            <a:off x="2804664" y="7433112"/>
            <a:ext cx="3285959" cy="646331"/>
          </a:xfrm>
          <a:prstGeom prst="rect">
            <a:avLst/>
          </a:prstGeom>
          <a:noFill/>
        </p:spPr>
        <p:txBody>
          <a:bodyPr wrap="square" rtlCol="0">
            <a:spAutoFit/>
          </a:bodyPr>
          <a:lstStyle/>
          <a:p>
            <a:pPr algn="ctr"/>
            <a:r>
              <a:rPr lang="ro-RO" sz="3600" dirty="0"/>
              <a:t>_ _   _ _ _ _ _</a:t>
            </a:r>
            <a:endParaRPr lang="en-US" sz="3600" dirty="0"/>
          </a:p>
        </p:txBody>
      </p:sp>
      <p:pic>
        <p:nvPicPr>
          <p:cNvPr id="5" name="Picture 4">
            <a:extLst>
              <a:ext uri="{FF2B5EF4-FFF2-40B4-BE49-F238E27FC236}">
                <a16:creationId xmlns:a16="http://schemas.microsoft.com/office/drawing/2014/main" xmlns="" id="{20B7C429-770C-512B-8B9B-AB8D5AD29B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215" y="1682695"/>
            <a:ext cx="824090" cy="1234734"/>
          </a:xfrm>
          <a:prstGeom prst="rect">
            <a:avLst/>
          </a:prstGeom>
        </p:spPr>
      </p:pic>
      <p:pic>
        <p:nvPicPr>
          <p:cNvPr id="24" name="Picture 23">
            <a:extLst>
              <a:ext uri="{FF2B5EF4-FFF2-40B4-BE49-F238E27FC236}">
                <a16:creationId xmlns:a16="http://schemas.microsoft.com/office/drawing/2014/main" xmlns="" id="{3EEC7272-DE70-0A06-96C2-CAB69DDB1A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57" y="3857542"/>
            <a:ext cx="1622613" cy="1197852"/>
          </a:xfrm>
          <a:prstGeom prst="rect">
            <a:avLst/>
          </a:prstGeom>
        </p:spPr>
      </p:pic>
      <p:pic>
        <p:nvPicPr>
          <p:cNvPr id="12" name="Picture 11">
            <a:extLst>
              <a:ext uri="{FF2B5EF4-FFF2-40B4-BE49-F238E27FC236}">
                <a16:creationId xmlns:a16="http://schemas.microsoft.com/office/drawing/2014/main" xmlns="" id="{E1E686D7-DB83-D3A9-E068-C1149044F3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299" y="6028634"/>
            <a:ext cx="1181914" cy="1498636"/>
          </a:xfrm>
          <a:prstGeom prst="rect">
            <a:avLst/>
          </a:prstGeom>
        </p:spPr>
      </p:pic>
    </p:spTree>
    <p:extLst>
      <p:ext uri="{BB962C8B-B14F-4D97-AF65-F5344CB8AC3E}">
        <p14:creationId xmlns:p14="http://schemas.microsoft.com/office/powerpoint/2010/main" val="271309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3992"/>
            <a:ext cx="5867400" cy="923330"/>
          </a:xfrm>
          <a:prstGeom prst="rect">
            <a:avLst/>
          </a:prstGeom>
          <a:noFill/>
        </p:spPr>
        <p:txBody>
          <a:bodyPr wrap="square" rtlCol="0">
            <a:spAutoFit/>
          </a:bodyPr>
          <a:lstStyle/>
          <a:p>
            <a:r>
              <a:rPr lang="en-US" dirty="0"/>
              <a:t>NUME:………………………………………………………………………………….</a:t>
            </a:r>
          </a:p>
          <a:p>
            <a:r>
              <a:rPr lang="en-US" dirty="0"/>
              <a:t>DATA:……………………………………………………………………………………..</a:t>
            </a:r>
          </a:p>
          <a:p>
            <a:r>
              <a:rPr lang="ro-RO" dirty="0"/>
              <a:t>Desparte în silabe următoarele cuvinte</a:t>
            </a:r>
            <a:r>
              <a:rPr lang="en-US" dirty="0"/>
              <a:t>.</a:t>
            </a:r>
          </a:p>
        </p:txBody>
      </p:sp>
      <p:sp>
        <p:nvSpPr>
          <p:cNvPr id="8" name="Rounded Rectangle 7"/>
          <p:cNvSpPr/>
          <p:nvPr/>
        </p:nvSpPr>
        <p:spPr>
          <a:xfrm>
            <a:off x="381000" y="1524000"/>
            <a:ext cx="6096000" cy="6934200"/>
          </a:xfrm>
          <a:prstGeom prst="roundRect">
            <a:avLst>
              <a:gd name="adj" fmla="val 623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29318" y="2759831"/>
            <a:ext cx="3129951" cy="674154"/>
            <a:chOff x="304800" y="2841901"/>
            <a:chExt cx="2514600" cy="674154"/>
          </a:xfrm>
        </p:grpSpPr>
        <p:sp>
          <p:nvSpPr>
            <p:cNvPr id="9" name="Rectangle 8"/>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 y="2841901"/>
              <a:ext cx="2514600" cy="646331"/>
            </a:xfrm>
            <a:prstGeom prst="rect">
              <a:avLst/>
            </a:prstGeom>
            <a:noFill/>
          </p:spPr>
          <p:txBody>
            <a:bodyPr wrap="square" rtlCol="0">
              <a:spAutoFit/>
            </a:bodyPr>
            <a:lstStyle/>
            <a:p>
              <a:pPr algn="ctr"/>
              <a:r>
                <a:rPr lang="ro-RO" sz="3600" dirty="0"/>
                <a:t>DROMADER</a:t>
              </a:r>
              <a:endParaRPr lang="en-US" sz="3600" dirty="0"/>
            </a:p>
          </p:txBody>
        </p:sp>
      </p:grpSp>
      <p:grpSp>
        <p:nvGrpSpPr>
          <p:cNvPr id="18" name="Group 17"/>
          <p:cNvGrpSpPr/>
          <p:nvPr/>
        </p:nvGrpSpPr>
        <p:grpSpPr>
          <a:xfrm>
            <a:off x="290065" y="5196881"/>
            <a:ext cx="2514600" cy="674154"/>
            <a:chOff x="304800" y="2841901"/>
            <a:chExt cx="2514600" cy="674154"/>
          </a:xfrm>
        </p:grpSpPr>
        <p:sp>
          <p:nvSpPr>
            <p:cNvPr id="19" name="Rectangle 18"/>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04800" y="2841901"/>
              <a:ext cx="2514600" cy="646331"/>
            </a:xfrm>
            <a:prstGeom prst="rect">
              <a:avLst/>
            </a:prstGeom>
            <a:noFill/>
          </p:spPr>
          <p:txBody>
            <a:bodyPr wrap="square" rtlCol="0">
              <a:spAutoFit/>
            </a:bodyPr>
            <a:lstStyle/>
            <a:p>
              <a:pPr algn="ctr"/>
              <a:r>
                <a:rPr lang="ro-RO" sz="3600" dirty="0"/>
                <a:t>DEȘERT</a:t>
              </a:r>
              <a:endParaRPr lang="en-US" sz="3600" dirty="0"/>
            </a:p>
          </p:txBody>
        </p:sp>
      </p:grpSp>
      <p:pic>
        <p:nvPicPr>
          <p:cNvPr id="3" name="Picture 2">
            <a:extLst>
              <a:ext uri="{FF2B5EF4-FFF2-40B4-BE49-F238E27FC236}">
                <a16:creationId xmlns:a16="http://schemas.microsoft.com/office/drawing/2014/main" xmlns="" id="{2CB5400B-2D99-D9E9-AAC5-84189A47C0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689" y="1652743"/>
            <a:ext cx="711605" cy="1065744"/>
          </a:xfrm>
          <a:prstGeom prst="rect">
            <a:avLst/>
          </a:prstGeom>
        </p:spPr>
      </p:pic>
      <p:pic>
        <p:nvPicPr>
          <p:cNvPr id="31" name="Picture 30">
            <a:extLst>
              <a:ext uri="{FF2B5EF4-FFF2-40B4-BE49-F238E27FC236}">
                <a16:creationId xmlns:a16="http://schemas.microsoft.com/office/drawing/2014/main" xmlns="" id="{0A22969A-487D-6C82-CC69-EF7CCEF15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731" y="3712378"/>
            <a:ext cx="1818994" cy="1358354"/>
          </a:xfrm>
          <a:prstGeom prst="rect">
            <a:avLst/>
          </a:prstGeom>
        </p:spPr>
      </p:pic>
      <p:pic>
        <p:nvPicPr>
          <p:cNvPr id="4" name="Picture 3">
            <a:extLst>
              <a:ext uri="{FF2B5EF4-FFF2-40B4-BE49-F238E27FC236}">
                <a16:creationId xmlns:a16="http://schemas.microsoft.com/office/drawing/2014/main" xmlns="" id="{F5E7EAFD-5855-34B1-2D27-254D29030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614" y="6042195"/>
            <a:ext cx="1159501" cy="1361546"/>
          </a:xfrm>
          <a:prstGeom prst="rect">
            <a:avLst/>
          </a:prstGeom>
        </p:spPr>
      </p:pic>
      <p:grpSp>
        <p:nvGrpSpPr>
          <p:cNvPr id="6" name="Group 5">
            <a:extLst>
              <a:ext uri="{FF2B5EF4-FFF2-40B4-BE49-F238E27FC236}">
                <a16:creationId xmlns:a16="http://schemas.microsoft.com/office/drawing/2014/main" xmlns="" id="{5E7CD9FC-D156-3B64-9F45-0C06E2DED720}"/>
              </a:ext>
            </a:extLst>
          </p:cNvPr>
          <p:cNvGrpSpPr/>
          <p:nvPr/>
        </p:nvGrpSpPr>
        <p:grpSpPr>
          <a:xfrm>
            <a:off x="345198" y="7479959"/>
            <a:ext cx="2514600" cy="674154"/>
            <a:chOff x="304800" y="2841901"/>
            <a:chExt cx="2514600" cy="674154"/>
          </a:xfrm>
        </p:grpSpPr>
        <p:sp>
          <p:nvSpPr>
            <p:cNvPr id="7" name="Rectangle 6">
              <a:extLst>
                <a:ext uri="{FF2B5EF4-FFF2-40B4-BE49-F238E27FC236}">
                  <a16:creationId xmlns:a16="http://schemas.microsoft.com/office/drawing/2014/main" xmlns="" id="{6A253129-84AA-B61A-56D9-CC6DD7E3F32A}"/>
                </a:ext>
              </a:extLst>
            </p:cNvPr>
            <p:cNvSpPr/>
            <p:nvPr/>
          </p:nvSpPr>
          <p:spPr>
            <a:xfrm>
              <a:off x="555280" y="2841901"/>
              <a:ext cx="2061156" cy="67415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9661BA93-A64C-C564-FAD3-110356CA9ED5}"/>
                </a:ext>
              </a:extLst>
            </p:cNvPr>
            <p:cNvSpPr txBox="1"/>
            <p:nvPr/>
          </p:nvSpPr>
          <p:spPr>
            <a:xfrm>
              <a:off x="304800" y="2841901"/>
              <a:ext cx="2514600" cy="646331"/>
            </a:xfrm>
            <a:prstGeom prst="rect">
              <a:avLst/>
            </a:prstGeom>
            <a:noFill/>
          </p:spPr>
          <p:txBody>
            <a:bodyPr wrap="square" rtlCol="0">
              <a:spAutoFit/>
            </a:bodyPr>
            <a:lstStyle/>
            <a:p>
              <a:pPr algn="ctr"/>
              <a:r>
                <a:rPr lang="ro-RO" sz="3600" dirty="0"/>
                <a:t>DOVLEAC</a:t>
              </a:r>
              <a:endParaRPr lang="en-US" sz="3600" dirty="0"/>
            </a:p>
          </p:txBody>
        </p:sp>
      </p:grpSp>
      <p:sp>
        <p:nvSpPr>
          <p:cNvPr id="32" name="TextBox 31">
            <a:extLst>
              <a:ext uri="{FF2B5EF4-FFF2-40B4-BE49-F238E27FC236}">
                <a16:creationId xmlns:a16="http://schemas.microsoft.com/office/drawing/2014/main" xmlns="" id="{74D2B3B6-7FA1-5001-885D-FB6EB4199B3B}"/>
              </a:ext>
            </a:extLst>
          </p:cNvPr>
          <p:cNvSpPr txBox="1"/>
          <p:nvPr/>
        </p:nvSpPr>
        <p:spPr>
          <a:xfrm>
            <a:off x="3142439" y="2725625"/>
            <a:ext cx="3285959" cy="646331"/>
          </a:xfrm>
          <a:prstGeom prst="rect">
            <a:avLst/>
          </a:prstGeom>
          <a:noFill/>
        </p:spPr>
        <p:txBody>
          <a:bodyPr wrap="square" rtlCol="0">
            <a:spAutoFit/>
          </a:bodyPr>
          <a:lstStyle/>
          <a:p>
            <a:pPr algn="ctr"/>
            <a:r>
              <a:rPr lang="ro-RO" sz="3600" dirty="0"/>
              <a:t>_ _ _   _ _   _ _ _</a:t>
            </a:r>
            <a:endParaRPr lang="en-US" sz="3600" dirty="0"/>
          </a:p>
        </p:txBody>
      </p:sp>
      <p:sp>
        <p:nvSpPr>
          <p:cNvPr id="33" name="TextBox 32">
            <a:extLst>
              <a:ext uri="{FF2B5EF4-FFF2-40B4-BE49-F238E27FC236}">
                <a16:creationId xmlns:a16="http://schemas.microsoft.com/office/drawing/2014/main" xmlns="" id="{73298B53-6FC3-3179-FA01-3CD01B635B6F}"/>
              </a:ext>
            </a:extLst>
          </p:cNvPr>
          <p:cNvSpPr txBox="1"/>
          <p:nvPr/>
        </p:nvSpPr>
        <p:spPr>
          <a:xfrm>
            <a:off x="2804664" y="5105454"/>
            <a:ext cx="3285959" cy="646331"/>
          </a:xfrm>
          <a:prstGeom prst="rect">
            <a:avLst/>
          </a:prstGeom>
          <a:noFill/>
        </p:spPr>
        <p:txBody>
          <a:bodyPr wrap="square" rtlCol="0">
            <a:spAutoFit/>
          </a:bodyPr>
          <a:lstStyle/>
          <a:p>
            <a:pPr algn="ctr"/>
            <a:r>
              <a:rPr lang="ro-RO" sz="3600" dirty="0"/>
              <a:t>_ _   _ _ _ _</a:t>
            </a:r>
            <a:endParaRPr lang="en-US" sz="3600" dirty="0"/>
          </a:p>
        </p:txBody>
      </p:sp>
      <p:sp>
        <p:nvSpPr>
          <p:cNvPr id="34" name="TextBox 33">
            <a:extLst>
              <a:ext uri="{FF2B5EF4-FFF2-40B4-BE49-F238E27FC236}">
                <a16:creationId xmlns:a16="http://schemas.microsoft.com/office/drawing/2014/main" xmlns="" id="{E948A2A1-3315-849F-1C55-40EDED997A45}"/>
              </a:ext>
            </a:extLst>
          </p:cNvPr>
          <p:cNvSpPr txBox="1"/>
          <p:nvPr/>
        </p:nvSpPr>
        <p:spPr>
          <a:xfrm>
            <a:off x="2804664" y="7433112"/>
            <a:ext cx="3285959" cy="646331"/>
          </a:xfrm>
          <a:prstGeom prst="rect">
            <a:avLst/>
          </a:prstGeom>
          <a:noFill/>
        </p:spPr>
        <p:txBody>
          <a:bodyPr wrap="square" rtlCol="0">
            <a:spAutoFit/>
          </a:bodyPr>
          <a:lstStyle/>
          <a:p>
            <a:pPr algn="ctr"/>
            <a:r>
              <a:rPr lang="ro-RO" sz="3600" dirty="0"/>
              <a:t>_ _   _ _ _ _ _</a:t>
            </a:r>
            <a:endParaRPr lang="en-US" sz="3600" dirty="0"/>
          </a:p>
        </p:txBody>
      </p:sp>
    </p:spTree>
    <p:extLst>
      <p:ext uri="{BB962C8B-B14F-4D97-AF65-F5344CB8AC3E}">
        <p14:creationId xmlns:p14="http://schemas.microsoft.com/office/powerpoint/2010/main" val="45752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157" y="202096"/>
            <a:ext cx="6477000" cy="8763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44557" y="354496"/>
            <a:ext cx="6208643" cy="8408504"/>
          </a:xfrm>
          <a:prstGeom prst="rect">
            <a:avLst/>
          </a:prstGeom>
          <a:no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26492" y="530985"/>
            <a:ext cx="5885621" cy="190741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526491" y="2590800"/>
            <a:ext cx="5885621" cy="60454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42461" y="609600"/>
            <a:ext cx="381000" cy="277000"/>
            <a:chOff x="636984" y="609600"/>
            <a:chExt cx="317500" cy="223700"/>
          </a:xfrm>
        </p:grpSpPr>
        <p:sp>
          <p:nvSpPr>
            <p:cNvPr id="9" name="Oval 8"/>
            <p:cNvSpPr/>
            <p:nvPr/>
          </p:nvSpPr>
          <p:spPr>
            <a:xfrm>
              <a:off x="685800" y="609601"/>
              <a:ext cx="228600" cy="22369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36984" y="609600"/>
              <a:ext cx="317500" cy="222570"/>
            </a:xfrm>
            <a:prstGeom prst="rect">
              <a:avLst/>
            </a:prstGeom>
            <a:noFill/>
          </p:spPr>
          <p:txBody>
            <a:bodyPr wrap="square" rtlCol="0">
              <a:spAutoFit/>
            </a:bodyPr>
            <a:lstStyle/>
            <a:p>
              <a:pPr algn="ctr"/>
              <a:r>
                <a:rPr lang="en-US" sz="1200" b="1" dirty="0"/>
                <a:t>1</a:t>
              </a:r>
            </a:p>
          </p:txBody>
        </p:sp>
      </p:grpSp>
      <p:sp>
        <p:nvSpPr>
          <p:cNvPr id="12" name="TextBox 11"/>
          <p:cNvSpPr txBox="1"/>
          <p:nvPr/>
        </p:nvSpPr>
        <p:spPr>
          <a:xfrm>
            <a:off x="1054443" y="609600"/>
            <a:ext cx="5089842" cy="276999"/>
          </a:xfrm>
          <a:prstGeom prst="rect">
            <a:avLst/>
          </a:prstGeom>
          <a:noFill/>
        </p:spPr>
        <p:txBody>
          <a:bodyPr wrap="square" rtlCol="0">
            <a:spAutoFit/>
          </a:bodyPr>
          <a:lstStyle/>
          <a:p>
            <a:r>
              <a:rPr lang="en-US" sz="1200" dirty="0" err="1"/>
              <a:t>Colorează</a:t>
            </a:r>
            <a:r>
              <a:rPr lang="en-US" sz="1200" dirty="0"/>
              <a:t> </a:t>
            </a:r>
            <a:r>
              <a:rPr lang="en-US" sz="1200" dirty="0" err="1"/>
              <a:t>literele</a:t>
            </a:r>
            <a:r>
              <a:rPr lang="en-US" sz="1200" dirty="0"/>
              <a:t> </a:t>
            </a:r>
            <a:r>
              <a:rPr lang="en-US" sz="1200" dirty="0" err="1"/>
              <a:t>respectând</a:t>
            </a:r>
            <a:r>
              <a:rPr lang="en-US" sz="1200" dirty="0"/>
              <a:t> </a:t>
            </a:r>
            <a:r>
              <a:rPr lang="en-US" sz="1200" dirty="0" err="1"/>
              <a:t>modelul</a:t>
            </a:r>
            <a:r>
              <a:rPr lang="en-US" sz="1200" dirty="0"/>
              <a:t>.</a:t>
            </a:r>
          </a:p>
        </p:txBody>
      </p:sp>
      <p:grpSp>
        <p:nvGrpSpPr>
          <p:cNvPr id="77" name="Group 76"/>
          <p:cNvGrpSpPr/>
          <p:nvPr/>
        </p:nvGrpSpPr>
        <p:grpSpPr>
          <a:xfrm>
            <a:off x="730901" y="2743201"/>
            <a:ext cx="396558" cy="284535"/>
            <a:chOff x="624953" y="609601"/>
            <a:chExt cx="330465" cy="229785"/>
          </a:xfrm>
        </p:grpSpPr>
        <p:sp>
          <p:nvSpPr>
            <p:cNvPr id="78" name="Oval 77"/>
            <p:cNvSpPr/>
            <p:nvPr/>
          </p:nvSpPr>
          <p:spPr>
            <a:xfrm>
              <a:off x="685800" y="609601"/>
              <a:ext cx="208772" cy="2248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624953" y="615687"/>
              <a:ext cx="330465" cy="223699"/>
            </a:xfrm>
            <a:prstGeom prst="rect">
              <a:avLst/>
            </a:prstGeom>
            <a:noFill/>
          </p:spPr>
          <p:txBody>
            <a:bodyPr wrap="square" rtlCol="0">
              <a:spAutoFit/>
            </a:bodyPr>
            <a:lstStyle/>
            <a:p>
              <a:pPr algn="ctr"/>
              <a:r>
                <a:rPr lang="en-US" sz="1200" b="1" dirty="0"/>
                <a:t>2</a:t>
              </a:r>
            </a:p>
          </p:txBody>
        </p:sp>
      </p:grpSp>
      <p:sp>
        <p:nvSpPr>
          <p:cNvPr id="80" name="TextBox 79"/>
          <p:cNvSpPr txBox="1"/>
          <p:nvPr/>
        </p:nvSpPr>
        <p:spPr>
          <a:xfrm>
            <a:off x="1295400" y="2752394"/>
            <a:ext cx="5089842" cy="276999"/>
          </a:xfrm>
          <a:prstGeom prst="rect">
            <a:avLst/>
          </a:prstGeom>
          <a:noFill/>
        </p:spPr>
        <p:txBody>
          <a:bodyPr wrap="square" rtlCol="0">
            <a:spAutoFit/>
          </a:bodyPr>
          <a:lstStyle/>
          <a:p>
            <a:r>
              <a:rPr lang="en-US" sz="1200" dirty="0" err="1"/>
              <a:t>Colorează</a:t>
            </a:r>
            <a:r>
              <a:rPr lang="en-US" sz="1200" dirty="0"/>
              <a:t> </a:t>
            </a:r>
            <a:r>
              <a:rPr lang="en-US" sz="1200" dirty="0" err="1"/>
              <a:t>cerculețul</a:t>
            </a:r>
            <a:r>
              <a:rPr lang="en-US" sz="1200" dirty="0"/>
              <a:t> care </a:t>
            </a:r>
            <a:r>
              <a:rPr lang="en-US" sz="1200" dirty="0" err="1"/>
              <a:t>corespunde</a:t>
            </a:r>
            <a:r>
              <a:rPr lang="en-US" sz="1200" dirty="0"/>
              <a:t> </a:t>
            </a:r>
            <a:r>
              <a:rPr lang="en-US" sz="1200" dirty="0" err="1"/>
              <a:t>poziției</a:t>
            </a:r>
            <a:r>
              <a:rPr lang="en-US" sz="1200" dirty="0"/>
              <a:t> </a:t>
            </a:r>
            <a:r>
              <a:rPr lang="en-US" sz="1200" dirty="0" err="1"/>
              <a:t>sunetului</a:t>
            </a:r>
            <a:r>
              <a:rPr lang="en-US" sz="1200" dirty="0"/>
              <a:t>/</a:t>
            </a:r>
            <a:r>
              <a:rPr lang="en-US" sz="1200" dirty="0" err="1"/>
              <a:t>literei</a:t>
            </a:r>
            <a:r>
              <a:rPr lang="en-US" sz="1200" dirty="0"/>
              <a:t> </a:t>
            </a:r>
            <a:r>
              <a:rPr lang="ro-RO" sz="1200" dirty="0"/>
              <a:t>D</a:t>
            </a:r>
            <a:r>
              <a:rPr lang="en-US" sz="1200" dirty="0"/>
              <a:t>.</a:t>
            </a:r>
          </a:p>
        </p:txBody>
      </p:sp>
      <p:grpSp>
        <p:nvGrpSpPr>
          <p:cNvPr id="18" name="Group 17"/>
          <p:cNvGrpSpPr/>
          <p:nvPr/>
        </p:nvGrpSpPr>
        <p:grpSpPr>
          <a:xfrm>
            <a:off x="730901" y="3200400"/>
            <a:ext cx="5517064" cy="2590800"/>
            <a:chOff x="730901" y="3200400"/>
            <a:chExt cx="5517064" cy="2590800"/>
          </a:xfrm>
        </p:grpSpPr>
        <p:grpSp>
          <p:nvGrpSpPr>
            <p:cNvPr id="15" name="Group 14"/>
            <p:cNvGrpSpPr/>
            <p:nvPr/>
          </p:nvGrpSpPr>
          <p:grpSpPr>
            <a:xfrm>
              <a:off x="730901" y="3200400"/>
              <a:ext cx="5517064" cy="2590800"/>
              <a:chOff x="709061" y="3553326"/>
              <a:chExt cx="6046449" cy="2362200"/>
            </a:xfrm>
            <a:solidFill>
              <a:schemeClr val="bg1"/>
            </a:solidFill>
          </p:grpSpPr>
          <p:sp>
            <p:nvSpPr>
              <p:cNvPr id="14" name="Rectangle 13"/>
              <p:cNvSpPr/>
              <p:nvPr/>
            </p:nvSpPr>
            <p:spPr>
              <a:xfrm>
                <a:off x="709061"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724544"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740027"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ectangle 88"/>
            <p:cNvSpPr/>
            <p:nvPr/>
          </p:nvSpPr>
          <p:spPr>
            <a:xfrm>
              <a:off x="730901" y="5229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569923" y="5229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4408944" y="5229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21041" y="5281863"/>
              <a:ext cx="1643463" cy="457200"/>
              <a:chOff x="821041" y="5281863"/>
              <a:chExt cx="1643463" cy="457200"/>
            </a:xfrm>
          </p:grpSpPr>
          <p:sp>
            <p:nvSpPr>
              <p:cNvPr id="16" name="Oval 15"/>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2641111" y="5281863"/>
              <a:ext cx="1643463" cy="457200"/>
              <a:chOff x="821041" y="5281863"/>
              <a:chExt cx="1643463" cy="457200"/>
            </a:xfrm>
          </p:grpSpPr>
          <p:sp>
            <p:nvSpPr>
              <p:cNvPr id="98" name="Oval 97"/>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4522477" y="5273048"/>
              <a:ext cx="1643463" cy="457200"/>
              <a:chOff x="821041" y="5281863"/>
              <a:chExt cx="1643463" cy="457200"/>
            </a:xfrm>
          </p:grpSpPr>
          <p:sp>
            <p:nvSpPr>
              <p:cNvPr id="102" name="Oval 101"/>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04"/>
          <p:cNvGrpSpPr/>
          <p:nvPr/>
        </p:nvGrpSpPr>
        <p:grpSpPr>
          <a:xfrm>
            <a:off x="730901" y="5932354"/>
            <a:ext cx="5517064" cy="2590800"/>
            <a:chOff x="730901" y="3200400"/>
            <a:chExt cx="5517064" cy="2590800"/>
          </a:xfrm>
        </p:grpSpPr>
        <p:grpSp>
          <p:nvGrpSpPr>
            <p:cNvPr id="110" name="Group 109"/>
            <p:cNvGrpSpPr/>
            <p:nvPr/>
          </p:nvGrpSpPr>
          <p:grpSpPr>
            <a:xfrm>
              <a:off x="730901" y="3200400"/>
              <a:ext cx="5517064" cy="2590800"/>
              <a:chOff x="709061" y="3553326"/>
              <a:chExt cx="6046449" cy="2362200"/>
            </a:xfrm>
            <a:solidFill>
              <a:schemeClr val="bg1"/>
            </a:solidFill>
          </p:grpSpPr>
          <p:sp>
            <p:nvSpPr>
              <p:cNvPr id="166" name="Rectangle 165"/>
              <p:cNvSpPr/>
              <p:nvPr/>
            </p:nvSpPr>
            <p:spPr>
              <a:xfrm>
                <a:off x="709061"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2724544"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4740027"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Rectangle 123"/>
            <p:cNvSpPr/>
            <p:nvPr/>
          </p:nvSpPr>
          <p:spPr>
            <a:xfrm>
              <a:off x="730901" y="5229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2569923" y="5229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4408944" y="5229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p:cNvGrpSpPr/>
            <p:nvPr/>
          </p:nvGrpSpPr>
          <p:grpSpPr>
            <a:xfrm>
              <a:off x="821041" y="5281863"/>
              <a:ext cx="1643463" cy="457200"/>
              <a:chOff x="821041" y="5281863"/>
              <a:chExt cx="1643463" cy="457200"/>
            </a:xfrm>
          </p:grpSpPr>
          <p:sp>
            <p:nvSpPr>
              <p:cNvPr id="163" name="Oval 162"/>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2641111" y="5281863"/>
              <a:ext cx="1643463" cy="457200"/>
              <a:chOff x="821041" y="5281863"/>
              <a:chExt cx="1643463" cy="457200"/>
            </a:xfrm>
          </p:grpSpPr>
          <p:sp>
            <p:nvSpPr>
              <p:cNvPr id="160" name="Oval 159"/>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p:cNvGrpSpPr/>
            <p:nvPr/>
          </p:nvGrpSpPr>
          <p:grpSpPr>
            <a:xfrm>
              <a:off x="4522477" y="5273048"/>
              <a:ext cx="1643463" cy="457200"/>
              <a:chOff x="821041" y="5281863"/>
              <a:chExt cx="1643463" cy="457200"/>
            </a:xfrm>
          </p:grpSpPr>
          <p:sp>
            <p:nvSpPr>
              <p:cNvPr id="155" name="Oval 154"/>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p:cNvSpPr txBox="1"/>
          <p:nvPr/>
        </p:nvSpPr>
        <p:spPr>
          <a:xfrm>
            <a:off x="1414182" y="4881753"/>
            <a:ext cx="1194455" cy="400110"/>
          </a:xfrm>
          <a:prstGeom prst="rect">
            <a:avLst/>
          </a:prstGeom>
          <a:noFill/>
        </p:spPr>
        <p:txBody>
          <a:bodyPr wrap="square" rtlCol="0">
            <a:spAutoFit/>
          </a:bodyPr>
          <a:lstStyle/>
          <a:p>
            <a:pPr algn="ctr"/>
            <a:r>
              <a:rPr lang="ro-RO" sz="2000" b="1" dirty="0"/>
              <a:t>GARD</a:t>
            </a:r>
            <a:endParaRPr lang="en-US" sz="2000" b="1" dirty="0"/>
          </a:p>
        </p:txBody>
      </p:sp>
      <p:sp>
        <p:nvSpPr>
          <p:cNvPr id="84" name="TextBox 83"/>
          <p:cNvSpPr txBox="1"/>
          <p:nvPr/>
        </p:nvSpPr>
        <p:spPr>
          <a:xfrm>
            <a:off x="1394279" y="7648597"/>
            <a:ext cx="1175643" cy="400110"/>
          </a:xfrm>
          <a:prstGeom prst="rect">
            <a:avLst/>
          </a:prstGeom>
          <a:noFill/>
        </p:spPr>
        <p:txBody>
          <a:bodyPr wrap="square" rtlCol="0">
            <a:spAutoFit/>
          </a:bodyPr>
          <a:lstStyle/>
          <a:p>
            <a:pPr algn="ctr"/>
            <a:r>
              <a:rPr lang="ro-RO" sz="2000" b="1" dirty="0"/>
              <a:t>DUDE</a:t>
            </a:r>
            <a:endParaRPr lang="en-US" sz="2000" b="1" dirty="0"/>
          </a:p>
        </p:txBody>
      </p:sp>
      <p:sp>
        <p:nvSpPr>
          <p:cNvPr id="85" name="TextBox 84"/>
          <p:cNvSpPr txBox="1"/>
          <p:nvPr/>
        </p:nvSpPr>
        <p:spPr>
          <a:xfrm>
            <a:off x="3411982" y="7596495"/>
            <a:ext cx="1084721" cy="400110"/>
          </a:xfrm>
          <a:prstGeom prst="rect">
            <a:avLst/>
          </a:prstGeom>
          <a:noFill/>
        </p:spPr>
        <p:txBody>
          <a:bodyPr wrap="square" rtlCol="0">
            <a:spAutoFit/>
          </a:bodyPr>
          <a:lstStyle/>
          <a:p>
            <a:pPr algn="ctr"/>
            <a:r>
              <a:rPr lang="ro-RO" sz="2000" b="1" dirty="0"/>
              <a:t>BRAD</a:t>
            </a:r>
            <a:endParaRPr lang="en-US" sz="2000" b="1" dirty="0"/>
          </a:p>
        </p:txBody>
      </p:sp>
      <p:sp>
        <p:nvSpPr>
          <p:cNvPr id="86" name="TextBox 85"/>
          <p:cNvSpPr txBox="1"/>
          <p:nvPr/>
        </p:nvSpPr>
        <p:spPr>
          <a:xfrm>
            <a:off x="5167472" y="4888041"/>
            <a:ext cx="1084721" cy="400110"/>
          </a:xfrm>
          <a:prstGeom prst="rect">
            <a:avLst/>
          </a:prstGeom>
          <a:noFill/>
        </p:spPr>
        <p:txBody>
          <a:bodyPr wrap="square" rtlCol="0">
            <a:spAutoFit/>
          </a:bodyPr>
          <a:lstStyle/>
          <a:p>
            <a:pPr algn="ctr"/>
            <a:r>
              <a:rPr lang="ro-RO" sz="2000" b="1" dirty="0"/>
              <a:t>CADOU</a:t>
            </a:r>
            <a:endParaRPr lang="en-US" sz="2000" b="1" dirty="0"/>
          </a:p>
        </p:txBody>
      </p:sp>
      <p:sp>
        <p:nvSpPr>
          <p:cNvPr id="87" name="TextBox 86"/>
          <p:cNvSpPr txBox="1"/>
          <p:nvPr/>
        </p:nvSpPr>
        <p:spPr>
          <a:xfrm>
            <a:off x="2933811" y="4862879"/>
            <a:ext cx="1577687" cy="400110"/>
          </a:xfrm>
          <a:prstGeom prst="rect">
            <a:avLst/>
          </a:prstGeom>
          <a:noFill/>
        </p:spPr>
        <p:txBody>
          <a:bodyPr wrap="square" rtlCol="0">
            <a:spAutoFit/>
          </a:bodyPr>
          <a:lstStyle/>
          <a:p>
            <a:pPr algn="ctr"/>
            <a:r>
              <a:rPr lang="ro-RO" sz="2000" b="1" dirty="0"/>
              <a:t>DROMADER</a:t>
            </a:r>
            <a:endParaRPr lang="en-US" sz="2000" b="1" dirty="0"/>
          </a:p>
        </p:txBody>
      </p:sp>
      <p:sp>
        <p:nvSpPr>
          <p:cNvPr id="111" name="TextBox 110"/>
          <p:cNvSpPr txBox="1"/>
          <p:nvPr/>
        </p:nvSpPr>
        <p:spPr>
          <a:xfrm>
            <a:off x="5178771" y="7624054"/>
            <a:ext cx="1161334" cy="400110"/>
          </a:xfrm>
          <a:prstGeom prst="rect">
            <a:avLst/>
          </a:prstGeom>
          <a:noFill/>
        </p:spPr>
        <p:txBody>
          <a:bodyPr wrap="square" rtlCol="0">
            <a:spAutoFit/>
          </a:bodyPr>
          <a:lstStyle/>
          <a:p>
            <a:pPr algn="ctr"/>
            <a:r>
              <a:rPr lang="ro-RO" sz="2000" b="1" dirty="0"/>
              <a:t>DEȘERT</a:t>
            </a:r>
            <a:endParaRPr lang="en-US" sz="2000" b="1" dirty="0"/>
          </a:p>
        </p:txBody>
      </p:sp>
      <p:grpSp>
        <p:nvGrpSpPr>
          <p:cNvPr id="21" name="Group 20">
            <a:extLst>
              <a:ext uri="{FF2B5EF4-FFF2-40B4-BE49-F238E27FC236}">
                <a16:creationId xmlns:a16="http://schemas.microsoft.com/office/drawing/2014/main" xmlns="" id="{32976A66-7032-E9B7-C0DE-701EE51C5F83}"/>
              </a:ext>
            </a:extLst>
          </p:cNvPr>
          <p:cNvGrpSpPr/>
          <p:nvPr/>
        </p:nvGrpSpPr>
        <p:grpSpPr>
          <a:xfrm>
            <a:off x="642460" y="912048"/>
            <a:ext cx="5689047" cy="1385705"/>
            <a:chOff x="642461" y="912048"/>
            <a:chExt cx="5404802" cy="1385705"/>
          </a:xfrm>
        </p:grpSpPr>
        <p:pic>
          <p:nvPicPr>
            <p:cNvPr id="5" name="Picture 4">
              <a:extLst>
                <a:ext uri="{FF2B5EF4-FFF2-40B4-BE49-F238E27FC236}">
                  <a16:creationId xmlns:a16="http://schemas.microsoft.com/office/drawing/2014/main" xmlns="" id="{41E804FD-EB07-1EF9-FC2B-802725E6FE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461" y="912048"/>
              <a:ext cx="999534" cy="1342396"/>
            </a:xfrm>
            <a:prstGeom prst="rect">
              <a:avLst/>
            </a:prstGeom>
          </p:spPr>
        </p:pic>
        <p:pic>
          <p:nvPicPr>
            <p:cNvPr id="7" name="Picture 6">
              <a:extLst>
                <a:ext uri="{FF2B5EF4-FFF2-40B4-BE49-F238E27FC236}">
                  <a16:creationId xmlns:a16="http://schemas.microsoft.com/office/drawing/2014/main" xmlns="" id="{FD76F1A6-6680-72C8-8E2B-3F5622923F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7964" y="930452"/>
              <a:ext cx="985831" cy="1323992"/>
            </a:xfrm>
            <a:prstGeom prst="rect">
              <a:avLst/>
            </a:prstGeom>
          </p:spPr>
        </p:pic>
        <p:pic>
          <p:nvPicPr>
            <p:cNvPr id="13" name="Picture 12">
              <a:extLst>
                <a:ext uri="{FF2B5EF4-FFF2-40B4-BE49-F238E27FC236}">
                  <a16:creationId xmlns:a16="http://schemas.microsoft.com/office/drawing/2014/main" xmlns="" id="{7B2FEB66-5E7D-DBE0-BC09-3306FDD5BC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9764" y="938652"/>
              <a:ext cx="999534" cy="1342396"/>
            </a:xfrm>
            <a:prstGeom prst="rect">
              <a:avLst/>
            </a:prstGeom>
          </p:spPr>
        </p:pic>
        <p:pic>
          <p:nvPicPr>
            <p:cNvPr id="19" name="Picture 18">
              <a:extLst>
                <a:ext uri="{FF2B5EF4-FFF2-40B4-BE49-F238E27FC236}">
                  <a16:creationId xmlns:a16="http://schemas.microsoft.com/office/drawing/2014/main" xmlns="" id="{93978A03-8400-6CE4-6600-012B521409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2226" y="955357"/>
              <a:ext cx="999534" cy="1342396"/>
            </a:xfrm>
            <a:prstGeom prst="rect">
              <a:avLst/>
            </a:prstGeom>
          </p:spPr>
        </p:pic>
        <p:pic>
          <p:nvPicPr>
            <p:cNvPr id="20" name="Picture 19">
              <a:extLst>
                <a:ext uri="{FF2B5EF4-FFF2-40B4-BE49-F238E27FC236}">
                  <a16:creationId xmlns:a16="http://schemas.microsoft.com/office/drawing/2014/main" xmlns="" id="{04B2B15E-C6CF-17EF-25D3-7889EDFAA5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7729" y="929921"/>
              <a:ext cx="999534" cy="1342396"/>
            </a:xfrm>
            <a:prstGeom prst="rect">
              <a:avLst/>
            </a:prstGeom>
          </p:spPr>
        </p:pic>
      </p:grpSp>
      <p:pic>
        <p:nvPicPr>
          <p:cNvPr id="23" name="Picture 22">
            <a:extLst>
              <a:ext uri="{FF2B5EF4-FFF2-40B4-BE49-F238E27FC236}">
                <a16:creationId xmlns:a16="http://schemas.microsoft.com/office/drawing/2014/main" xmlns="" id="{2E98E544-6176-3C10-E8B5-2FD3EF43A4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554" y="4054171"/>
            <a:ext cx="1638653" cy="713890"/>
          </a:xfrm>
          <a:prstGeom prst="rect">
            <a:avLst/>
          </a:prstGeom>
        </p:spPr>
      </p:pic>
      <p:pic>
        <p:nvPicPr>
          <p:cNvPr id="25" name="Picture 24">
            <a:extLst>
              <a:ext uri="{FF2B5EF4-FFF2-40B4-BE49-F238E27FC236}">
                <a16:creationId xmlns:a16="http://schemas.microsoft.com/office/drawing/2014/main" xmlns="" id="{BB1DF413-E1E8-7C27-C3B5-BBF94219FB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3585" y="3282075"/>
            <a:ext cx="1012168" cy="1516531"/>
          </a:xfrm>
          <a:prstGeom prst="rect">
            <a:avLst/>
          </a:prstGeom>
        </p:spPr>
      </p:pic>
      <p:pic>
        <p:nvPicPr>
          <p:cNvPr id="26" name="Picture 25">
            <a:extLst>
              <a:ext uri="{FF2B5EF4-FFF2-40B4-BE49-F238E27FC236}">
                <a16:creationId xmlns:a16="http://schemas.microsoft.com/office/drawing/2014/main" xmlns="" id="{729B21E6-1551-CE0E-D83A-ECB0597E96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2689" y="6327648"/>
            <a:ext cx="1584410" cy="1169649"/>
          </a:xfrm>
          <a:prstGeom prst="rect">
            <a:avLst/>
          </a:prstGeom>
        </p:spPr>
      </p:pic>
      <p:pic>
        <p:nvPicPr>
          <p:cNvPr id="28" name="Picture 27">
            <a:extLst>
              <a:ext uri="{FF2B5EF4-FFF2-40B4-BE49-F238E27FC236}">
                <a16:creationId xmlns:a16="http://schemas.microsoft.com/office/drawing/2014/main" xmlns="" id="{43B18FC0-2EFB-7BD1-5E30-EBD88F70C5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2554" y="6053833"/>
            <a:ext cx="1216080" cy="950532"/>
          </a:xfrm>
          <a:prstGeom prst="rect">
            <a:avLst/>
          </a:prstGeom>
        </p:spPr>
      </p:pic>
      <p:pic>
        <p:nvPicPr>
          <p:cNvPr id="29" name="Picture 28">
            <a:extLst>
              <a:ext uri="{FF2B5EF4-FFF2-40B4-BE49-F238E27FC236}">
                <a16:creationId xmlns:a16="http://schemas.microsoft.com/office/drawing/2014/main" xmlns="" id="{B881E858-F839-C24F-81CE-D3A6694B3A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329112">
            <a:off x="1312343" y="6838154"/>
            <a:ext cx="1173975" cy="917621"/>
          </a:xfrm>
          <a:prstGeom prst="rect">
            <a:avLst/>
          </a:prstGeom>
        </p:spPr>
      </p:pic>
      <p:pic>
        <p:nvPicPr>
          <p:cNvPr id="31" name="Picture 30">
            <a:extLst>
              <a:ext uri="{FF2B5EF4-FFF2-40B4-BE49-F238E27FC236}">
                <a16:creationId xmlns:a16="http://schemas.microsoft.com/office/drawing/2014/main" xmlns="" id="{BAF41C14-DED4-E563-10B5-9611BAB9613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23591" y="6075720"/>
            <a:ext cx="1182669" cy="1415309"/>
          </a:xfrm>
          <a:prstGeom prst="rect">
            <a:avLst/>
          </a:prstGeom>
        </p:spPr>
      </p:pic>
      <p:pic>
        <p:nvPicPr>
          <p:cNvPr id="33" name="Picture 32">
            <a:extLst>
              <a:ext uri="{FF2B5EF4-FFF2-40B4-BE49-F238E27FC236}">
                <a16:creationId xmlns:a16="http://schemas.microsoft.com/office/drawing/2014/main" xmlns="" id="{1F6676AE-DC93-3F70-39C2-338BA0CDCE8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48105" y="3452835"/>
            <a:ext cx="1280702" cy="1127592"/>
          </a:xfrm>
          <a:prstGeom prst="rect">
            <a:avLst/>
          </a:prstGeom>
        </p:spPr>
      </p:pic>
    </p:spTree>
    <p:extLst>
      <p:ext uri="{BB962C8B-B14F-4D97-AF65-F5344CB8AC3E}">
        <p14:creationId xmlns:p14="http://schemas.microsoft.com/office/powerpoint/2010/main" val="1577064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157" y="202096"/>
            <a:ext cx="6477000" cy="8763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44557" y="354496"/>
            <a:ext cx="6208643" cy="8408504"/>
          </a:xfrm>
          <a:prstGeom prst="rect">
            <a:avLst/>
          </a:prstGeom>
          <a:no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26492" y="530985"/>
            <a:ext cx="5885621" cy="190741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526491" y="2590800"/>
            <a:ext cx="5885621" cy="60454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42461" y="609600"/>
            <a:ext cx="381000" cy="277000"/>
            <a:chOff x="636984" y="609600"/>
            <a:chExt cx="317500" cy="223700"/>
          </a:xfrm>
        </p:grpSpPr>
        <p:sp>
          <p:nvSpPr>
            <p:cNvPr id="9" name="Oval 8"/>
            <p:cNvSpPr/>
            <p:nvPr/>
          </p:nvSpPr>
          <p:spPr>
            <a:xfrm>
              <a:off x="685800" y="609601"/>
              <a:ext cx="228600" cy="22369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36984" y="609600"/>
              <a:ext cx="317500" cy="222570"/>
            </a:xfrm>
            <a:prstGeom prst="rect">
              <a:avLst/>
            </a:prstGeom>
            <a:noFill/>
          </p:spPr>
          <p:txBody>
            <a:bodyPr wrap="square" rtlCol="0">
              <a:spAutoFit/>
            </a:bodyPr>
            <a:lstStyle/>
            <a:p>
              <a:pPr algn="ctr"/>
              <a:r>
                <a:rPr lang="en-US" sz="1200" b="1" dirty="0"/>
                <a:t>1</a:t>
              </a:r>
            </a:p>
          </p:txBody>
        </p:sp>
      </p:grpSp>
      <p:sp>
        <p:nvSpPr>
          <p:cNvPr id="12" name="TextBox 11"/>
          <p:cNvSpPr txBox="1"/>
          <p:nvPr/>
        </p:nvSpPr>
        <p:spPr>
          <a:xfrm>
            <a:off x="1054443" y="609600"/>
            <a:ext cx="5089842" cy="276999"/>
          </a:xfrm>
          <a:prstGeom prst="rect">
            <a:avLst/>
          </a:prstGeom>
          <a:noFill/>
        </p:spPr>
        <p:txBody>
          <a:bodyPr wrap="square" rtlCol="0">
            <a:spAutoFit/>
          </a:bodyPr>
          <a:lstStyle/>
          <a:p>
            <a:r>
              <a:rPr lang="en-US" sz="1200" dirty="0" err="1"/>
              <a:t>Trasează</a:t>
            </a:r>
            <a:r>
              <a:rPr lang="en-US" sz="1200" dirty="0"/>
              <a:t> </a:t>
            </a:r>
            <a:r>
              <a:rPr lang="en-US" sz="1200" dirty="0" err="1"/>
              <a:t>și</a:t>
            </a:r>
            <a:r>
              <a:rPr lang="en-US" sz="1200" dirty="0"/>
              <a:t> </a:t>
            </a:r>
            <a:r>
              <a:rPr lang="en-US" sz="1200" dirty="0" err="1"/>
              <a:t>colorează</a:t>
            </a:r>
            <a:r>
              <a:rPr lang="en-US" sz="1200" dirty="0"/>
              <a:t> </a:t>
            </a:r>
            <a:r>
              <a:rPr lang="en-US" sz="1200" dirty="0" err="1"/>
              <a:t>literele</a:t>
            </a:r>
            <a:r>
              <a:rPr lang="en-US" sz="1200" dirty="0"/>
              <a:t>.</a:t>
            </a:r>
          </a:p>
        </p:txBody>
      </p:sp>
      <p:grpSp>
        <p:nvGrpSpPr>
          <p:cNvPr id="77" name="Group 76"/>
          <p:cNvGrpSpPr/>
          <p:nvPr/>
        </p:nvGrpSpPr>
        <p:grpSpPr>
          <a:xfrm>
            <a:off x="730901" y="2743201"/>
            <a:ext cx="396558" cy="284535"/>
            <a:chOff x="624953" y="609601"/>
            <a:chExt cx="330465" cy="229785"/>
          </a:xfrm>
        </p:grpSpPr>
        <p:sp>
          <p:nvSpPr>
            <p:cNvPr id="78" name="Oval 77"/>
            <p:cNvSpPr/>
            <p:nvPr/>
          </p:nvSpPr>
          <p:spPr>
            <a:xfrm>
              <a:off x="685800" y="609601"/>
              <a:ext cx="208772" cy="2248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624953" y="615687"/>
              <a:ext cx="330465" cy="223699"/>
            </a:xfrm>
            <a:prstGeom prst="rect">
              <a:avLst/>
            </a:prstGeom>
            <a:noFill/>
          </p:spPr>
          <p:txBody>
            <a:bodyPr wrap="square" rtlCol="0">
              <a:spAutoFit/>
            </a:bodyPr>
            <a:lstStyle/>
            <a:p>
              <a:pPr algn="ctr"/>
              <a:r>
                <a:rPr lang="en-US" sz="1200" b="1" dirty="0"/>
                <a:t>2</a:t>
              </a:r>
            </a:p>
          </p:txBody>
        </p:sp>
      </p:grpSp>
      <p:sp>
        <p:nvSpPr>
          <p:cNvPr id="80" name="TextBox 79"/>
          <p:cNvSpPr txBox="1"/>
          <p:nvPr/>
        </p:nvSpPr>
        <p:spPr>
          <a:xfrm>
            <a:off x="1295400" y="2752394"/>
            <a:ext cx="5089842" cy="276999"/>
          </a:xfrm>
          <a:prstGeom prst="rect">
            <a:avLst/>
          </a:prstGeom>
          <a:noFill/>
        </p:spPr>
        <p:txBody>
          <a:bodyPr wrap="square" rtlCol="0">
            <a:spAutoFit/>
          </a:bodyPr>
          <a:lstStyle/>
          <a:p>
            <a:r>
              <a:rPr lang="en-US" sz="1200" dirty="0" err="1"/>
              <a:t>Colorează</a:t>
            </a:r>
            <a:r>
              <a:rPr lang="en-US" sz="1200" dirty="0"/>
              <a:t> </a:t>
            </a:r>
            <a:r>
              <a:rPr lang="en-US" sz="1200" dirty="0" err="1"/>
              <a:t>cerculețul</a:t>
            </a:r>
            <a:r>
              <a:rPr lang="en-US" sz="1200" dirty="0"/>
              <a:t> care </a:t>
            </a:r>
            <a:r>
              <a:rPr lang="en-US" sz="1200" dirty="0" err="1"/>
              <a:t>corespunde</a:t>
            </a:r>
            <a:r>
              <a:rPr lang="en-US" sz="1200" dirty="0"/>
              <a:t> </a:t>
            </a:r>
            <a:r>
              <a:rPr lang="en-US" sz="1200" dirty="0" err="1"/>
              <a:t>poziției</a:t>
            </a:r>
            <a:r>
              <a:rPr lang="en-US" sz="1200" dirty="0"/>
              <a:t> </a:t>
            </a:r>
            <a:r>
              <a:rPr lang="en-US" sz="1200" dirty="0" err="1"/>
              <a:t>sunetului</a:t>
            </a:r>
            <a:r>
              <a:rPr lang="en-US" sz="1200" dirty="0"/>
              <a:t>/</a:t>
            </a:r>
            <a:r>
              <a:rPr lang="en-US" sz="1200" dirty="0" err="1"/>
              <a:t>literei</a:t>
            </a:r>
            <a:r>
              <a:rPr lang="en-US" sz="1200" dirty="0"/>
              <a:t> </a:t>
            </a:r>
            <a:r>
              <a:rPr lang="ro-RO" sz="1200" dirty="0"/>
              <a:t>D</a:t>
            </a:r>
            <a:r>
              <a:rPr lang="en-US" sz="1200" dirty="0"/>
              <a:t>.</a:t>
            </a:r>
          </a:p>
        </p:txBody>
      </p:sp>
      <p:grpSp>
        <p:nvGrpSpPr>
          <p:cNvPr id="18" name="Group 17"/>
          <p:cNvGrpSpPr/>
          <p:nvPr/>
        </p:nvGrpSpPr>
        <p:grpSpPr>
          <a:xfrm>
            <a:off x="730901" y="3200400"/>
            <a:ext cx="5517064" cy="2590800"/>
            <a:chOff x="730901" y="3200400"/>
            <a:chExt cx="5517064" cy="2590800"/>
          </a:xfrm>
        </p:grpSpPr>
        <p:grpSp>
          <p:nvGrpSpPr>
            <p:cNvPr id="15" name="Group 14"/>
            <p:cNvGrpSpPr/>
            <p:nvPr/>
          </p:nvGrpSpPr>
          <p:grpSpPr>
            <a:xfrm>
              <a:off x="730901" y="3200400"/>
              <a:ext cx="5517064" cy="2590800"/>
              <a:chOff x="709061" y="3553326"/>
              <a:chExt cx="6046449" cy="2362200"/>
            </a:xfrm>
            <a:solidFill>
              <a:schemeClr val="bg1"/>
            </a:solidFill>
          </p:grpSpPr>
          <p:sp>
            <p:nvSpPr>
              <p:cNvPr id="14" name="Rectangle 13"/>
              <p:cNvSpPr/>
              <p:nvPr/>
            </p:nvSpPr>
            <p:spPr>
              <a:xfrm>
                <a:off x="709061"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724544"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740027"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ectangle 88"/>
            <p:cNvSpPr/>
            <p:nvPr/>
          </p:nvSpPr>
          <p:spPr>
            <a:xfrm>
              <a:off x="730901" y="5229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569923" y="5229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4408944" y="5229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21041" y="5281863"/>
              <a:ext cx="1643463" cy="457200"/>
              <a:chOff x="821041" y="5281863"/>
              <a:chExt cx="1643463" cy="457200"/>
            </a:xfrm>
          </p:grpSpPr>
          <p:sp>
            <p:nvSpPr>
              <p:cNvPr id="16" name="Oval 15"/>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2641111" y="5281863"/>
              <a:ext cx="1643463" cy="457200"/>
              <a:chOff x="821041" y="5281863"/>
              <a:chExt cx="1643463" cy="457200"/>
            </a:xfrm>
          </p:grpSpPr>
          <p:sp>
            <p:nvSpPr>
              <p:cNvPr id="98" name="Oval 97"/>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4522477" y="5273048"/>
              <a:ext cx="1643463" cy="457200"/>
              <a:chOff x="821041" y="5281863"/>
              <a:chExt cx="1643463" cy="457200"/>
            </a:xfrm>
          </p:grpSpPr>
          <p:sp>
            <p:nvSpPr>
              <p:cNvPr id="102" name="Oval 101"/>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04"/>
          <p:cNvGrpSpPr/>
          <p:nvPr/>
        </p:nvGrpSpPr>
        <p:grpSpPr>
          <a:xfrm>
            <a:off x="730901" y="5932354"/>
            <a:ext cx="5517064" cy="2590800"/>
            <a:chOff x="730901" y="3200400"/>
            <a:chExt cx="5517064" cy="2590800"/>
          </a:xfrm>
        </p:grpSpPr>
        <p:grpSp>
          <p:nvGrpSpPr>
            <p:cNvPr id="110" name="Group 109"/>
            <p:cNvGrpSpPr/>
            <p:nvPr/>
          </p:nvGrpSpPr>
          <p:grpSpPr>
            <a:xfrm>
              <a:off x="730901" y="3200400"/>
              <a:ext cx="5517064" cy="2590800"/>
              <a:chOff x="709061" y="3553326"/>
              <a:chExt cx="6046449" cy="2362200"/>
            </a:xfrm>
            <a:solidFill>
              <a:schemeClr val="bg1"/>
            </a:solidFill>
          </p:grpSpPr>
          <p:sp>
            <p:nvSpPr>
              <p:cNvPr id="166" name="Rectangle 165"/>
              <p:cNvSpPr/>
              <p:nvPr/>
            </p:nvSpPr>
            <p:spPr>
              <a:xfrm>
                <a:off x="709061"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2724544"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4740027"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Rectangle 123"/>
            <p:cNvSpPr/>
            <p:nvPr/>
          </p:nvSpPr>
          <p:spPr>
            <a:xfrm>
              <a:off x="730901" y="5229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2569923" y="5229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4408944" y="5229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p:cNvGrpSpPr/>
            <p:nvPr/>
          </p:nvGrpSpPr>
          <p:grpSpPr>
            <a:xfrm>
              <a:off x="821041" y="5281863"/>
              <a:ext cx="1643463" cy="457200"/>
              <a:chOff x="821041" y="5281863"/>
              <a:chExt cx="1643463" cy="457200"/>
            </a:xfrm>
          </p:grpSpPr>
          <p:sp>
            <p:nvSpPr>
              <p:cNvPr id="163" name="Oval 162"/>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2641111" y="5281863"/>
              <a:ext cx="1643463" cy="457200"/>
              <a:chOff x="821041" y="5281863"/>
              <a:chExt cx="1643463" cy="457200"/>
            </a:xfrm>
          </p:grpSpPr>
          <p:sp>
            <p:nvSpPr>
              <p:cNvPr id="160" name="Oval 159"/>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p:cNvGrpSpPr/>
            <p:nvPr/>
          </p:nvGrpSpPr>
          <p:grpSpPr>
            <a:xfrm>
              <a:off x="4522477" y="5273048"/>
              <a:ext cx="1643463" cy="457200"/>
              <a:chOff x="821041" y="5281863"/>
              <a:chExt cx="1643463" cy="457200"/>
            </a:xfrm>
          </p:grpSpPr>
          <p:sp>
            <p:nvSpPr>
              <p:cNvPr id="155" name="Oval 154"/>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p:cNvSpPr txBox="1"/>
          <p:nvPr/>
        </p:nvSpPr>
        <p:spPr>
          <a:xfrm>
            <a:off x="1426744" y="4886067"/>
            <a:ext cx="1194455" cy="400110"/>
          </a:xfrm>
          <a:prstGeom prst="rect">
            <a:avLst/>
          </a:prstGeom>
          <a:noFill/>
        </p:spPr>
        <p:txBody>
          <a:bodyPr wrap="square" rtlCol="0">
            <a:spAutoFit/>
          </a:bodyPr>
          <a:lstStyle/>
          <a:p>
            <a:pPr algn="ctr"/>
            <a:r>
              <a:rPr lang="ro-RO" sz="2000" b="1" dirty="0"/>
              <a:t>GARD</a:t>
            </a:r>
            <a:endParaRPr lang="en-US" sz="2000" b="1" dirty="0"/>
          </a:p>
        </p:txBody>
      </p:sp>
      <p:sp>
        <p:nvSpPr>
          <p:cNvPr id="84" name="TextBox 83"/>
          <p:cNvSpPr txBox="1"/>
          <p:nvPr/>
        </p:nvSpPr>
        <p:spPr>
          <a:xfrm>
            <a:off x="1489362" y="7611666"/>
            <a:ext cx="1175643" cy="400110"/>
          </a:xfrm>
          <a:prstGeom prst="rect">
            <a:avLst/>
          </a:prstGeom>
          <a:noFill/>
        </p:spPr>
        <p:txBody>
          <a:bodyPr wrap="square" rtlCol="0">
            <a:spAutoFit/>
          </a:bodyPr>
          <a:lstStyle/>
          <a:p>
            <a:pPr algn="ctr"/>
            <a:r>
              <a:rPr lang="ro-RO" sz="2000" b="1" dirty="0"/>
              <a:t>DUDE</a:t>
            </a:r>
            <a:endParaRPr lang="en-US" sz="2000" b="1" dirty="0"/>
          </a:p>
        </p:txBody>
      </p:sp>
      <p:sp>
        <p:nvSpPr>
          <p:cNvPr id="85" name="TextBox 84"/>
          <p:cNvSpPr txBox="1"/>
          <p:nvPr/>
        </p:nvSpPr>
        <p:spPr>
          <a:xfrm>
            <a:off x="3411982" y="7596495"/>
            <a:ext cx="1084721" cy="400110"/>
          </a:xfrm>
          <a:prstGeom prst="rect">
            <a:avLst/>
          </a:prstGeom>
          <a:noFill/>
        </p:spPr>
        <p:txBody>
          <a:bodyPr wrap="square" rtlCol="0">
            <a:spAutoFit/>
          </a:bodyPr>
          <a:lstStyle/>
          <a:p>
            <a:pPr algn="ctr"/>
            <a:r>
              <a:rPr lang="ro-RO" sz="2000" b="1" dirty="0"/>
              <a:t>BRAD</a:t>
            </a:r>
            <a:endParaRPr lang="en-US" sz="2000" b="1" dirty="0"/>
          </a:p>
        </p:txBody>
      </p:sp>
      <p:sp>
        <p:nvSpPr>
          <p:cNvPr id="86" name="TextBox 85"/>
          <p:cNvSpPr txBox="1"/>
          <p:nvPr/>
        </p:nvSpPr>
        <p:spPr>
          <a:xfrm>
            <a:off x="5121451" y="4909930"/>
            <a:ext cx="1084721" cy="400110"/>
          </a:xfrm>
          <a:prstGeom prst="rect">
            <a:avLst/>
          </a:prstGeom>
          <a:noFill/>
        </p:spPr>
        <p:txBody>
          <a:bodyPr wrap="square" rtlCol="0">
            <a:spAutoFit/>
          </a:bodyPr>
          <a:lstStyle/>
          <a:p>
            <a:pPr algn="ctr"/>
            <a:r>
              <a:rPr lang="ro-RO" sz="2000" b="1" dirty="0"/>
              <a:t>CADOU</a:t>
            </a:r>
            <a:endParaRPr lang="en-US" sz="2000" b="1" dirty="0"/>
          </a:p>
        </p:txBody>
      </p:sp>
      <p:sp>
        <p:nvSpPr>
          <p:cNvPr id="87" name="TextBox 86"/>
          <p:cNvSpPr txBox="1"/>
          <p:nvPr/>
        </p:nvSpPr>
        <p:spPr>
          <a:xfrm>
            <a:off x="2831512" y="4911695"/>
            <a:ext cx="1600482" cy="400110"/>
          </a:xfrm>
          <a:prstGeom prst="rect">
            <a:avLst/>
          </a:prstGeom>
          <a:noFill/>
        </p:spPr>
        <p:txBody>
          <a:bodyPr wrap="square" rtlCol="0">
            <a:spAutoFit/>
          </a:bodyPr>
          <a:lstStyle/>
          <a:p>
            <a:pPr algn="ctr"/>
            <a:r>
              <a:rPr lang="ro-RO" sz="2000" b="1" dirty="0"/>
              <a:t>DROMADER</a:t>
            </a:r>
            <a:endParaRPr lang="en-US" sz="2000" b="1" dirty="0"/>
          </a:p>
        </p:txBody>
      </p:sp>
      <p:sp>
        <p:nvSpPr>
          <p:cNvPr id="111" name="TextBox 110"/>
          <p:cNvSpPr txBox="1"/>
          <p:nvPr/>
        </p:nvSpPr>
        <p:spPr>
          <a:xfrm>
            <a:off x="5178771" y="7640933"/>
            <a:ext cx="1027402" cy="400110"/>
          </a:xfrm>
          <a:prstGeom prst="rect">
            <a:avLst/>
          </a:prstGeom>
          <a:noFill/>
        </p:spPr>
        <p:txBody>
          <a:bodyPr wrap="square" rtlCol="0">
            <a:spAutoFit/>
          </a:bodyPr>
          <a:lstStyle/>
          <a:p>
            <a:pPr algn="ctr"/>
            <a:r>
              <a:rPr lang="ro-RO" sz="2000" b="1" dirty="0"/>
              <a:t>DEȘERT</a:t>
            </a:r>
            <a:endParaRPr lang="en-US" sz="2000" b="1" dirty="0"/>
          </a:p>
        </p:txBody>
      </p:sp>
      <p:grpSp>
        <p:nvGrpSpPr>
          <p:cNvPr id="20" name="Group 19">
            <a:extLst>
              <a:ext uri="{FF2B5EF4-FFF2-40B4-BE49-F238E27FC236}">
                <a16:creationId xmlns:a16="http://schemas.microsoft.com/office/drawing/2014/main" xmlns="" id="{4B175211-95AE-8F37-CD99-AA0B65D4A7B7}"/>
              </a:ext>
            </a:extLst>
          </p:cNvPr>
          <p:cNvGrpSpPr/>
          <p:nvPr/>
        </p:nvGrpSpPr>
        <p:grpSpPr>
          <a:xfrm>
            <a:off x="661722" y="958650"/>
            <a:ext cx="5669786" cy="1335929"/>
            <a:chOff x="661722" y="958650"/>
            <a:chExt cx="5352489" cy="1335929"/>
          </a:xfrm>
        </p:grpSpPr>
        <p:pic>
          <p:nvPicPr>
            <p:cNvPr id="6" name="Picture 5">
              <a:extLst>
                <a:ext uri="{FF2B5EF4-FFF2-40B4-BE49-F238E27FC236}">
                  <a16:creationId xmlns:a16="http://schemas.microsoft.com/office/drawing/2014/main" xmlns="" id="{BD81F382-0D6C-7CC4-BB97-C888AC4A6B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722" y="989427"/>
              <a:ext cx="965521" cy="1296716"/>
            </a:xfrm>
            <a:prstGeom prst="rect">
              <a:avLst/>
            </a:prstGeom>
          </p:spPr>
        </p:pic>
        <p:pic>
          <p:nvPicPr>
            <p:cNvPr id="7" name="Picture 6">
              <a:extLst>
                <a:ext uri="{FF2B5EF4-FFF2-40B4-BE49-F238E27FC236}">
                  <a16:creationId xmlns:a16="http://schemas.microsoft.com/office/drawing/2014/main" xmlns="" id="{2185057F-28F2-C8F5-0750-3F368D927F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4563" y="997863"/>
              <a:ext cx="965521" cy="1296716"/>
            </a:xfrm>
            <a:prstGeom prst="rect">
              <a:avLst/>
            </a:prstGeom>
          </p:spPr>
        </p:pic>
        <p:pic>
          <p:nvPicPr>
            <p:cNvPr id="8" name="Picture 7">
              <a:extLst>
                <a:ext uri="{FF2B5EF4-FFF2-40B4-BE49-F238E27FC236}">
                  <a16:creationId xmlns:a16="http://schemas.microsoft.com/office/drawing/2014/main" xmlns="" id="{9A6744EC-544E-C6A2-AB13-4875EB6F5A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314" y="988786"/>
              <a:ext cx="965521" cy="1296716"/>
            </a:xfrm>
            <a:prstGeom prst="rect">
              <a:avLst/>
            </a:prstGeom>
          </p:spPr>
        </p:pic>
        <p:pic>
          <p:nvPicPr>
            <p:cNvPr id="13" name="Picture 12">
              <a:extLst>
                <a:ext uri="{FF2B5EF4-FFF2-40B4-BE49-F238E27FC236}">
                  <a16:creationId xmlns:a16="http://schemas.microsoft.com/office/drawing/2014/main" xmlns="" id="{BCAA3EA6-B9D7-0E25-B9A0-6D25E53E2B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769" y="958650"/>
              <a:ext cx="965521" cy="1296716"/>
            </a:xfrm>
            <a:prstGeom prst="rect">
              <a:avLst/>
            </a:prstGeom>
          </p:spPr>
        </p:pic>
        <p:pic>
          <p:nvPicPr>
            <p:cNvPr id="19" name="Picture 18">
              <a:extLst>
                <a:ext uri="{FF2B5EF4-FFF2-40B4-BE49-F238E27FC236}">
                  <a16:creationId xmlns:a16="http://schemas.microsoft.com/office/drawing/2014/main" xmlns="" id="{5C2C7BC6-2D38-72CA-9740-A0782A4A18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690" y="965214"/>
              <a:ext cx="965521" cy="1296716"/>
            </a:xfrm>
            <a:prstGeom prst="rect">
              <a:avLst/>
            </a:prstGeom>
          </p:spPr>
        </p:pic>
      </p:grpSp>
      <p:pic>
        <p:nvPicPr>
          <p:cNvPr id="22" name="Picture 21">
            <a:extLst>
              <a:ext uri="{FF2B5EF4-FFF2-40B4-BE49-F238E27FC236}">
                <a16:creationId xmlns:a16="http://schemas.microsoft.com/office/drawing/2014/main" xmlns="" id="{9B26998A-64C3-3C8E-93AB-6D1C78387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277" y="3914274"/>
            <a:ext cx="1649602" cy="718388"/>
          </a:xfrm>
          <a:prstGeom prst="rect">
            <a:avLst/>
          </a:prstGeom>
        </p:spPr>
      </p:pic>
      <p:pic>
        <p:nvPicPr>
          <p:cNvPr id="24" name="Picture 23">
            <a:extLst>
              <a:ext uri="{FF2B5EF4-FFF2-40B4-BE49-F238E27FC236}">
                <a16:creationId xmlns:a16="http://schemas.microsoft.com/office/drawing/2014/main" xmlns="" id="{C7EDEAE2-02A9-8661-A41D-B13DA0E241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6954" y="3366418"/>
            <a:ext cx="1000562" cy="1498505"/>
          </a:xfrm>
          <a:prstGeom prst="rect">
            <a:avLst/>
          </a:prstGeom>
        </p:spPr>
      </p:pic>
      <p:pic>
        <p:nvPicPr>
          <p:cNvPr id="25" name="Picture 24">
            <a:extLst>
              <a:ext uri="{FF2B5EF4-FFF2-40B4-BE49-F238E27FC236}">
                <a16:creationId xmlns:a16="http://schemas.microsoft.com/office/drawing/2014/main" xmlns="" id="{54E6CF64-CD5B-E9AF-F689-5F532E8FF5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8570" y="3596478"/>
            <a:ext cx="1468529" cy="1200363"/>
          </a:xfrm>
          <a:prstGeom prst="rect">
            <a:avLst/>
          </a:prstGeom>
        </p:spPr>
      </p:pic>
      <p:pic>
        <p:nvPicPr>
          <p:cNvPr id="27" name="Picture 26">
            <a:extLst>
              <a:ext uri="{FF2B5EF4-FFF2-40B4-BE49-F238E27FC236}">
                <a16:creationId xmlns:a16="http://schemas.microsoft.com/office/drawing/2014/main" xmlns="" id="{F89F5766-C433-6CD5-2C08-2AA3D052E2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8633" y="6083850"/>
            <a:ext cx="1175643" cy="918570"/>
          </a:xfrm>
          <a:prstGeom prst="rect">
            <a:avLst/>
          </a:prstGeom>
        </p:spPr>
      </p:pic>
      <p:pic>
        <p:nvPicPr>
          <p:cNvPr id="28" name="Picture 27">
            <a:extLst>
              <a:ext uri="{FF2B5EF4-FFF2-40B4-BE49-F238E27FC236}">
                <a16:creationId xmlns:a16="http://schemas.microsoft.com/office/drawing/2014/main" xmlns="" id="{76348B2C-E365-EF0B-984C-CB686E61E0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68639">
            <a:off x="1249878" y="6734742"/>
            <a:ext cx="1175643" cy="918570"/>
          </a:xfrm>
          <a:prstGeom prst="rect">
            <a:avLst/>
          </a:prstGeom>
        </p:spPr>
      </p:pic>
      <p:pic>
        <p:nvPicPr>
          <p:cNvPr id="29" name="Picture 28">
            <a:extLst>
              <a:ext uri="{FF2B5EF4-FFF2-40B4-BE49-F238E27FC236}">
                <a16:creationId xmlns:a16="http://schemas.microsoft.com/office/drawing/2014/main" xmlns="" id="{E25EEB93-EB6D-7106-1E27-4637319AB3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01993" y="6099806"/>
            <a:ext cx="1294930" cy="1541127"/>
          </a:xfrm>
          <a:prstGeom prst="rect">
            <a:avLst/>
          </a:prstGeom>
        </p:spPr>
      </p:pic>
      <p:pic>
        <p:nvPicPr>
          <p:cNvPr id="30" name="Picture 29">
            <a:extLst>
              <a:ext uri="{FF2B5EF4-FFF2-40B4-BE49-F238E27FC236}">
                <a16:creationId xmlns:a16="http://schemas.microsoft.com/office/drawing/2014/main" xmlns="" id="{827A70B8-6AAB-55E0-FC59-741643DF60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52676" y="6452382"/>
            <a:ext cx="1591609" cy="1188551"/>
          </a:xfrm>
          <a:prstGeom prst="rect">
            <a:avLst/>
          </a:prstGeom>
        </p:spPr>
      </p:pic>
    </p:spTree>
    <p:extLst>
      <p:ext uri="{BB962C8B-B14F-4D97-AF65-F5344CB8AC3E}">
        <p14:creationId xmlns:p14="http://schemas.microsoft.com/office/powerpoint/2010/main" val="1872533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157" y="202096"/>
            <a:ext cx="6477000" cy="8763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526491" y="457200"/>
            <a:ext cx="5885621" cy="81790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730901" y="1295400"/>
            <a:ext cx="5517066" cy="7227754"/>
            <a:chOff x="730901" y="747400"/>
            <a:chExt cx="5517066" cy="7775754"/>
          </a:xfrm>
        </p:grpSpPr>
        <p:grpSp>
          <p:nvGrpSpPr>
            <p:cNvPr id="77" name="Group 76"/>
            <p:cNvGrpSpPr/>
            <p:nvPr/>
          </p:nvGrpSpPr>
          <p:grpSpPr>
            <a:xfrm>
              <a:off x="730901" y="2743201"/>
              <a:ext cx="396558" cy="284535"/>
              <a:chOff x="624953" y="609601"/>
              <a:chExt cx="330465" cy="229785"/>
            </a:xfrm>
          </p:grpSpPr>
          <p:sp>
            <p:nvSpPr>
              <p:cNvPr id="78" name="Oval 77"/>
              <p:cNvSpPr/>
              <p:nvPr/>
            </p:nvSpPr>
            <p:spPr>
              <a:xfrm>
                <a:off x="685800" y="609601"/>
                <a:ext cx="208772" cy="2248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624953" y="615687"/>
                <a:ext cx="330465" cy="223699"/>
              </a:xfrm>
              <a:prstGeom prst="rect">
                <a:avLst/>
              </a:prstGeom>
              <a:noFill/>
            </p:spPr>
            <p:txBody>
              <a:bodyPr wrap="square" rtlCol="0">
                <a:spAutoFit/>
              </a:bodyPr>
              <a:lstStyle/>
              <a:p>
                <a:pPr algn="ctr"/>
                <a:r>
                  <a:rPr lang="en-US" sz="1200" b="1" dirty="0"/>
                  <a:t>2</a:t>
                </a:r>
              </a:p>
            </p:txBody>
          </p:sp>
        </p:grpSp>
        <p:grpSp>
          <p:nvGrpSpPr>
            <p:cNvPr id="18" name="Group 17"/>
            <p:cNvGrpSpPr/>
            <p:nvPr/>
          </p:nvGrpSpPr>
          <p:grpSpPr>
            <a:xfrm>
              <a:off x="730901" y="3341554"/>
              <a:ext cx="5517066" cy="2590800"/>
              <a:chOff x="730901" y="3200400"/>
              <a:chExt cx="5517066" cy="2590800"/>
            </a:xfrm>
          </p:grpSpPr>
          <p:grpSp>
            <p:nvGrpSpPr>
              <p:cNvPr id="15" name="Group 14"/>
              <p:cNvGrpSpPr/>
              <p:nvPr/>
            </p:nvGrpSpPr>
            <p:grpSpPr>
              <a:xfrm>
                <a:off x="730902" y="3200400"/>
                <a:ext cx="5517065" cy="2590800"/>
                <a:chOff x="709061" y="3553326"/>
                <a:chExt cx="6046449" cy="2362200"/>
              </a:xfrm>
              <a:solidFill>
                <a:schemeClr val="bg1"/>
              </a:solidFill>
            </p:grpSpPr>
            <p:sp>
              <p:nvSpPr>
                <p:cNvPr id="14" name="Rectangle 13"/>
                <p:cNvSpPr/>
                <p:nvPr/>
              </p:nvSpPr>
              <p:spPr>
                <a:xfrm>
                  <a:off x="709061"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724544"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740027"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ectangle 88"/>
              <p:cNvSpPr/>
              <p:nvPr/>
            </p:nvSpPr>
            <p:spPr>
              <a:xfrm>
                <a:off x="730901" y="5229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569923" y="5229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4408944" y="5229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21041" y="5281863"/>
                <a:ext cx="1643463" cy="457200"/>
                <a:chOff x="821041" y="5281863"/>
                <a:chExt cx="1643463" cy="457200"/>
              </a:xfrm>
            </p:grpSpPr>
            <p:sp>
              <p:nvSpPr>
                <p:cNvPr id="16" name="Oval 15"/>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2641111" y="5281863"/>
                <a:ext cx="1643463" cy="457200"/>
                <a:chOff x="821041" y="5281863"/>
                <a:chExt cx="1643463" cy="457200"/>
              </a:xfrm>
            </p:grpSpPr>
            <p:sp>
              <p:nvSpPr>
                <p:cNvPr id="98" name="Oval 97"/>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4522477" y="5273048"/>
                <a:ext cx="1643463" cy="457200"/>
                <a:chOff x="821041" y="5281863"/>
                <a:chExt cx="1643463" cy="457200"/>
              </a:xfrm>
            </p:grpSpPr>
            <p:sp>
              <p:nvSpPr>
                <p:cNvPr id="102" name="Oval 101"/>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04"/>
            <p:cNvGrpSpPr/>
            <p:nvPr/>
          </p:nvGrpSpPr>
          <p:grpSpPr>
            <a:xfrm>
              <a:off x="730901" y="5932354"/>
              <a:ext cx="5517064" cy="2590800"/>
              <a:chOff x="730901" y="3200400"/>
              <a:chExt cx="5517064" cy="2590800"/>
            </a:xfrm>
          </p:grpSpPr>
          <p:grpSp>
            <p:nvGrpSpPr>
              <p:cNvPr id="110" name="Group 109"/>
              <p:cNvGrpSpPr/>
              <p:nvPr/>
            </p:nvGrpSpPr>
            <p:grpSpPr>
              <a:xfrm>
                <a:off x="730901" y="3200400"/>
                <a:ext cx="5517064" cy="2590800"/>
                <a:chOff x="709061" y="3553326"/>
                <a:chExt cx="6046449" cy="2362200"/>
              </a:xfrm>
              <a:solidFill>
                <a:schemeClr val="bg1"/>
              </a:solidFill>
            </p:grpSpPr>
            <p:sp>
              <p:nvSpPr>
                <p:cNvPr id="166" name="Rectangle 165"/>
                <p:cNvSpPr/>
                <p:nvPr/>
              </p:nvSpPr>
              <p:spPr>
                <a:xfrm>
                  <a:off x="709061"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2724544"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4740027"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Rectangle 123"/>
              <p:cNvSpPr/>
              <p:nvPr/>
            </p:nvSpPr>
            <p:spPr>
              <a:xfrm>
                <a:off x="730901" y="5229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2569923" y="5229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4408944" y="5229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p:cNvGrpSpPr/>
              <p:nvPr/>
            </p:nvGrpSpPr>
            <p:grpSpPr>
              <a:xfrm>
                <a:off x="821041" y="5281863"/>
                <a:ext cx="1643463" cy="457200"/>
                <a:chOff x="821041" y="5281863"/>
                <a:chExt cx="1643463" cy="457200"/>
              </a:xfrm>
            </p:grpSpPr>
            <p:sp>
              <p:nvSpPr>
                <p:cNvPr id="163" name="Oval 162"/>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2641111" y="5281863"/>
                <a:ext cx="1643463" cy="457200"/>
                <a:chOff x="821041" y="5281863"/>
                <a:chExt cx="1643463" cy="457200"/>
              </a:xfrm>
            </p:grpSpPr>
            <p:sp>
              <p:nvSpPr>
                <p:cNvPr id="160" name="Oval 159"/>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p:cNvGrpSpPr/>
              <p:nvPr/>
            </p:nvGrpSpPr>
            <p:grpSpPr>
              <a:xfrm>
                <a:off x="4522477" y="5273048"/>
                <a:ext cx="1643463" cy="457200"/>
                <a:chOff x="821041" y="5281863"/>
                <a:chExt cx="1643463" cy="457200"/>
              </a:xfrm>
            </p:grpSpPr>
            <p:sp>
              <p:nvSpPr>
                <p:cNvPr id="155" name="Oval 154"/>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6" name="Group 85"/>
            <p:cNvGrpSpPr/>
            <p:nvPr/>
          </p:nvGrpSpPr>
          <p:grpSpPr>
            <a:xfrm>
              <a:off x="730902" y="747400"/>
              <a:ext cx="5498111" cy="2590800"/>
              <a:chOff x="729834" y="3553326"/>
              <a:chExt cx="6025676" cy="2362200"/>
            </a:xfrm>
            <a:solidFill>
              <a:schemeClr val="bg1"/>
            </a:solidFill>
          </p:grpSpPr>
          <p:sp>
            <p:nvSpPr>
              <p:cNvPr id="135" name="Rectangle 134"/>
              <p:cNvSpPr/>
              <p:nvPr/>
            </p:nvSpPr>
            <p:spPr>
              <a:xfrm>
                <a:off x="729834" y="3553326"/>
                <a:ext cx="1994711"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2724544"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740027"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p:cNvSpPr/>
            <p:nvPr/>
          </p:nvSpPr>
          <p:spPr>
            <a:xfrm>
              <a:off x="730902" y="2776726"/>
              <a:ext cx="1820066"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2550969" y="2776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4389990" y="2776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2622157" y="2828863"/>
              <a:ext cx="1643463" cy="457200"/>
              <a:chOff x="821041" y="5281863"/>
              <a:chExt cx="1643463" cy="457200"/>
            </a:xfrm>
          </p:grpSpPr>
          <p:sp>
            <p:nvSpPr>
              <p:cNvPr id="129" name="Oval 128"/>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4503523" y="2820048"/>
              <a:ext cx="1643463" cy="457200"/>
              <a:chOff x="821041" y="5281863"/>
              <a:chExt cx="1643463" cy="457200"/>
            </a:xfrm>
          </p:grpSpPr>
          <p:sp>
            <p:nvSpPr>
              <p:cNvPr id="115" name="Oval 114"/>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Oval 139"/>
            <p:cNvSpPr/>
            <p:nvPr/>
          </p:nvSpPr>
          <p:spPr>
            <a:xfrm>
              <a:off x="803484" y="2820048"/>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1386732" y="2828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977031" y="2828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730901" y="3170283"/>
            <a:ext cx="5504792" cy="539813"/>
            <a:chOff x="734746" y="7991095"/>
            <a:chExt cx="5510245" cy="539813"/>
          </a:xfrm>
        </p:grpSpPr>
        <p:grpSp>
          <p:nvGrpSpPr>
            <p:cNvPr id="108" name="Group 107"/>
            <p:cNvGrpSpPr/>
            <p:nvPr/>
          </p:nvGrpSpPr>
          <p:grpSpPr>
            <a:xfrm>
              <a:off x="734746" y="8001250"/>
              <a:ext cx="1821871" cy="528366"/>
              <a:chOff x="697163" y="3172593"/>
              <a:chExt cx="1821871" cy="528366"/>
            </a:xfrm>
          </p:grpSpPr>
          <p:sp>
            <p:nvSpPr>
              <p:cNvPr id="122" name="Flowchart: Process 121"/>
              <p:cNvSpPr/>
              <p:nvPr/>
            </p:nvSpPr>
            <p:spPr>
              <a:xfrm>
                <a:off x="697163" y="3172593"/>
                <a:ext cx="655829" cy="528365"/>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Process 124"/>
              <p:cNvSpPr/>
              <p:nvPr/>
            </p:nvSpPr>
            <p:spPr>
              <a:xfrm>
                <a:off x="1345241" y="3172593"/>
                <a:ext cx="608942"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Process 125"/>
              <p:cNvSpPr/>
              <p:nvPr/>
            </p:nvSpPr>
            <p:spPr>
              <a:xfrm>
                <a:off x="1924137" y="3172593"/>
                <a:ext cx="594897"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2567759" y="8001250"/>
              <a:ext cx="1829703" cy="529658"/>
              <a:chOff x="706142" y="3172593"/>
              <a:chExt cx="1811030" cy="529658"/>
            </a:xfrm>
          </p:grpSpPr>
          <p:sp>
            <p:nvSpPr>
              <p:cNvPr id="119" name="Flowchart: Process 118"/>
              <p:cNvSpPr/>
              <p:nvPr/>
            </p:nvSpPr>
            <p:spPr>
              <a:xfrm>
                <a:off x="706142" y="3173886"/>
                <a:ext cx="639098" cy="528365"/>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lowchart: Process 119"/>
              <p:cNvSpPr/>
              <p:nvPr/>
            </p:nvSpPr>
            <p:spPr>
              <a:xfrm>
                <a:off x="1345241" y="3172593"/>
                <a:ext cx="608942"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Process 120"/>
              <p:cNvSpPr/>
              <p:nvPr/>
            </p:nvSpPr>
            <p:spPr>
              <a:xfrm>
                <a:off x="1924137" y="3172593"/>
                <a:ext cx="593035"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4400786" y="7991095"/>
              <a:ext cx="1844205" cy="535766"/>
              <a:chOff x="694797" y="3165193"/>
              <a:chExt cx="1825386" cy="535766"/>
            </a:xfrm>
          </p:grpSpPr>
          <p:sp>
            <p:nvSpPr>
              <p:cNvPr id="116" name="Flowchart: Process 115"/>
              <p:cNvSpPr/>
              <p:nvPr/>
            </p:nvSpPr>
            <p:spPr>
              <a:xfrm>
                <a:off x="694797" y="3176618"/>
                <a:ext cx="575604" cy="51580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Process 116"/>
              <p:cNvSpPr/>
              <p:nvPr/>
            </p:nvSpPr>
            <p:spPr>
              <a:xfrm>
                <a:off x="1273973" y="3172593"/>
                <a:ext cx="650162"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Process 117"/>
              <p:cNvSpPr/>
              <p:nvPr/>
            </p:nvSpPr>
            <p:spPr>
              <a:xfrm>
                <a:off x="1911978" y="3165193"/>
                <a:ext cx="608205"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a:off x="730903" y="5593038"/>
            <a:ext cx="5517064" cy="531121"/>
            <a:chOff x="734746" y="7998495"/>
            <a:chExt cx="5522529" cy="531121"/>
          </a:xfrm>
        </p:grpSpPr>
        <p:grpSp>
          <p:nvGrpSpPr>
            <p:cNvPr id="132" name="Group 131"/>
            <p:cNvGrpSpPr/>
            <p:nvPr/>
          </p:nvGrpSpPr>
          <p:grpSpPr>
            <a:xfrm>
              <a:off x="734746" y="8001250"/>
              <a:ext cx="1835178" cy="528366"/>
              <a:chOff x="697163" y="3172593"/>
              <a:chExt cx="1835178" cy="528366"/>
            </a:xfrm>
          </p:grpSpPr>
          <p:sp>
            <p:nvSpPr>
              <p:cNvPr id="150" name="Flowchart: Process 149"/>
              <p:cNvSpPr/>
              <p:nvPr/>
            </p:nvSpPr>
            <p:spPr>
              <a:xfrm>
                <a:off x="697163" y="3172593"/>
                <a:ext cx="655829" cy="528365"/>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Process 150"/>
              <p:cNvSpPr/>
              <p:nvPr/>
            </p:nvSpPr>
            <p:spPr>
              <a:xfrm>
                <a:off x="1345241" y="3172593"/>
                <a:ext cx="608942"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Process 153"/>
              <p:cNvSpPr/>
              <p:nvPr/>
            </p:nvSpPr>
            <p:spPr>
              <a:xfrm>
                <a:off x="1924136" y="3172593"/>
                <a:ext cx="608205"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2575591" y="8001250"/>
              <a:ext cx="1868268" cy="528366"/>
              <a:chOff x="713894" y="3172593"/>
              <a:chExt cx="1849202" cy="528366"/>
            </a:xfrm>
          </p:grpSpPr>
          <p:sp>
            <p:nvSpPr>
              <p:cNvPr id="147" name="Flowchart: Process 146"/>
              <p:cNvSpPr/>
              <p:nvPr/>
            </p:nvSpPr>
            <p:spPr>
              <a:xfrm>
                <a:off x="713894" y="3172593"/>
                <a:ext cx="639098" cy="528365"/>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lowchart: Process 147"/>
              <p:cNvSpPr/>
              <p:nvPr/>
            </p:nvSpPr>
            <p:spPr>
              <a:xfrm>
                <a:off x="1345241" y="3172593"/>
                <a:ext cx="608942"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Process 148"/>
              <p:cNvSpPr/>
              <p:nvPr/>
            </p:nvSpPr>
            <p:spPr>
              <a:xfrm>
                <a:off x="1924136" y="3172593"/>
                <a:ext cx="638960"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4412659" y="7998495"/>
              <a:ext cx="1844616" cy="528366"/>
              <a:chOff x="706549" y="3172593"/>
              <a:chExt cx="1825792" cy="528366"/>
            </a:xfrm>
          </p:grpSpPr>
          <p:sp>
            <p:nvSpPr>
              <p:cNvPr id="138" name="Flowchart: Process 137"/>
              <p:cNvSpPr/>
              <p:nvPr/>
            </p:nvSpPr>
            <p:spPr>
              <a:xfrm>
                <a:off x="706549" y="3172593"/>
                <a:ext cx="646443" cy="528365"/>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Process 138"/>
              <p:cNvSpPr/>
              <p:nvPr/>
            </p:nvSpPr>
            <p:spPr>
              <a:xfrm>
                <a:off x="1345241" y="3172593"/>
                <a:ext cx="608942"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lowchart: Process 145"/>
              <p:cNvSpPr/>
              <p:nvPr/>
            </p:nvSpPr>
            <p:spPr>
              <a:xfrm>
                <a:off x="1924136" y="3172593"/>
                <a:ext cx="608205"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7" name="Group 156"/>
          <p:cNvGrpSpPr/>
          <p:nvPr/>
        </p:nvGrpSpPr>
        <p:grpSpPr>
          <a:xfrm>
            <a:off x="730903" y="8001250"/>
            <a:ext cx="5517064" cy="531121"/>
            <a:chOff x="734746" y="7998495"/>
            <a:chExt cx="5522529" cy="531121"/>
          </a:xfrm>
        </p:grpSpPr>
        <p:grpSp>
          <p:nvGrpSpPr>
            <p:cNvPr id="158" name="Group 157"/>
            <p:cNvGrpSpPr/>
            <p:nvPr/>
          </p:nvGrpSpPr>
          <p:grpSpPr>
            <a:xfrm>
              <a:off x="734746" y="8001250"/>
              <a:ext cx="1835178" cy="528366"/>
              <a:chOff x="697163" y="3172593"/>
              <a:chExt cx="1835178" cy="528366"/>
            </a:xfrm>
          </p:grpSpPr>
          <p:sp>
            <p:nvSpPr>
              <p:cNvPr id="177" name="Flowchart: Process 176"/>
              <p:cNvSpPr/>
              <p:nvPr/>
            </p:nvSpPr>
            <p:spPr>
              <a:xfrm>
                <a:off x="697163" y="3172593"/>
                <a:ext cx="655829" cy="528365"/>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Process 177"/>
              <p:cNvSpPr/>
              <p:nvPr/>
            </p:nvSpPr>
            <p:spPr>
              <a:xfrm>
                <a:off x="1345241" y="3172593"/>
                <a:ext cx="608942"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Process 178"/>
              <p:cNvSpPr/>
              <p:nvPr/>
            </p:nvSpPr>
            <p:spPr>
              <a:xfrm>
                <a:off x="1924136" y="3172593"/>
                <a:ext cx="608205"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2575591" y="8001250"/>
              <a:ext cx="1868268" cy="528366"/>
              <a:chOff x="713894" y="3172593"/>
              <a:chExt cx="1849202" cy="528366"/>
            </a:xfrm>
          </p:grpSpPr>
          <p:sp>
            <p:nvSpPr>
              <p:cNvPr id="174" name="Flowchart: Process 173"/>
              <p:cNvSpPr/>
              <p:nvPr/>
            </p:nvSpPr>
            <p:spPr>
              <a:xfrm>
                <a:off x="713894" y="3172593"/>
                <a:ext cx="639098" cy="528365"/>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lowchart: Process 174"/>
              <p:cNvSpPr/>
              <p:nvPr/>
            </p:nvSpPr>
            <p:spPr>
              <a:xfrm>
                <a:off x="1345241" y="3172593"/>
                <a:ext cx="608942"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lowchart: Process 175"/>
              <p:cNvSpPr/>
              <p:nvPr/>
            </p:nvSpPr>
            <p:spPr>
              <a:xfrm>
                <a:off x="1924136" y="3172593"/>
                <a:ext cx="638960"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4412659" y="7998495"/>
              <a:ext cx="1844616" cy="528366"/>
              <a:chOff x="706549" y="3172593"/>
              <a:chExt cx="1825792" cy="528366"/>
            </a:xfrm>
          </p:grpSpPr>
          <p:sp>
            <p:nvSpPr>
              <p:cNvPr id="171" name="Flowchart: Process 170"/>
              <p:cNvSpPr/>
              <p:nvPr/>
            </p:nvSpPr>
            <p:spPr>
              <a:xfrm>
                <a:off x="706549" y="3172593"/>
                <a:ext cx="646443" cy="528365"/>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lowchart: Process 171"/>
              <p:cNvSpPr/>
              <p:nvPr/>
            </p:nvSpPr>
            <p:spPr>
              <a:xfrm>
                <a:off x="1345241" y="3172593"/>
                <a:ext cx="608942"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lowchart: Process 172"/>
              <p:cNvSpPr/>
              <p:nvPr/>
            </p:nvSpPr>
            <p:spPr>
              <a:xfrm>
                <a:off x="1924136" y="3172593"/>
                <a:ext cx="608205"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0" name="TextBox 179"/>
          <p:cNvSpPr txBox="1"/>
          <p:nvPr/>
        </p:nvSpPr>
        <p:spPr>
          <a:xfrm>
            <a:off x="743832" y="609600"/>
            <a:ext cx="5559587" cy="646331"/>
          </a:xfrm>
          <a:prstGeom prst="rect">
            <a:avLst/>
          </a:prstGeom>
          <a:noFill/>
        </p:spPr>
        <p:txBody>
          <a:bodyPr wrap="square" rtlCol="0">
            <a:spAutoFit/>
          </a:bodyPr>
          <a:lstStyle/>
          <a:p>
            <a:pPr algn="just"/>
            <a:r>
              <a:rPr lang="en-US" sz="1200" dirty="0"/>
              <a:t>         </a:t>
            </a:r>
            <a:r>
              <a:rPr lang="en-US" sz="1200" dirty="0" err="1"/>
              <a:t>Numește</a:t>
            </a:r>
            <a:r>
              <a:rPr lang="en-US" sz="1200" dirty="0"/>
              <a:t> </a:t>
            </a:r>
            <a:r>
              <a:rPr lang="en-US" sz="1200" dirty="0" err="1"/>
              <a:t>obiectul</a:t>
            </a:r>
            <a:r>
              <a:rPr lang="en-US" sz="1200" dirty="0"/>
              <a:t>. </a:t>
            </a:r>
            <a:r>
              <a:rPr lang="en-US" sz="1200" dirty="0" err="1"/>
              <a:t>Scrie</a:t>
            </a:r>
            <a:r>
              <a:rPr lang="en-US" sz="1200" dirty="0"/>
              <a:t> </a:t>
            </a:r>
            <a:r>
              <a:rPr lang="en-US" sz="1200" dirty="0" err="1"/>
              <a:t>în</a:t>
            </a:r>
            <a:r>
              <a:rPr lang="en-US" sz="1200" dirty="0"/>
              <a:t> prima </a:t>
            </a:r>
            <a:r>
              <a:rPr lang="en-US" sz="1200" dirty="0" err="1"/>
              <a:t>casetă</a:t>
            </a:r>
            <a:r>
              <a:rPr lang="en-US" sz="1200" dirty="0"/>
              <a:t> </a:t>
            </a:r>
            <a:r>
              <a:rPr lang="en-US" sz="1200" dirty="0" err="1"/>
              <a:t>litera</a:t>
            </a:r>
            <a:r>
              <a:rPr lang="en-US" sz="1200" dirty="0"/>
              <a:t>/</a:t>
            </a:r>
            <a:r>
              <a:rPr lang="en-US" sz="1200" dirty="0" err="1"/>
              <a:t>grupul</a:t>
            </a:r>
            <a:r>
              <a:rPr lang="en-US" sz="1200" dirty="0"/>
              <a:t> de </a:t>
            </a:r>
            <a:r>
              <a:rPr lang="en-US" sz="1200" dirty="0" err="1"/>
              <a:t>litere</a:t>
            </a:r>
            <a:r>
              <a:rPr lang="en-US" sz="1200" dirty="0"/>
              <a:t> cu care </a:t>
            </a:r>
            <a:r>
              <a:rPr lang="en-US" sz="1200" dirty="0" err="1"/>
              <a:t>începe</a:t>
            </a:r>
            <a:r>
              <a:rPr lang="en-US" sz="1200" dirty="0"/>
              <a:t>, </a:t>
            </a:r>
            <a:r>
              <a:rPr lang="en-US" sz="1200" dirty="0" err="1"/>
              <a:t>în</a:t>
            </a:r>
            <a:r>
              <a:rPr lang="en-US" sz="1200" dirty="0"/>
              <a:t> </a:t>
            </a:r>
            <a:r>
              <a:rPr lang="en-US" sz="1200" dirty="0" err="1"/>
              <a:t>caseta</a:t>
            </a:r>
            <a:r>
              <a:rPr lang="en-US" sz="1200" dirty="0"/>
              <a:t> din </a:t>
            </a:r>
            <a:r>
              <a:rPr lang="en-US" sz="1200" dirty="0" err="1"/>
              <a:t>mijloc</a:t>
            </a:r>
            <a:r>
              <a:rPr lang="en-US" sz="1200" dirty="0"/>
              <a:t> </a:t>
            </a:r>
            <a:r>
              <a:rPr lang="en-US" sz="1200" dirty="0" err="1"/>
              <a:t>numărul</a:t>
            </a:r>
            <a:r>
              <a:rPr lang="en-US" sz="1200" dirty="0"/>
              <a:t> de </a:t>
            </a:r>
            <a:r>
              <a:rPr lang="en-US" sz="1200" dirty="0" err="1"/>
              <a:t>silabe</a:t>
            </a:r>
            <a:r>
              <a:rPr lang="en-US" sz="1200" dirty="0"/>
              <a:t> </a:t>
            </a:r>
            <a:r>
              <a:rPr lang="en-US" sz="1200" dirty="0" err="1"/>
              <a:t>pe</a:t>
            </a:r>
            <a:r>
              <a:rPr lang="en-US" sz="1200" dirty="0"/>
              <a:t> care </a:t>
            </a:r>
            <a:r>
              <a:rPr lang="en-US" sz="1200" dirty="0" err="1"/>
              <a:t>îl</a:t>
            </a:r>
            <a:r>
              <a:rPr lang="en-US" sz="1200" dirty="0"/>
              <a:t> are </a:t>
            </a:r>
            <a:r>
              <a:rPr lang="en-US" sz="1200" dirty="0" err="1"/>
              <a:t>cuvântul</a:t>
            </a:r>
            <a:r>
              <a:rPr lang="en-US" sz="1200" dirty="0"/>
              <a:t>, </a:t>
            </a:r>
            <a:r>
              <a:rPr lang="en-US" sz="1200" dirty="0" err="1"/>
              <a:t>iar</a:t>
            </a:r>
            <a:r>
              <a:rPr lang="en-US" sz="1200" dirty="0"/>
              <a:t> </a:t>
            </a:r>
            <a:r>
              <a:rPr lang="en-US" sz="1200" dirty="0" err="1"/>
              <a:t>în</a:t>
            </a:r>
            <a:r>
              <a:rPr lang="en-US" sz="1200" dirty="0"/>
              <a:t> </a:t>
            </a:r>
            <a:r>
              <a:rPr lang="en-US" sz="1200" dirty="0" err="1"/>
              <a:t>ultima</a:t>
            </a:r>
            <a:r>
              <a:rPr lang="en-US" sz="1200" dirty="0"/>
              <a:t> </a:t>
            </a:r>
            <a:r>
              <a:rPr lang="en-US" sz="1200" dirty="0" err="1"/>
              <a:t>casetă</a:t>
            </a:r>
            <a:r>
              <a:rPr lang="en-US" sz="1200" dirty="0"/>
              <a:t> </a:t>
            </a:r>
            <a:r>
              <a:rPr lang="en-US" sz="1200" dirty="0" err="1"/>
              <a:t>numărul</a:t>
            </a:r>
            <a:r>
              <a:rPr lang="en-US" sz="1200" dirty="0"/>
              <a:t> de </a:t>
            </a:r>
            <a:r>
              <a:rPr lang="en-US" sz="1200" dirty="0" err="1"/>
              <a:t>litere</a:t>
            </a:r>
            <a:r>
              <a:rPr lang="en-US" sz="1200" dirty="0"/>
              <a:t> care </a:t>
            </a:r>
            <a:r>
              <a:rPr lang="en-US" sz="1200" dirty="0" err="1"/>
              <a:t>alcătuiesc</a:t>
            </a:r>
            <a:r>
              <a:rPr lang="en-US" sz="1200" dirty="0"/>
              <a:t> </a:t>
            </a:r>
            <a:r>
              <a:rPr lang="en-US" sz="1200" dirty="0" err="1"/>
              <a:t>cuvântul</a:t>
            </a:r>
            <a:r>
              <a:rPr lang="en-US" sz="1200" dirty="0"/>
              <a:t>.</a:t>
            </a:r>
          </a:p>
        </p:txBody>
      </p:sp>
      <p:pic>
        <p:nvPicPr>
          <p:cNvPr id="12" name="Picture 11">
            <a:extLst>
              <a:ext uri="{FF2B5EF4-FFF2-40B4-BE49-F238E27FC236}">
                <a16:creationId xmlns:a16="http://schemas.microsoft.com/office/drawing/2014/main" xmlns="" id="{8ECC118C-755B-FCC7-8855-BBC3075BFE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3444" y="1604403"/>
            <a:ext cx="1681432" cy="1247182"/>
          </a:xfrm>
          <a:prstGeom prst="rect">
            <a:avLst/>
          </a:prstGeom>
        </p:spPr>
      </p:pic>
      <p:pic>
        <p:nvPicPr>
          <p:cNvPr id="28" name="Picture 27">
            <a:extLst>
              <a:ext uri="{FF2B5EF4-FFF2-40B4-BE49-F238E27FC236}">
                <a16:creationId xmlns:a16="http://schemas.microsoft.com/office/drawing/2014/main" xmlns="" id="{86E6EFE1-79E3-BB88-19F7-E96A9322B4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501" y="6623406"/>
            <a:ext cx="1371869" cy="1207860"/>
          </a:xfrm>
          <a:prstGeom prst="rect">
            <a:avLst/>
          </a:prstGeom>
        </p:spPr>
      </p:pic>
      <p:pic>
        <p:nvPicPr>
          <p:cNvPr id="29" name="Picture 28">
            <a:extLst>
              <a:ext uri="{FF2B5EF4-FFF2-40B4-BE49-F238E27FC236}">
                <a16:creationId xmlns:a16="http://schemas.microsoft.com/office/drawing/2014/main" xmlns="" id="{6235FB45-32B4-68A5-6B47-5C26A45920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5888" y="3814293"/>
            <a:ext cx="1154691" cy="1635305"/>
          </a:xfrm>
          <a:prstGeom prst="rect">
            <a:avLst/>
          </a:prstGeom>
        </p:spPr>
      </p:pic>
      <p:pic>
        <p:nvPicPr>
          <p:cNvPr id="30" name="Picture 29">
            <a:extLst>
              <a:ext uri="{FF2B5EF4-FFF2-40B4-BE49-F238E27FC236}">
                <a16:creationId xmlns:a16="http://schemas.microsoft.com/office/drawing/2014/main" xmlns="" id="{17991F23-A23A-CE38-9BA6-CEF0189314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059" y="2119200"/>
            <a:ext cx="1628572" cy="709498"/>
          </a:xfrm>
          <a:prstGeom prst="rect">
            <a:avLst/>
          </a:prstGeom>
        </p:spPr>
      </p:pic>
      <p:pic>
        <p:nvPicPr>
          <p:cNvPr id="31" name="Picture 30">
            <a:extLst>
              <a:ext uri="{FF2B5EF4-FFF2-40B4-BE49-F238E27FC236}">
                <a16:creationId xmlns:a16="http://schemas.microsoft.com/office/drawing/2014/main" xmlns="" id="{5280293C-6A9D-B038-E1CB-D3D6A37B78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16896" y="1775080"/>
            <a:ext cx="1610202" cy="1188690"/>
          </a:xfrm>
          <a:prstGeom prst="rect">
            <a:avLst/>
          </a:prstGeom>
        </p:spPr>
      </p:pic>
      <p:pic>
        <p:nvPicPr>
          <p:cNvPr id="11" name="Picture 10">
            <a:extLst>
              <a:ext uri="{FF2B5EF4-FFF2-40B4-BE49-F238E27FC236}">
                <a16:creationId xmlns:a16="http://schemas.microsoft.com/office/drawing/2014/main" xmlns="" id="{E2B1DDAC-0EAD-7A3C-D51A-EE04765762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74332" y="6223221"/>
            <a:ext cx="1391267" cy="1664940"/>
          </a:xfrm>
          <a:prstGeom prst="rect">
            <a:avLst/>
          </a:prstGeom>
        </p:spPr>
      </p:pic>
      <p:grpSp>
        <p:nvGrpSpPr>
          <p:cNvPr id="13" name="Group 12">
            <a:extLst>
              <a:ext uri="{FF2B5EF4-FFF2-40B4-BE49-F238E27FC236}">
                <a16:creationId xmlns:a16="http://schemas.microsoft.com/office/drawing/2014/main" xmlns="" id="{4D29F995-007F-7A9B-E94D-95605D44C501}"/>
              </a:ext>
            </a:extLst>
          </p:cNvPr>
          <p:cNvGrpSpPr/>
          <p:nvPr/>
        </p:nvGrpSpPr>
        <p:grpSpPr>
          <a:xfrm>
            <a:off x="804451" y="3895448"/>
            <a:ext cx="1593764" cy="1701942"/>
            <a:chOff x="1044954" y="6206233"/>
            <a:chExt cx="1593764" cy="1701942"/>
          </a:xfrm>
        </p:grpSpPr>
        <p:pic>
          <p:nvPicPr>
            <p:cNvPr id="20" name="Picture 19">
              <a:extLst>
                <a:ext uri="{FF2B5EF4-FFF2-40B4-BE49-F238E27FC236}">
                  <a16:creationId xmlns:a16="http://schemas.microsoft.com/office/drawing/2014/main" xmlns="" id="{29A397B5-DA26-A796-3AB1-DD4C8120CBA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4954" y="6206233"/>
              <a:ext cx="1216080" cy="950532"/>
            </a:xfrm>
            <a:prstGeom prst="rect">
              <a:avLst/>
            </a:prstGeom>
          </p:spPr>
        </p:pic>
        <p:pic>
          <p:nvPicPr>
            <p:cNvPr id="23" name="Picture 22">
              <a:extLst>
                <a:ext uri="{FF2B5EF4-FFF2-40B4-BE49-F238E27FC236}">
                  <a16:creationId xmlns:a16="http://schemas.microsoft.com/office/drawing/2014/main" xmlns="" id="{DA4F58CD-2C62-123E-6534-DCD73FA6AF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329112">
              <a:off x="1464743" y="6990554"/>
              <a:ext cx="1173975" cy="917621"/>
            </a:xfrm>
            <a:prstGeom prst="rect">
              <a:avLst/>
            </a:prstGeom>
          </p:spPr>
        </p:pic>
      </p:grpSp>
      <p:pic>
        <p:nvPicPr>
          <p:cNvPr id="25" name="Picture 24">
            <a:extLst>
              <a:ext uri="{FF2B5EF4-FFF2-40B4-BE49-F238E27FC236}">
                <a16:creationId xmlns:a16="http://schemas.microsoft.com/office/drawing/2014/main" xmlns="" id="{1F5D5F05-DD74-2467-F6AB-8A259494734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1249664">
            <a:off x="4423868" y="3974662"/>
            <a:ext cx="1727209" cy="1452166"/>
          </a:xfrm>
          <a:prstGeom prst="rect">
            <a:avLst/>
          </a:prstGeom>
        </p:spPr>
      </p:pic>
      <p:pic>
        <p:nvPicPr>
          <p:cNvPr id="27" name="Picture 26">
            <a:extLst>
              <a:ext uri="{FF2B5EF4-FFF2-40B4-BE49-F238E27FC236}">
                <a16:creationId xmlns:a16="http://schemas.microsoft.com/office/drawing/2014/main" xmlns="" id="{2B5F126B-44FC-BDA0-E546-8D6FB07C41E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31407" y="6237678"/>
            <a:ext cx="1207803" cy="1743437"/>
          </a:xfrm>
          <a:prstGeom prst="rect">
            <a:avLst/>
          </a:prstGeom>
        </p:spPr>
      </p:pic>
    </p:spTree>
    <p:extLst>
      <p:ext uri="{BB962C8B-B14F-4D97-AF65-F5344CB8AC3E}">
        <p14:creationId xmlns:p14="http://schemas.microsoft.com/office/powerpoint/2010/main" val="2821933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DA8A332-C435-E621-7FFE-8B69660B5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85756" y="1084237"/>
            <a:ext cx="9144000" cy="6975526"/>
          </a:xfrm>
          <a:prstGeom prst="rect">
            <a:avLst/>
          </a:prstGeom>
        </p:spPr>
      </p:pic>
      <p:sp>
        <p:nvSpPr>
          <p:cNvPr id="11" name="TextBox 10">
            <a:extLst>
              <a:ext uri="{FF2B5EF4-FFF2-40B4-BE49-F238E27FC236}">
                <a16:creationId xmlns:a16="http://schemas.microsoft.com/office/drawing/2014/main" xmlns="" id="{053A016A-8658-60E2-6E85-3B70460235AA}"/>
              </a:ext>
            </a:extLst>
          </p:cNvPr>
          <p:cNvSpPr txBox="1"/>
          <p:nvPr/>
        </p:nvSpPr>
        <p:spPr>
          <a:xfrm>
            <a:off x="1274637" y="6600195"/>
            <a:ext cx="5330701" cy="769441"/>
          </a:xfrm>
          <a:prstGeom prst="rect">
            <a:avLst/>
          </a:prstGeom>
          <a:noFill/>
        </p:spPr>
        <p:txBody>
          <a:bodyPr wrap="square" rtlCol="0">
            <a:spAutoFit/>
          </a:bodyPr>
          <a:lstStyle/>
          <a:p>
            <a:pPr algn="just"/>
            <a:r>
              <a:rPr lang="ro-RO" sz="1100" dirty="0">
                <a:solidFill>
                  <a:srgbClr val="FF0000"/>
                </a:solidFill>
              </a:rPr>
              <a:t>Pentru a putea utiliza fișele de lucru care implică trasarea de litere este necesar să instalați pe device-ul dumneavoastră fonturile </a:t>
            </a:r>
            <a:r>
              <a:rPr lang="ro-RO" sz="1100" b="1" dirty="0">
                <a:solidFill>
                  <a:srgbClr val="FF0000"/>
                </a:solidFill>
                <a:latin typeface="Codystar" panose="02000000000000000000" pitchFamily="2" charset="0"/>
              </a:rPr>
              <a:t>CODYSTAR </a:t>
            </a:r>
            <a:r>
              <a:rPr lang="ro-RO" sz="1100" b="1" dirty="0">
                <a:solidFill>
                  <a:srgbClr val="FF0000"/>
                </a:solidFill>
              </a:rPr>
              <a:t>și </a:t>
            </a:r>
            <a:r>
              <a:rPr lang="ro-RO" sz="1100" dirty="0">
                <a:solidFill>
                  <a:srgbClr val="FF0000"/>
                </a:solidFill>
                <a:latin typeface="DotNess" panose="02000603000000000000" pitchFamily="2" charset="0"/>
                <a:ea typeface="DotNess" panose="02000603000000000000" pitchFamily="2" charset="0"/>
              </a:rPr>
              <a:t>DotNess. </a:t>
            </a:r>
            <a:r>
              <a:rPr lang="ro-RO" sz="1100" dirty="0">
                <a:solidFill>
                  <a:srgbClr val="FF0000"/>
                </a:solidFill>
                <a:ea typeface="DotNess" panose="02000603000000000000" pitchFamily="2" charset="0"/>
              </a:rPr>
              <a:t>Acestea sunt fonturi gratuite pe care le puteți descărca de pe internet.</a:t>
            </a:r>
            <a:r>
              <a:rPr lang="ro-RO" sz="1100" b="1" dirty="0">
                <a:solidFill>
                  <a:srgbClr val="FF0000"/>
                </a:solidFill>
              </a:rPr>
              <a:t> </a:t>
            </a:r>
            <a:r>
              <a:rPr lang="ro-RO" sz="1100" dirty="0">
                <a:solidFill>
                  <a:srgbClr val="FF0000"/>
                </a:solidFill>
              </a:rPr>
              <a:t>După descărcarea fonturilor și instalarea în dispozitivul dv. este necesar să dați restart dispozitivului</a:t>
            </a:r>
            <a:endParaRPr lang="en-US" sz="1100" dirty="0">
              <a:solidFill>
                <a:srgbClr val="FF0000"/>
              </a:solidFill>
            </a:endParaRPr>
          </a:p>
        </p:txBody>
      </p:sp>
      <p:grpSp>
        <p:nvGrpSpPr>
          <p:cNvPr id="13" name="Group 12">
            <a:extLst>
              <a:ext uri="{FF2B5EF4-FFF2-40B4-BE49-F238E27FC236}">
                <a16:creationId xmlns:a16="http://schemas.microsoft.com/office/drawing/2014/main" xmlns="" id="{1BBEC9E0-2B73-CA6F-02B0-2A3D0173AC89}"/>
              </a:ext>
            </a:extLst>
          </p:cNvPr>
          <p:cNvGrpSpPr/>
          <p:nvPr/>
        </p:nvGrpSpPr>
        <p:grpSpPr>
          <a:xfrm>
            <a:off x="507150" y="6631288"/>
            <a:ext cx="725614" cy="619953"/>
            <a:chOff x="549023" y="5976147"/>
            <a:chExt cx="725614" cy="619953"/>
          </a:xfrm>
        </p:grpSpPr>
        <p:sp>
          <p:nvSpPr>
            <p:cNvPr id="8" name="Isosceles Triangle 7">
              <a:extLst>
                <a:ext uri="{FF2B5EF4-FFF2-40B4-BE49-F238E27FC236}">
                  <a16:creationId xmlns:a16="http://schemas.microsoft.com/office/drawing/2014/main" xmlns="" id="{C6F07950-B5B8-A15E-71DF-E3CC4D364584}"/>
                </a:ext>
              </a:extLst>
            </p:cNvPr>
            <p:cNvSpPr/>
            <p:nvPr/>
          </p:nvSpPr>
          <p:spPr>
            <a:xfrm>
              <a:off x="549023" y="5976147"/>
              <a:ext cx="725614" cy="619953"/>
            </a:xfrm>
            <a:prstGeom prst="triangl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9FFF5ACA-574A-EE24-F810-17DBE0C9C3F8}"/>
                </a:ext>
              </a:extLst>
            </p:cNvPr>
            <p:cNvSpPr txBox="1"/>
            <p:nvPr/>
          </p:nvSpPr>
          <p:spPr>
            <a:xfrm>
              <a:off x="549023" y="6057490"/>
              <a:ext cx="725614" cy="538609"/>
            </a:xfrm>
            <a:prstGeom prst="rect">
              <a:avLst/>
            </a:prstGeom>
            <a:noFill/>
          </p:spPr>
          <p:txBody>
            <a:bodyPr wrap="square" rtlCol="0">
              <a:spAutoFit/>
            </a:bodyPr>
            <a:lstStyle/>
            <a:p>
              <a:pPr algn="ctr"/>
              <a:r>
                <a:rPr lang="ro-RO" dirty="0"/>
                <a:t>!</a:t>
              </a:r>
            </a:p>
            <a:p>
              <a:r>
                <a:rPr lang="ro-RO" sz="1100" dirty="0"/>
                <a:t>ATENȚIE</a:t>
              </a:r>
              <a:endParaRPr lang="en-US" sz="1100" dirty="0"/>
            </a:p>
          </p:txBody>
        </p:sp>
      </p:grpSp>
      <p:pic>
        <p:nvPicPr>
          <p:cNvPr id="12" name="Picture 11">
            <a:extLst>
              <a:ext uri="{FF2B5EF4-FFF2-40B4-BE49-F238E27FC236}">
                <a16:creationId xmlns:a16="http://schemas.microsoft.com/office/drawing/2014/main" xmlns="" id="{B220CFEB-06F8-A356-E483-81182831F2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4637" y="7379423"/>
            <a:ext cx="893528" cy="1338772"/>
          </a:xfrm>
          <a:prstGeom prst="rect">
            <a:avLst/>
          </a:prstGeom>
        </p:spPr>
      </p:pic>
      <p:pic>
        <p:nvPicPr>
          <p:cNvPr id="7" name="Picture 6">
            <a:extLst>
              <a:ext uri="{FF2B5EF4-FFF2-40B4-BE49-F238E27FC236}">
                <a16:creationId xmlns:a16="http://schemas.microsoft.com/office/drawing/2014/main" xmlns="" id="{9E5DB693-12F8-BDC5-C1A9-2A46276F5F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84" y="7379423"/>
            <a:ext cx="1066632" cy="1381401"/>
          </a:xfrm>
          <a:prstGeom prst="rect">
            <a:avLst/>
          </a:prstGeom>
        </p:spPr>
      </p:pic>
      <p:pic>
        <p:nvPicPr>
          <p:cNvPr id="9" name="Picture 8">
            <a:extLst>
              <a:ext uri="{FF2B5EF4-FFF2-40B4-BE49-F238E27FC236}">
                <a16:creationId xmlns:a16="http://schemas.microsoft.com/office/drawing/2014/main" xmlns="" id="{0D344E15-336B-FEE3-DFC4-89EF6763A6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722829" y="7444297"/>
            <a:ext cx="860534" cy="1275159"/>
          </a:xfrm>
          <a:prstGeom prst="rect">
            <a:avLst/>
          </a:prstGeom>
        </p:spPr>
      </p:pic>
      <p:sp>
        <p:nvSpPr>
          <p:cNvPr id="3" name="TextBox 2">
            <a:extLst>
              <a:ext uri="{FF2B5EF4-FFF2-40B4-BE49-F238E27FC236}">
                <a16:creationId xmlns:a16="http://schemas.microsoft.com/office/drawing/2014/main" xmlns="" id="{F48DFBB2-CB39-9863-F897-C8004FAC8521}"/>
              </a:ext>
            </a:extLst>
          </p:cNvPr>
          <p:cNvSpPr txBox="1"/>
          <p:nvPr/>
        </p:nvSpPr>
        <p:spPr>
          <a:xfrm>
            <a:off x="288673" y="461966"/>
            <a:ext cx="6280655" cy="6205545"/>
          </a:xfrm>
          <a:prstGeom prst="rect">
            <a:avLst/>
          </a:prstGeom>
          <a:noFill/>
        </p:spPr>
        <p:txBody>
          <a:bodyPr wrap="square">
            <a:spAutoFit/>
          </a:bodyPr>
          <a:lstStyle/>
          <a:p>
            <a:pPr marL="0" marR="0" algn="just">
              <a:lnSpc>
                <a:spcPct val="107000"/>
              </a:lnSpc>
              <a:spcBef>
                <a:spcPts val="0"/>
              </a:spcBef>
              <a:spcAft>
                <a:spcPts val="0"/>
              </a:spcAft>
            </a:pPr>
            <a:r>
              <a:rPr lang="ro-RO"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Materialul</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cuprinde</a:t>
            </a:r>
            <a:r>
              <a:rPr lang="en-US" sz="1200" kern="0" dirty="0">
                <a:effectLst/>
                <a:ea typeface="Arial" panose="020B0604020202020204" pitchFamily="34" charset="0"/>
                <a:cs typeface="Arial" panose="020B0604020202020204" pitchFamily="34" charset="0"/>
              </a:rPr>
              <a:t> o </a:t>
            </a:r>
            <a:r>
              <a:rPr lang="en-US" sz="1200" kern="0" dirty="0" err="1">
                <a:effectLst/>
                <a:ea typeface="Arial" panose="020B0604020202020204" pitchFamily="34" charset="0"/>
                <a:cs typeface="Arial" panose="020B0604020202020204" pitchFamily="34" charset="0"/>
              </a:rPr>
              <a:t>serie</a:t>
            </a:r>
            <a:r>
              <a:rPr lang="en-US" sz="1200" kern="0" dirty="0">
                <a:effectLst/>
                <a:ea typeface="Arial" panose="020B0604020202020204" pitchFamily="34" charset="0"/>
                <a:cs typeface="Arial" panose="020B0604020202020204" pitchFamily="34" charset="0"/>
              </a:rPr>
              <a:t> de </a:t>
            </a:r>
            <a:r>
              <a:rPr lang="en-US" sz="1200" kern="0" dirty="0" err="1">
                <a:effectLst/>
                <a:ea typeface="Arial" panose="020B0604020202020204" pitchFamily="34" charset="0"/>
                <a:cs typeface="Arial" panose="020B0604020202020204" pitchFamily="34" charset="0"/>
              </a:rPr>
              <a:t>adaptări</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menite</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sa</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faciliteze</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învățarea</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în</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cazul</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elevilor</a:t>
            </a:r>
            <a:r>
              <a:rPr lang="en-US" sz="1200" kern="0" dirty="0">
                <a:effectLst/>
                <a:ea typeface="Arial" panose="020B0604020202020204" pitchFamily="34" charset="0"/>
                <a:cs typeface="Arial" panose="020B0604020202020204" pitchFamily="34" charset="0"/>
              </a:rPr>
              <a:t> cu </a:t>
            </a:r>
            <a:r>
              <a:rPr lang="en-US" sz="1200" kern="0" dirty="0" err="1">
                <a:effectLst/>
                <a:ea typeface="Arial" panose="020B0604020202020204" pitchFamily="34" charset="0"/>
                <a:cs typeface="Arial" panose="020B0604020202020204" pitchFamily="34" charset="0"/>
              </a:rPr>
              <a:t>Dizabilități</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Senzoriale</a:t>
            </a:r>
            <a:r>
              <a:rPr lang="en-US" sz="1200" kern="0" dirty="0">
                <a:effectLst/>
                <a:ea typeface="Arial" panose="020B0604020202020204" pitchFamily="34" charset="0"/>
                <a:cs typeface="Arial" panose="020B0604020202020204" pitchFamily="34" charset="0"/>
              </a:rPr>
              <a:t> Multiple, </a:t>
            </a:r>
            <a:r>
              <a:rPr lang="en-US" sz="1200" kern="0" dirty="0" err="1">
                <a:effectLst/>
                <a:ea typeface="Arial" panose="020B0604020202020204" pitchFamily="34" charset="0"/>
                <a:cs typeface="Arial" panose="020B0604020202020204" pitchFamily="34" charset="0"/>
              </a:rPr>
              <a:t>între</a:t>
            </a:r>
            <a:r>
              <a:rPr lang="en-US" sz="1200" kern="0" dirty="0">
                <a:effectLst/>
                <a:ea typeface="Arial" panose="020B0604020202020204" pitchFamily="34" charset="0"/>
                <a:cs typeface="Arial" panose="020B0604020202020204" pitchFamily="34" charset="0"/>
              </a:rPr>
              <a:t> care </a:t>
            </a:r>
            <a:r>
              <a:rPr lang="en-US" sz="1200" kern="0" dirty="0" err="1">
                <a:effectLst/>
                <a:ea typeface="Arial" panose="020B0604020202020204" pitchFamily="34" charset="0"/>
                <a:cs typeface="Arial" panose="020B0604020202020204" pitchFamily="34" charset="0"/>
              </a:rPr>
              <a:t>amintim</a:t>
            </a:r>
            <a:r>
              <a:rPr lang="en-US" sz="1200" kern="0" dirty="0">
                <a:effectLst/>
                <a:ea typeface="Arial" panose="020B0604020202020204" pitchFamily="34" charset="0"/>
                <a:cs typeface="Arial" panose="020B0604020202020204" pitchFamily="34" charset="0"/>
              </a:rPr>
              <a:t>:</a:t>
            </a:r>
            <a:endParaRPr lang="ro-RO" sz="1200" kern="100" dirty="0">
              <a:ea typeface="Calibri" panose="020F0502020204030204" pitchFamily="34" charset="0"/>
              <a:cs typeface="Arial" panose="020B0604020202020204" pitchFamily="34" charset="0"/>
            </a:endParaRPr>
          </a:p>
          <a:p>
            <a:pPr marL="171450" marR="0" indent="-171450">
              <a:lnSpc>
                <a:spcPct val="107000"/>
              </a:lnSpc>
              <a:spcBef>
                <a:spcPts val="0"/>
              </a:spcBef>
              <a:spcAft>
                <a:spcPts val="0"/>
              </a:spcAft>
              <a:buFontTx/>
              <a:buChar char="-"/>
            </a:pPr>
            <a:r>
              <a:rPr lang="en-US" sz="1200" kern="0" dirty="0" err="1">
                <a:effectLst/>
                <a:ea typeface="Arial" panose="020B0604020202020204" pitchFamily="34" charset="0"/>
                <a:cs typeface="Arial" panose="020B0604020202020204" pitchFamily="34" charset="0"/>
              </a:rPr>
              <a:t>Poveste</a:t>
            </a:r>
            <a:r>
              <a:rPr lang="en-US" sz="1200" kern="0" dirty="0">
                <a:effectLst/>
                <a:ea typeface="Arial" panose="020B0604020202020204" pitchFamily="34" charset="0"/>
                <a:cs typeface="Arial" panose="020B0604020202020204" pitchFamily="34" charset="0"/>
              </a:rPr>
              <a:t> audio-video ”</a:t>
            </a:r>
            <a:r>
              <a:rPr lang="en-US" sz="1200" kern="0" dirty="0" err="1">
                <a:effectLst/>
                <a:ea typeface="Arial" panose="020B0604020202020204" pitchFamily="34" charset="0"/>
                <a:cs typeface="Arial" panose="020B0604020202020204" pitchFamily="34" charset="0"/>
              </a:rPr>
              <a:t>Discuții</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în</a:t>
            </a:r>
            <a:r>
              <a:rPr lang="en-US" sz="1200" kern="0" dirty="0">
                <a:effectLst/>
                <a:ea typeface="Arial" panose="020B0604020202020204" pitchFamily="34" charset="0"/>
                <a:cs typeface="Arial" panose="020B0604020202020204" pitchFamily="34" charset="0"/>
              </a:rPr>
              <a:t> desert</a:t>
            </a:r>
            <a:r>
              <a:rPr lang="ro-RO" sz="1200" kern="0" dirty="0">
                <a:effectLst/>
                <a:ea typeface="Arial" panose="020B0604020202020204" pitchFamily="34" charset="0"/>
                <a:cs typeface="Arial" panose="020B0604020202020204" pitchFamily="34" charset="0"/>
              </a:rPr>
              <a:t> – o poveste a literelor D/d</a:t>
            </a:r>
            <a:r>
              <a:rPr lang="en-US" sz="1200" kern="0" dirty="0">
                <a:effectLst/>
                <a:ea typeface="Arial" panose="020B0604020202020204" pitchFamily="34" charset="0"/>
                <a:cs typeface="Arial" panose="020B0604020202020204" pitchFamily="34" charset="0"/>
              </a:rPr>
              <a:t>”</a:t>
            </a:r>
            <a:r>
              <a:rPr lang="ro-RO" sz="1200" kern="0" dirty="0">
                <a:effectLst/>
                <a:ea typeface="Arial" panose="020B0604020202020204" pitchFamily="34" charset="0"/>
                <a:cs typeface="Arial" panose="020B0604020202020204" pitchFamily="34" charset="0"/>
              </a:rPr>
              <a:t> -</a:t>
            </a:r>
            <a:r>
              <a:rPr lang="en-US" sz="1200" i="1" u="sng" kern="0" dirty="0">
                <a:solidFill>
                  <a:srgbClr val="0563C1"/>
                </a:solidFill>
                <a:effectLst/>
                <a:latin typeface="Times New Roman" panose="02020603050405020304" pitchFamily="18" charset="0"/>
                <a:ea typeface="Arial" panose="020B0604020202020204" pitchFamily="34" charset="0"/>
                <a:cs typeface="Arial" panose="020B0604020202020204" pitchFamily="34" charset="0"/>
                <a:hlinkClick r:id="rId6"/>
              </a:rPr>
              <a:t>https://www.youtube.com/watch?v=oEg5rRcfdj0</a:t>
            </a:r>
            <a:r>
              <a:rPr lang="ro-RO" sz="1200" kern="0" dirty="0">
                <a:solidFill>
                  <a:srgbClr val="0563C1"/>
                </a:solidFill>
                <a:effectLst/>
                <a:latin typeface="Times New Roman" panose="02020603050405020304" pitchFamily="18" charset="0"/>
                <a:ea typeface="Arial" panose="020B0604020202020204" pitchFamily="34" charset="0"/>
                <a:cs typeface="Arial" panose="020B0604020202020204" pitchFamily="34" charset="0"/>
              </a:rPr>
              <a:t> ;</a:t>
            </a:r>
            <a:endParaRPr lang="ro-RO" sz="1200" kern="100" dirty="0">
              <a:solidFill>
                <a:srgbClr val="0563C1"/>
              </a:solidFill>
              <a:latin typeface="Times New Roman" panose="02020603050405020304" pitchFamily="18" charset="0"/>
              <a:ea typeface="Arial" panose="020B0604020202020204" pitchFamily="34" charset="0"/>
              <a:cs typeface="Arial" panose="020B0604020202020204" pitchFamily="34" charset="0"/>
            </a:endParaRPr>
          </a:p>
          <a:p>
            <a:pPr marL="171450" marR="0" indent="-171450" algn="just">
              <a:lnSpc>
                <a:spcPct val="107000"/>
              </a:lnSpc>
              <a:spcBef>
                <a:spcPts val="0"/>
              </a:spcBef>
              <a:spcAft>
                <a:spcPts val="0"/>
              </a:spcAft>
              <a:buFontTx/>
              <a:buChar char="-"/>
            </a:pPr>
            <a:r>
              <a:rPr lang="en-US" sz="1200" kern="0" dirty="0" err="1">
                <a:effectLst/>
                <a:ea typeface="Arial" panose="020B0604020202020204" pitchFamily="34" charset="0"/>
                <a:cs typeface="Arial" panose="020B0604020202020204" pitchFamily="34" charset="0"/>
              </a:rPr>
              <a:t>Literele</a:t>
            </a:r>
            <a:r>
              <a:rPr lang="en-US" sz="1200" kern="0" dirty="0">
                <a:effectLst/>
                <a:ea typeface="Arial" panose="020B0604020202020204" pitchFamily="34" charset="0"/>
                <a:cs typeface="Arial" panose="020B0604020202020204" pitchFamily="34" charset="0"/>
              </a:rPr>
              <a:t> D/d - decor </a:t>
            </a:r>
            <a:r>
              <a:rPr lang="en-US" sz="1200" kern="0" dirty="0" err="1">
                <a:effectLst/>
                <a:ea typeface="Arial" panose="020B0604020202020204" pitchFamily="34" charset="0"/>
                <a:cs typeface="Arial" panose="020B0604020202020204" pitchFamily="34" charset="0"/>
              </a:rPr>
              <a:t>pentru</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clasă</a:t>
            </a:r>
            <a:r>
              <a:rPr lang="en-US" sz="1200" kern="0" dirty="0">
                <a:effectLst/>
                <a:ea typeface="Arial" panose="020B0604020202020204" pitchFamily="34" charset="0"/>
                <a:cs typeface="Arial" panose="020B0604020202020204" pitchFamily="34" charset="0"/>
              </a:rPr>
              <a:t> - </a:t>
            </a:r>
            <a:r>
              <a:rPr lang="en-US" sz="1200" kern="0" dirty="0" err="1">
                <a:effectLst/>
                <a:ea typeface="Arial" panose="020B0604020202020204" pitchFamily="34" charset="0"/>
                <a:cs typeface="Arial" panose="020B0604020202020204" pitchFamily="34" charset="0"/>
              </a:rPr>
              <a:t>conține</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imagini</a:t>
            </a:r>
            <a:r>
              <a:rPr lang="en-US" sz="1200" kern="0" dirty="0">
                <a:effectLst/>
                <a:ea typeface="Arial" panose="020B0604020202020204" pitchFamily="34" charset="0"/>
                <a:cs typeface="Arial" panose="020B0604020202020204" pitchFamily="34" charset="0"/>
              </a:rPr>
              <a:t> </a:t>
            </a:r>
            <a:r>
              <a:rPr lang="ro-RO" sz="1200" kern="0" dirty="0">
                <a:effectLst/>
                <a:ea typeface="Arial" panose="020B0604020202020204" pitchFamily="34" charset="0"/>
                <a:cs typeface="Arial" panose="020B0604020202020204" pitchFamily="34" charset="0"/>
              </a:rPr>
              <a:t>reprezentative</a:t>
            </a:r>
            <a:r>
              <a:rPr lang="en-US" sz="1200" kern="0" dirty="0">
                <a:effectLst/>
                <a:ea typeface="Arial" panose="020B0604020202020204" pitchFamily="34" charset="0"/>
                <a:cs typeface="Arial" panose="020B0604020202020204" pitchFamily="34" charset="0"/>
              </a:rPr>
              <a:t> din </a:t>
            </a:r>
            <a:r>
              <a:rPr lang="en-US" sz="1200" kern="0" dirty="0" err="1">
                <a:effectLst/>
                <a:ea typeface="Arial" panose="020B0604020202020204" pitchFamily="34" charset="0"/>
                <a:cs typeface="Arial" panose="020B0604020202020204" pitchFamily="34" charset="0"/>
              </a:rPr>
              <a:t>cadrul</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poveștii</a:t>
            </a:r>
            <a:r>
              <a:rPr lang="ro-RO" sz="1200" kern="0" dirty="0">
                <a:effectLst/>
                <a:ea typeface="Arial" panose="020B0604020202020204" pitchFamily="34" charset="0"/>
                <a:cs typeface="Arial" panose="020B0604020202020204" pitchFamily="34" charset="0"/>
              </a:rPr>
              <a:t>;</a:t>
            </a:r>
            <a:endParaRPr lang="ro-RO" sz="1200" kern="100" dirty="0">
              <a:ea typeface="Arial" panose="020B0604020202020204" pitchFamily="34" charset="0"/>
              <a:cs typeface="Arial" panose="020B0604020202020204" pitchFamily="34" charset="0"/>
            </a:endParaRPr>
          </a:p>
          <a:p>
            <a:pPr marL="171450" marR="0" indent="-171450" algn="just">
              <a:lnSpc>
                <a:spcPct val="107000"/>
              </a:lnSpc>
              <a:spcBef>
                <a:spcPts val="0"/>
              </a:spcBef>
              <a:spcAft>
                <a:spcPts val="0"/>
              </a:spcAft>
              <a:buFontTx/>
              <a:buChar char="-"/>
            </a:pPr>
            <a:r>
              <a:rPr lang="en-US" sz="1200" kern="0" dirty="0" err="1">
                <a:effectLst/>
                <a:ea typeface="Arial" panose="020B0604020202020204" pitchFamily="34" charset="0"/>
                <a:cs typeface="Arial" panose="020B0604020202020204" pitchFamily="34" charset="0"/>
              </a:rPr>
              <a:t>Imagini</a:t>
            </a:r>
            <a:r>
              <a:rPr lang="en-US" sz="1200" kern="0" dirty="0">
                <a:effectLst/>
                <a:ea typeface="Arial" panose="020B0604020202020204" pitchFamily="34" charset="0"/>
                <a:cs typeface="Arial" panose="020B0604020202020204" pitchFamily="34" charset="0"/>
              </a:rPr>
              <a:t> cu </a:t>
            </a:r>
            <a:r>
              <a:rPr lang="en-US" sz="1200" kern="0" dirty="0" err="1">
                <a:effectLst/>
                <a:ea typeface="Arial" panose="020B0604020202020204" pitchFamily="34" charset="0"/>
                <a:cs typeface="Arial" panose="020B0604020202020204" pitchFamily="34" charset="0"/>
              </a:rPr>
              <a:t>contur</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îngroșat</a:t>
            </a:r>
            <a:r>
              <a:rPr lang="ro-RO" sz="1200" kern="0" dirty="0">
                <a:effectLst/>
                <a:ea typeface="Arial" panose="020B0604020202020204" pitchFamily="34" charset="0"/>
                <a:cs typeface="Arial" panose="020B0604020202020204" pitchFamily="34" charset="0"/>
              </a:rPr>
              <a:t>;</a:t>
            </a:r>
            <a:endParaRPr lang="ro-RO" sz="1200" kern="100" dirty="0">
              <a:ea typeface="Arial" panose="020B0604020202020204" pitchFamily="34" charset="0"/>
              <a:cs typeface="Arial" panose="020B0604020202020204" pitchFamily="34" charset="0"/>
            </a:endParaRPr>
          </a:p>
          <a:p>
            <a:pPr marL="171450" marR="0" indent="-171450" algn="just">
              <a:lnSpc>
                <a:spcPct val="107000"/>
              </a:lnSpc>
              <a:spcBef>
                <a:spcPts val="0"/>
              </a:spcBef>
              <a:spcAft>
                <a:spcPts val="0"/>
              </a:spcAft>
              <a:buFontTx/>
              <a:buChar char="-"/>
            </a:pPr>
            <a:r>
              <a:rPr lang="en-US" sz="1200" kern="0" dirty="0">
                <a:effectLst/>
                <a:ea typeface="Arial" panose="020B0604020202020204" pitchFamily="34" charset="0"/>
                <a:cs typeface="Arial" panose="020B0604020202020204" pitchFamily="34" charset="0"/>
              </a:rPr>
              <a:t>Nivel de </a:t>
            </a:r>
            <a:r>
              <a:rPr lang="en-US" sz="1200" kern="0" dirty="0" err="1">
                <a:effectLst/>
                <a:ea typeface="Arial" panose="020B0604020202020204" pitchFamily="34" charset="0"/>
                <a:cs typeface="Arial" panose="020B0604020202020204" pitchFamily="34" charset="0"/>
              </a:rPr>
              <a:t>complexitate</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diferit</a:t>
            </a:r>
            <a:r>
              <a:rPr lang="en-US" sz="1200" kern="0" dirty="0">
                <a:effectLst/>
                <a:ea typeface="Arial" panose="020B0604020202020204" pitchFamily="34" charset="0"/>
                <a:cs typeface="Arial" panose="020B0604020202020204" pitchFamily="34" charset="0"/>
              </a:rPr>
              <a:t> al </a:t>
            </a:r>
            <a:r>
              <a:rPr lang="en-US" sz="1200" kern="0" dirty="0" err="1">
                <a:effectLst/>
                <a:ea typeface="Arial" panose="020B0604020202020204" pitchFamily="34" charset="0"/>
                <a:cs typeface="Arial" panose="020B0604020202020204" pitchFamily="34" charset="0"/>
              </a:rPr>
              <a:t>conținutului</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fișelor</a:t>
            </a:r>
            <a:r>
              <a:rPr lang="en-US" sz="1200" kern="0" dirty="0">
                <a:effectLst/>
                <a:ea typeface="Arial" panose="020B0604020202020204" pitchFamily="34" charset="0"/>
                <a:cs typeface="Arial" panose="020B0604020202020204" pitchFamily="34" charset="0"/>
              </a:rPr>
              <a:t> de </a:t>
            </a:r>
            <a:r>
              <a:rPr lang="en-US" sz="1200" kern="0" dirty="0" err="1">
                <a:effectLst/>
                <a:ea typeface="Arial" panose="020B0604020202020204" pitchFamily="34" charset="0"/>
                <a:cs typeface="Arial" panose="020B0604020202020204" pitchFamily="34" charset="0"/>
              </a:rPr>
              <a:t>lucru</a:t>
            </a:r>
            <a:r>
              <a:rPr lang="ro-RO" sz="1200" kern="0" dirty="0">
                <a:effectLst/>
                <a:ea typeface="Arial" panose="020B0604020202020204" pitchFamily="34" charset="0"/>
                <a:cs typeface="Arial" panose="020B0604020202020204" pitchFamily="34" charset="0"/>
              </a:rPr>
              <a:t>;</a:t>
            </a:r>
            <a:endParaRPr lang="ro-RO" sz="1200" kern="100" dirty="0">
              <a:ea typeface="Arial" panose="020B0604020202020204" pitchFamily="34" charset="0"/>
              <a:cs typeface="Arial" panose="020B0604020202020204" pitchFamily="34" charset="0"/>
            </a:endParaRPr>
          </a:p>
          <a:p>
            <a:pPr marL="171450" marR="0" indent="-171450" algn="just">
              <a:lnSpc>
                <a:spcPct val="107000"/>
              </a:lnSpc>
              <a:spcBef>
                <a:spcPts val="0"/>
              </a:spcBef>
              <a:spcAft>
                <a:spcPts val="0"/>
              </a:spcAft>
              <a:buFontTx/>
              <a:buChar char="-"/>
            </a:pPr>
            <a:r>
              <a:rPr lang="en-US" sz="1200" kern="0" dirty="0" err="1">
                <a:effectLst/>
                <a:ea typeface="Arial" panose="020B0604020202020204" pitchFamily="34" charset="0"/>
                <a:cs typeface="Arial" panose="020B0604020202020204" pitchFamily="34" charset="0"/>
              </a:rPr>
              <a:t>Aceleași</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fișe</a:t>
            </a:r>
            <a:r>
              <a:rPr lang="en-US" sz="1200" kern="0" dirty="0">
                <a:effectLst/>
                <a:ea typeface="Arial" panose="020B0604020202020204" pitchFamily="34" charset="0"/>
                <a:cs typeface="Arial" panose="020B0604020202020204" pitchFamily="34" charset="0"/>
              </a:rPr>
              <a:t> de </a:t>
            </a:r>
            <a:r>
              <a:rPr lang="en-US" sz="1200" kern="0" dirty="0" err="1">
                <a:effectLst/>
                <a:ea typeface="Arial" panose="020B0604020202020204" pitchFamily="34" charset="0"/>
                <a:cs typeface="Arial" panose="020B0604020202020204" pitchFamily="34" charset="0"/>
              </a:rPr>
              <a:t>lucru</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prezentate</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în</a:t>
            </a:r>
            <a:r>
              <a:rPr lang="en-US" sz="1200" kern="0" dirty="0">
                <a:effectLst/>
                <a:ea typeface="Arial" panose="020B0604020202020204" pitchFamily="34" charset="0"/>
                <a:cs typeface="Arial" panose="020B0604020202020204" pitchFamily="34" charset="0"/>
              </a:rPr>
              <a:t> format </a:t>
            </a:r>
            <a:r>
              <a:rPr lang="en-US" sz="1200" kern="0" dirty="0" err="1">
                <a:effectLst/>
                <a:ea typeface="Arial" panose="020B0604020202020204" pitchFamily="34" charset="0"/>
                <a:cs typeface="Arial" panose="020B0604020202020204" pitchFamily="34" charset="0"/>
              </a:rPr>
              <a:t>alb-negru</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și</a:t>
            </a:r>
            <a:r>
              <a:rPr lang="en-US" sz="1200" kern="0" dirty="0">
                <a:effectLst/>
                <a:ea typeface="Arial" panose="020B0604020202020204" pitchFamily="34" charset="0"/>
                <a:cs typeface="Arial" panose="020B0604020202020204" pitchFamily="34" charset="0"/>
              </a:rPr>
              <a:t> color, </a:t>
            </a:r>
            <a:r>
              <a:rPr lang="en-US" sz="1200" kern="0" dirty="0" err="1">
                <a:effectLst/>
                <a:ea typeface="Arial" panose="020B0604020202020204" pitchFamily="34" charset="0"/>
                <a:cs typeface="Arial" panose="020B0604020202020204" pitchFamily="34" charset="0"/>
              </a:rPr>
              <a:t>astfel</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încât</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să</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faciliteze</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percepția</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vizuală</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pentru</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elevii</a:t>
            </a:r>
            <a:r>
              <a:rPr lang="en-US" sz="1200" kern="0" dirty="0">
                <a:effectLst/>
                <a:ea typeface="Arial" panose="020B0604020202020204" pitchFamily="34" charset="0"/>
                <a:cs typeface="Arial" panose="020B0604020202020204" pitchFamily="34" charset="0"/>
              </a:rPr>
              <a:t> cu </a:t>
            </a:r>
            <a:r>
              <a:rPr lang="en-US" sz="1200" kern="0" dirty="0" err="1">
                <a:effectLst/>
                <a:ea typeface="Arial" panose="020B0604020202020204" pitchFamily="34" charset="0"/>
                <a:cs typeface="Arial" panose="020B0604020202020204" pitchFamily="34" charset="0"/>
              </a:rPr>
              <a:t>ambliopie</a:t>
            </a:r>
            <a:r>
              <a:rPr lang="ro-RO" sz="1200" kern="0" dirty="0">
                <a:effectLst/>
                <a:ea typeface="Arial" panose="020B0604020202020204" pitchFamily="34" charset="0"/>
                <a:cs typeface="Arial" panose="020B0604020202020204" pitchFamily="34" charset="0"/>
              </a:rPr>
              <a:t>;</a:t>
            </a:r>
            <a:endParaRPr lang="ro-RO" sz="1200" kern="100" dirty="0">
              <a:ea typeface="Arial" panose="020B0604020202020204" pitchFamily="34" charset="0"/>
              <a:cs typeface="Arial" panose="020B0604020202020204" pitchFamily="34" charset="0"/>
            </a:endParaRPr>
          </a:p>
          <a:p>
            <a:pPr marL="171450" marR="0" indent="-171450" algn="just">
              <a:lnSpc>
                <a:spcPct val="107000"/>
              </a:lnSpc>
              <a:spcBef>
                <a:spcPts val="0"/>
              </a:spcBef>
              <a:spcAft>
                <a:spcPts val="0"/>
              </a:spcAft>
              <a:buFontTx/>
              <a:buChar char="-"/>
            </a:pPr>
            <a:r>
              <a:rPr lang="en-US" sz="1200" kern="0" dirty="0" err="1">
                <a:effectLst/>
                <a:ea typeface="Arial" panose="020B0604020202020204" pitchFamily="34" charset="0"/>
                <a:cs typeface="Arial" panose="020B0604020202020204" pitchFamily="34" charset="0"/>
              </a:rPr>
              <a:t>Fișe</a:t>
            </a:r>
            <a:r>
              <a:rPr lang="en-US" sz="1200" kern="0" dirty="0">
                <a:effectLst/>
                <a:ea typeface="Arial" panose="020B0604020202020204" pitchFamily="34" charset="0"/>
                <a:cs typeface="Arial" panose="020B0604020202020204" pitchFamily="34" charset="0"/>
              </a:rPr>
              <a:t> de </a:t>
            </a:r>
            <a:r>
              <a:rPr lang="en-US" sz="1200" kern="0" dirty="0" err="1">
                <a:effectLst/>
                <a:ea typeface="Arial" panose="020B0604020202020204" pitchFamily="34" charset="0"/>
                <a:cs typeface="Arial" panose="020B0604020202020204" pitchFamily="34" charset="0"/>
              </a:rPr>
              <a:t>lucru</a:t>
            </a:r>
            <a:r>
              <a:rPr lang="en-US" sz="1200" kern="0" dirty="0">
                <a:effectLst/>
                <a:ea typeface="Arial" panose="020B0604020202020204" pitchFamily="34" charset="0"/>
                <a:cs typeface="Arial" panose="020B0604020202020204" pitchFamily="34" charset="0"/>
              </a:rPr>
              <a:t> care </a:t>
            </a:r>
            <a:r>
              <a:rPr lang="en-US" sz="1200" kern="0" dirty="0" err="1">
                <a:effectLst/>
                <a:ea typeface="Arial" panose="020B0604020202020204" pitchFamily="34" charset="0"/>
                <a:cs typeface="Arial" panose="020B0604020202020204" pitchFamily="34" charset="0"/>
              </a:rPr>
              <a:t>implică</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sarcini</a:t>
            </a:r>
            <a:r>
              <a:rPr lang="en-US" sz="1200" kern="0" dirty="0">
                <a:effectLst/>
                <a:ea typeface="Arial" panose="020B0604020202020204" pitchFamily="34" charset="0"/>
                <a:cs typeface="Arial" panose="020B0604020202020204" pitchFamily="34" charset="0"/>
              </a:rPr>
              <a:t> de </a:t>
            </a:r>
            <a:r>
              <a:rPr lang="en-US" sz="1200" kern="0" dirty="0" err="1">
                <a:effectLst/>
                <a:ea typeface="Arial" panose="020B0604020202020204" pitchFamily="34" charset="0"/>
                <a:cs typeface="Arial" panose="020B0604020202020204" pitchFamily="34" charset="0"/>
              </a:rPr>
              <a:t>lucru</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adaptate</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încercuiește</a:t>
            </a:r>
            <a:r>
              <a:rPr lang="en-US" sz="1200" kern="0" dirty="0">
                <a:effectLst/>
                <a:ea typeface="Arial" panose="020B0604020202020204" pitchFamily="34" charset="0"/>
                <a:cs typeface="Arial" panose="020B0604020202020204" pitchFamily="34" charset="0"/>
              </a:rPr>
              <a:t>/</a:t>
            </a:r>
            <a:r>
              <a:rPr lang="en-US" sz="1200" kern="0" dirty="0" err="1">
                <a:effectLst/>
                <a:ea typeface="Arial" panose="020B0604020202020204" pitchFamily="34" charset="0"/>
                <a:cs typeface="Arial" panose="020B0604020202020204" pitchFamily="34" charset="0"/>
              </a:rPr>
              <a:t>colorează</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litera</a:t>
            </a:r>
            <a:r>
              <a:rPr lang="en-US" sz="1200" kern="0" dirty="0">
                <a:effectLst/>
                <a:ea typeface="Arial" panose="020B0604020202020204" pitchFamily="34" charset="0"/>
                <a:cs typeface="Arial" panose="020B0604020202020204" pitchFamily="34" charset="0"/>
              </a:rPr>
              <a:t>/</a:t>
            </a:r>
            <a:r>
              <a:rPr lang="en-US" sz="1200" kern="0" dirty="0" err="1">
                <a:effectLst/>
                <a:ea typeface="Arial" panose="020B0604020202020204" pitchFamily="34" charset="0"/>
                <a:cs typeface="Arial" panose="020B0604020202020204" pitchFamily="34" charset="0"/>
              </a:rPr>
              <a:t>silaba</a:t>
            </a:r>
            <a:r>
              <a:rPr lang="en-US" sz="1200" kern="0" dirty="0">
                <a:effectLst/>
                <a:ea typeface="Arial" panose="020B0604020202020204" pitchFamily="34" charset="0"/>
                <a:cs typeface="Arial" panose="020B0604020202020204" pitchFamily="34" charset="0"/>
              </a:rPr>
              <a:t> care </a:t>
            </a:r>
            <a:r>
              <a:rPr lang="en-US" sz="1200" kern="0" dirty="0" err="1">
                <a:effectLst/>
                <a:ea typeface="Arial" panose="020B0604020202020204" pitchFamily="34" charset="0"/>
                <a:cs typeface="Arial" panose="020B0604020202020204" pitchFamily="34" charset="0"/>
              </a:rPr>
              <a:t>lipsesc</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pentru</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elevii</a:t>
            </a:r>
            <a:r>
              <a:rPr lang="en-US" sz="1200" kern="0" dirty="0">
                <a:effectLst/>
                <a:ea typeface="Arial" panose="020B0604020202020204" pitchFamily="34" charset="0"/>
                <a:cs typeface="Arial" panose="020B0604020202020204" pitchFamily="34" charset="0"/>
              </a:rPr>
              <a:t> care pot </a:t>
            </a:r>
            <a:r>
              <a:rPr lang="en-US" sz="1200" kern="0" dirty="0" err="1">
                <a:effectLst/>
                <a:ea typeface="Arial" panose="020B0604020202020204" pitchFamily="34" charset="0"/>
                <a:cs typeface="Arial" panose="020B0604020202020204" pitchFamily="34" charset="0"/>
              </a:rPr>
              <a:t>citi</a:t>
            </a:r>
            <a:r>
              <a:rPr lang="en-US" sz="1200" kern="0" dirty="0">
                <a:effectLst/>
                <a:ea typeface="Arial" panose="020B0604020202020204" pitchFamily="34" charset="0"/>
                <a:cs typeface="Arial" panose="020B0604020202020204" pitchFamily="34" charset="0"/>
              </a:rPr>
              <a:t> un </a:t>
            </a:r>
            <a:r>
              <a:rPr lang="en-US" sz="1200" kern="0" dirty="0" err="1">
                <a:effectLst/>
                <a:ea typeface="Arial" panose="020B0604020202020204" pitchFamily="34" charset="0"/>
                <a:cs typeface="Arial" panose="020B0604020202020204" pitchFamily="34" charset="0"/>
              </a:rPr>
              <a:t>cuvânt</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dar</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cauza</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unor</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afecțiuni</a:t>
            </a:r>
            <a:r>
              <a:rPr lang="en-US" sz="1200" kern="0" dirty="0">
                <a:effectLst/>
                <a:ea typeface="Arial" panose="020B0604020202020204" pitchFamily="34" charset="0"/>
                <a:cs typeface="Arial" panose="020B0604020202020204" pitchFamily="34" charset="0"/>
              </a:rPr>
              <a:t> </a:t>
            </a:r>
            <a:r>
              <a:rPr lang="en-US" sz="1200" kern="0" dirty="0" err="1">
                <a:effectLst/>
                <a:ea typeface="Arial" panose="020B0604020202020204" pitchFamily="34" charset="0"/>
                <a:cs typeface="Arial" panose="020B0604020202020204" pitchFamily="34" charset="0"/>
              </a:rPr>
              <a:t>neurologice</a:t>
            </a:r>
            <a:r>
              <a:rPr lang="en-US" sz="1200" kern="0" dirty="0">
                <a:effectLst/>
                <a:ea typeface="Arial" panose="020B0604020202020204" pitchFamily="34" charset="0"/>
                <a:cs typeface="Arial" panose="020B0604020202020204" pitchFamily="34" charset="0"/>
              </a:rPr>
              <a:t> nu pot </a:t>
            </a:r>
            <a:r>
              <a:rPr lang="en-US" sz="1200" kern="0" dirty="0" err="1">
                <a:effectLst/>
                <a:ea typeface="Arial" panose="020B0604020202020204" pitchFamily="34" charset="0"/>
                <a:cs typeface="Arial" panose="020B0604020202020204" pitchFamily="34" charset="0"/>
              </a:rPr>
              <a:t>scrie</a:t>
            </a:r>
            <a:r>
              <a:rPr lang="ro-RO" sz="1200" kern="0" dirty="0">
                <a:effectLst/>
                <a:ea typeface="Arial" panose="020B0604020202020204" pitchFamily="34" charset="0"/>
                <a:cs typeface="Arial" panose="020B0604020202020204" pitchFamily="34" charset="0"/>
              </a:rPr>
              <a:t>;</a:t>
            </a:r>
            <a:r>
              <a:rPr lang="en-US" sz="1200" kern="0" dirty="0">
                <a:effectLst/>
                <a:ea typeface="Arial" panose="020B0604020202020204" pitchFamily="34" charset="0"/>
                <a:cs typeface="Arial" panose="020B0604020202020204" pitchFamily="34" charset="0"/>
              </a:rPr>
              <a:t> </a:t>
            </a:r>
            <a:endParaRPr lang="ro-RO" sz="1200" kern="100" dirty="0">
              <a:ea typeface="Arial" panose="020B0604020202020204" pitchFamily="34" charset="0"/>
              <a:cs typeface="Arial" panose="020B0604020202020204" pitchFamily="34" charset="0"/>
            </a:endParaRPr>
          </a:p>
          <a:p>
            <a:pPr marL="171450" marR="0" indent="-171450" algn="just">
              <a:lnSpc>
                <a:spcPct val="107000"/>
              </a:lnSpc>
              <a:spcBef>
                <a:spcPts val="0"/>
              </a:spcBef>
              <a:spcAft>
                <a:spcPts val="0"/>
              </a:spcAft>
              <a:buFontTx/>
              <a:buChar char="-"/>
            </a:pPr>
            <a:r>
              <a:rPr lang="en-US" sz="1200" kern="0" dirty="0" err="1">
                <a:effectLst/>
                <a:ea typeface="Arial" panose="020B0604020202020204" pitchFamily="34" charset="0"/>
              </a:rPr>
              <a:t>Fișe</a:t>
            </a:r>
            <a:r>
              <a:rPr lang="en-US" sz="1200" kern="0" dirty="0">
                <a:effectLst/>
                <a:ea typeface="Arial" panose="020B0604020202020204" pitchFamily="34" charset="0"/>
              </a:rPr>
              <a:t> de </a:t>
            </a:r>
            <a:r>
              <a:rPr lang="en-US" sz="1200" kern="0" dirty="0" err="1">
                <a:effectLst/>
                <a:ea typeface="Arial" panose="020B0604020202020204" pitchFamily="34" charset="0"/>
              </a:rPr>
              <a:t>lucru</a:t>
            </a:r>
            <a:r>
              <a:rPr lang="en-US" sz="1200" kern="0" dirty="0">
                <a:effectLst/>
                <a:ea typeface="Arial" panose="020B0604020202020204" pitchFamily="34" charset="0"/>
              </a:rPr>
              <a:t> </a:t>
            </a:r>
            <a:r>
              <a:rPr lang="en-US" sz="1200" kern="0" dirty="0" err="1">
                <a:effectLst/>
                <a:ea typeface="Arial" panose="020B0604020202020204" pitchFamily="34" charset="0"/>
              </a:rPr>
              <a:t>pentru</a:t>
            </a:r>
            <a:r>
              <a:rPr lang="en-US" sz="1200" kern="0" dirty="0">
                <a:effectLst/>
                <a:ea typeface="Arial" panose="020B0604020202020204" pitchFamily="34" charset="0"/>
              </a:rPr>
              <a:t> </a:t>
            </a:r>
            <a:r>
              <a:rPr lang="en-US" sz="1200" kern="0" dirty="0" err="1">
                <a:effectLst/>
                <a:ea typeface="Arial" panose="020B0604020202020204" pitchFamily="34" charset="0"/>
              </a:rPr>
              <a:t>elevii</a:t>
            </a:r>
            <a:r>
              <a:rPr lang="en-US" sz="1200" kern="0" dirty="0">
                <a:effectLst/>
                <a:ea typeface="Arial" panose="020B0604020202020204" pitchFamily="34" charset="0"/>
              </a:rPr>
              <a:t> care se </a:t>
            </a:r>
            <a:r>
              <a:rPr lang="en-US" sz="1200" kern="0" dirty="0" err="1">
                <a:effectLst/>
                <a:ea typeface="Arial" panose="020B0604020202020204" pitchFamily="34" charset="0"/>
              </a:rPr>
              <a:t>află</a:t>
            </a:r>
            <a:r>
              <a:rPr lang="en-US" sz="1200" kern="0" dirty="0">
                <a:effectLst/>
                <a:ea typeface="Arial" panose="020B0604020202020204" pitchFamily="34" charset="0"/>
              </a:rPr>
              <a:t> </a:t>
            </a:r>
            <a:r>
              <a:rPr lang="en-US" sz="1200" kern="0" dirty="0" err="1">
                <a:effectLst/>
                <a:ea typeface="Arial" panose="020B0604020202020204" pitchFamily="34" charset="0"/>
              </a:rPr>
              <a:t>în</a:t>
            </a:r>
            <a:r>
              <a:rPr lang="en-US" sz="1200" kern="0" dirty="0">
                <a:effectLst/>
                <a:ea typeface="Arial" panose="020B0604020202020204" pitchFamily="34" charset="0"/>
              </a:rPr>
              <a:t> </a:t>
            </a:r>
            <a:r>
              <a:rPr lang="en-US" sz="1200" kern="0" dirty="0" err="1">
                <a:effectLst/>
                <a:ea typeface="Arial" panose="020B0604020202020204" pitchFamily="34" charset="0"/>
              </a:rPr>
              <a:t>diferite</a:t>
            </a:r>
            <a:r>
              <a:rPr lang="en-US" sz="1200" kern="0" dirty="0">
                <a:effectLst/>
                <a:ea typeface="Arial" panose="020B0604020202020204" pitchFamily="34" charset="0"/>
              </a:rPr>
              <a:t> </a:t>
            </a:r>
            <a:r>
              <a:rPr lang="en-US" sz="1200" kern="0" dirty="0" err="1">
                <a:effectLst/>
                <a:ea typeface="Arial" panose="020B0604020202020204" pitchFamily="34" charset="0"/>
              </a:rPr>
              <a:t>etape</a:t>
            </a:r>
            <a:r>
              <a:rPr lang="en-US" sz="1200" kern="0" dirty="0">
                <a:effectLst/>
                <a:ea typeface="Arial" panose="020B0604020202020204" pitchFamily="34" charset="0"/>
              </a:rPr>
              <a:t> ale </a:t>
            </a:r>
            <a:r>
              <a:rPr lang="en-US" sz="1200" kern="0" dirty="0" err="1">
                <a:effectLst/>
                <a:ea typeface="Arial" panose="020B0604020202020204" pitchFamily="34" charset="0"/>
              </a:rPr>
              <a:t>însușirii</a:t>
            </a:r>
            <a:r>
              <a:rPr lang="en-US" sz="1200" kern="0" dirty="0">
                <a:effectLst/>
                <a:ea typeface="Arial" panose="020B0604020202020204" pitchFamily="34" charset="0"/>
              </a:rPr>
              <a:t> </a:t>
            </a:r>
            <a:r>
              <a:rPr lang="en-US" sz="1200" kern="0" dirty="0" err="1">
                <a:effectLst/>
                <a:ea typeface="Arial" panose="020B0604020202020204" pitchFamily="34" charset="0"/>
              </a:rPr>
              <a:t>deprinderilor</a:t>
            </a:r>
            <a:r>
              <a:rPr lang="en-US" sz="1200" kern="0" dirty="0">
                <a:effectLst/>
                <a:ea typeface="Arial" panose="020B0604020202020204" pitchFamily="34" charset="0"/>
              </a:rPr>
              <a:t> de </a:t>
            </a:r>
            <a:r>
              <a:rPr lang="en-US" sz="1200" kern="0" dirty="0" err="1">
                <a:effectLst/>
                <a:ea typeface="Arial" panose="020B0604020202020204" pitchFamily="34" charset="0"/>
              </a:rPr>
              <a:t>citire-scriere</a:t>
            </a:r>
            <a:r>
              <a:rPr lang="ro-RO" sz="1200" kern="0" dirty="0">
                <a:effectLst/>
                <a:ea typeface="Arial" panose="020B0604020202020204" pitchFamily="34" charset="0"/>
              </a:rPr>
              <a:t>;</a:t>
            </a:r>
          </a:p>
          <a:p>
            <a:pPr marR="0" algn="just">
              <a:lnSpc>
                <a:spcPct val="107000"/>
              </a:lnSpc>
              <a:spcBef>
                <a:spcPts val="0"/>
              </a:spcBef>
              <a:spcAft>
                <a:spcPts val="0"/>
              </a:spcAft>
            </a:pPr>
            <a:r>
              <a:rPr lang="ro-RO" sz="1200" kern="0" dirty="0">
                <a:ea typeface="Arial" panose="020B0604020202020204" pitchFamily="34" charset="0"/>
              </a:rPr>
              <a:t>	În vederea facilitării învățării pentru elevii cu dizabilități senzoriale multiple a fost creat un joc pe platforma educațională Kahoot. Jocul se numește ”Unde se găsește litera D?” și este conceput sub forma unui quiz. Există 2 variante de accesare a acestui joc, după ce v-ați creat un cont de Kahoot:</a:t>
            </a:r>
          </a:p>
          <a:p>
            <a:pPr marL="0" marR="0" algn="just">
              <a:lnSpc>
                <a:spcPct val="107000"/>
              </a:lnSpc>
              <a:spcBef>
                <a:spcPts val="0"/>
              </a:spcBef>
              <a:spcAft>
                <a:spcPts val="0"/>
              </a:spcAft>
            </a:pPr>
            <a:r>
              <a:rPr lang="en-US" sz="1200" i="1" u="sng" kern="0" dirty="0" err="1">
                <a:solidFill>
                  <a:srgbClr val="000000"/>
                </a:solidFill>
                <a:effectLst/>
                <a:latin typeface="Times New Roman" panose="02020603050405020304" pitchFamily="18" charset="0"/>
                <a:ea typeface="Arial" panose="020B0604020202020204" pitchFamily="34" charset="0"/>
                <a:cs typeface="Arial" panose="020B0604020202020204" pitchFamily="34" charset="0"/>
              </a:rPr>
              <a:t>Varianta</a:t>
            </a:r>
            <a:r>
              <a:rPr lang="en-US" sz="1200" i="1" u="sng" kern="0"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 1 de </a:t>
            </a:r>
            <a:r>
              <a:rPr lang="en-US" sz="1200" i="1" u="sng" kern="0" dirty="0" err="1">
                <a:solidFill>
                  <a:srgbClr val="000000"/>
                </a:solidFill>
                <a:effectLst/>
                <a:latin typeface="Times New Roman" panose="02020603050405020304" pitchFamily="18" charset="0"/>
                <a:ea typeface="Arial" panose="020B0604020202020204" pitchFamily="34" charset="0"/>
                <a:cs typeface="Arial" panose="020B0604020202020204" pitchFamily="34" charset="0"/>
              </a:rPr>
              <a:t>accesare</a:t>
            </a:r>
            <a:r>
              <a:rPr lang="en-US" sz="1200" i="1" u="sng" kern="0"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 a </a:t>
            </a:r>
            <a:r>
              <a:rPr lang="en-US" sz="1200" i="1" u="sng" kern="0" dirty="0" err="1">
                <a:solidFill>
                  <a:srgbClr val="000000"/>
                </a:solidFill>
                <a:effectLst/>
                <a:latin typeface="Times New Roman" panose="02020603050405020304" pitchFamily="18" charset="0"/>
                <a:ea typeface="Arial" panose="020B0604020202020204" pitchFamily="34" charset="0"/>
                <a:cs typeface="Arial" panose="020B0604020202020204" pitchFamily="34" charset="0"/>
              </a:rPr>
              <a:t>jocului</a:t>
            </a:r>
            <a:r>
              <a:rPr lang="en-US" sz="1200" i="1" u="sng" kern="0"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1200" b="1" i="1" u="sng" kern="0" dirty="0">
                <a:solidFill>
                  <a:srgbClr val="0000FF"/>
                </a:solidFill>
                <a:effectLst/>
                <a:latin typeface="Times New Roman" panose="02020603050405020304" pitchFamily="18" charset="0"/>
                <a:ea typeface="Arial" panose="020B0604020202020204" pitchFamily="34" charset="0"/>
                <a:cs typeface="Arial" panose="020B0604020202020204" pitchFamily="34" charset="0"/>
                <a:hlinkClick r:id="rId7"/>
              </a:rPr>
              <a:t>https://create.kahoot.it/details/be4597bf-9498-4a8f-be87-b7046cda4356</a:t>
            </a:r>
            <a:r>
              <a:rPr lang="en-US" sz="1200" b="1" i="1" kern="0" dirty="0">
                <a:solidFill>
                  <a:srgbClr val="0000FF"/>
                </a:solidFill>
                <a:effectLst/>
                <a:latin typeface="Times New Roman" panose="02020603050405020304" pitchFamily="18" charset="0"/>
                <a:ea typeface="Arial" panose="020B0604020202020204" pitchFamily="34" charset="0"/>
                <a:cs typeface="Arial" panose="020B0604020202020204" pitchFamily="34" charset="0"/>
              </a:rPr>
              <a:t>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1200" kern="0" dirty="0" err="1">
                <a:effectLst/>
                <a:latin typeface="Times New Roman" panose="02020603050405020304" pitchFamily="18" charset="0"/>
                <a:ea typeface="Arial" panose="020B0604020202020204" pitchFamily="34" charset="0"/>
                <a:cs typeface="Arial" panose="020B0604020202020204" pitchFamily="34" charset="0"/>
              </a:rPr>
              <a:t>Pași</a:t>
            </a:r>
            <a:r>
              <a:rPr lang="en-US" sz="1200" kern="0" dirty="0">
                <a:effectLst/>
                <a:latin typeface="Times New Roman" panose="02020603050405020304" pitchFamily="18" charset="0"/>
                <a:ea typeface="Arial" panose="020B0604020202020204" pitchFamily="34" charset="0"/>
                <a:cs typeface="Arial" panose="020B0604020202020204" pitchFamily="34" charset="0"/>
              </a:rPr>
              <a:t> de </a:t>
            </a:r>
            <a:r>
              <a:rPr lang="en-US" sz="1200" kern="0" dirty="0" err="1">
                <a:effectLst/>
                <a:latin typeface="Times New Roman" panose="02020603050405020304" pitchFamily="18" charset="0"/>
                <a:ea typeface="Arial" panose="020B0604020202020204" pitchFamily="34" charset="0"/>
                <a:cs typeface="Arial" panose="020B0604020202020204" pitchFamily="34" charset="0"/>
              </a:rPr>
              <a:t>parcurs</a:t>
            </a:r>
            <a:r>
              <a:rPr lang="en-US" sz="1200" kern="0" dirty="0">
                <a:effectLst/>
                <a:latin typeface="Times New Roman" panose="02020603050405020304" pitchFamily="18" charset="0"/>
                <a:ea typeface="Arial" panose="020B0604020202020204" pitchFamily="34" charset="0"/>
                <a:cs typeface="Arial" panose="020B0604020202020204" pitchFamily="34" charset="0"/>
              </a:rPr>
              <a:t> </a:t>
            </a:r>
            <a:r>
              <a:rPr lang="en-US" sz="1200" kern="0" dirty="0" err="1">
                <a:effectLst/>
                <a:latin typeface="Times New Roman" panose="02020603050405020304" pitchFamily="18" charset="0"/>
                <a:ea typeface="Arial" panose="020B0604020202020204" pitchFamily="34" charset="0"/>
                <a:cs typeface="Arial" panose="020B0604020202020204" pitchFamily="34" charset="0"/>
              </a:rPr>
              <a:t>după</a:t>
            </a:r>
            <a:r>
              <a:rPr lang="en-US" sz="1200" kern="0" dirty="0">
                <a:effectLst/>
                <a:latin typeface="Times New Roman" panose="02020603050405020304" pitchFamily="18" charset="0"/>
                <a:ea typeface="Arial" panose="020B0604020202020204" pitchFamily="34" charset="0"/>
                <a:cs typeface="Arial" panose="020B0604020202020204" pitchFamily="34" charset="0"/>
              </a:rPr>
              <a:t> </a:t>
            </a:r>
            <a:r>
              <a:rPr lang="en-US" sz="1200" kern="0" dirty="0" err="1">
                <a:effectLst/>
                <a:latin typeface="Times New Roman" panose="02020603050405020304" pitchFamily="18" charset="0"/>
                <a:ea typeface="Arial" panose="020B0604020202020204" pitchFamily="34" charset="0"/>
                <a:cs typeface="Arial" panose="020B0604020202020204" pitchFamily="34" charset="0"/>
              </a:rPr>
              <a:t>accesarea</a:t>
            </a:r>
            <a:r>
              <a:rPr lang="en-US" sz="1200" kern="0" dirty="0">
                <a:effectLst/>
                <a:latin typeface="Times New Roman" panose="02020603050405020304" pitchFamily="18" charset="0"/>
                <a:ea typeface="Arial" panose="020B0604020202020204" pitchFamily="34" charset="0"/>
                <a:cs typeface="Arial" panose="020B0604020202020204" pitchFamily="34" charset="0"/>
              </a:rPr>
              <a:t> </a:t>
            </a:r>
            <a:r>
              <a:rPr lang="en-US" sz="1200" kern="0" dirty="0" err="1">
                <a:effectLst/>
                <a:latin typeface="Times New Roman" panose="02020603050405020304" pitchFamily="18" charset="0"/>
                <a:ea typeface="Arial" panose="020B0604020202020204" pitchFamily="34" charset="0"/>
                <a:cs typeface="Arial" panose="020B0604020202020204" pitchFamily="34" charset="0"/>
              </a:rPr>
              <a:t>linkului</a:t>
            </a:r>
            <a:r>
              <a:rPr lang="en-US" sz="1200" kern="0" dirty="0">
                <a:effectLst/>
                <a:latin typeface="Times New Roman" panose="02020603050405020304" pitchFamily="18" charset="0"/>
                <a:ea typeface="Arial" panose="020B0604020202020204" pitchFamily="34" charset="0"/>
                <a:cs typeface="Arial" panose="020B0604020202020204" pitchFamily="34" charset="0"/>
              </a:rPr>
              <a:t>:</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200" u="none" strike="noStrike" kern="0" dirty="0" err="1">
                <a:effectLst/>
                <a:latin typeface="Times New Roman" panose="02020603050405020304" pitchFamily="18" charset="0"/>
                <a:ea typeface="Arial" panose="020B0604020202020204" pitchFamily="34" charset="0"/>
                <a:cs typeface="Arial" panose="020B0604020202020204" pitchFamily="34" charset="0"/>
              </a:rPr>
              <a:t>Apăsați</a:t>
            </a:r>
            <a:r>
              <a:rPr lang="en-US" sz="1200" u="none" strike="noStrike" kern="0" dirty="0">
                <a:effectLst/>
                <a:latin typeface="Times New Roman" panose="02020603050405020304" pitchFamily="18" charset="0"/>
                <a:ea typeface="Arial" panose="020B0604020202020204" pitchFamily="34" charset="0"/>
                <a:cs typeface="Arial" panose="020B0604020202020204" pitchFamily="34" charset="0"/>
              </a:rPr>
              <a:t>  </a:t>
            </a:r>
            <a:r>
              <a:rPr lang="en-US" sz="1200" u="none" strike="noStrike" kern="0" dirty="0" err="1">
                <a:effectLst/>
                <a:latin typeface="Times New Roman" panose="02020603050405020304" pitchFamily="18" charset="0"/>
                <a:ea typeface="Arial" panose="020B0604020202020204" pitchFamily="34" charset="0"/>
                <a:cs typeface="Arial" panose="020B0604020202020204" pitchFamily="34" charset="0"/>
              </a:rPr>
              <a:t>butonul</a:t>
            </a:r>
            <a:r>
              <a:rPr lang="en-US" sz="1200" i="1" u="sng" kern="0" dirty="0">
                <a:effectLst/>
                <a:latin typeface="Times New Roman" panose="02020603050405020304" pitchFamily="18" charset="0"/>
                <a:ea typeface="Arial" panose="020B0604020202020204" pitchFamily="34" charset="0"/>
                <a:cs typeface="Arial" panose="020B0604020202020204" pitchFamily="34" charset="0"/>
              </a:rPr>
              <a:t> </a:t>
            </a:r>
            <a:r>
              <a:rPr lang="en-US" sz="1200" u="none" strike="noStrike" kern="0" dirty="0">
                <a:effectLst/>
                <a:latin typeface="Times New Roman" panose="02020603050405020304" pitchFamily="18" charset="0"/>
                <a:ea typeface="Arial" panose="020B0604020202020204" pitchFamily="34" charset="0"/>
                <a:cs typeface="Arial" panose="020B0604020202020204" pitchFamily="34" charset="0"/>
              </a:rPr>
              <a:t>HOST LIVE</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200" u="none" strike="noStrike" kern="0" dirty="0" err="1">
                <a:effectLst/>
                <a:latin typeface="Times New Roman" panose="02020603050405020304" pitchFamily="18" charset="0"/>
                <a:ea typeface="Arial" panose="020B0604020202020204" pitchFamily="34" charset="0"/>
                <a:cs typeface="Arial" panose="020B0604020202020204" pitchFamily="34" charset="0"/>
              </a:rPr>
              <a:t>Apăsați</a:t>
            </a:r>
            <a:r>
              <a:rPr lang="en-US" sz="1200" u="none" strike="noStrike" kern="0" dirty="0">
                <a:effectLst/>
                <a:latin typeface="Times New Roman" panose="02020603050405020304" pitchFamily="18" charset="0"/>
                <a:ea typeface="Arial" panose="020B0604020202020204" pitchFamily="34" charset="0"/>
                <a:cs typeface="Arial" panose="020B0604020202020204" pitchFamily="34" charset="0"/>
              </a:rPr>
              <a:t>  START</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200" u="none" strike="noStrike" kern="0" dirty="0" err="1">
                <a:effectLst/>
                <a:latin typeface="Times New Roman" panose="02020603050405020304" pitchFamily="18" charset="0"/>
                <a:ea typeface="Arial" panose="020B0604020202020204" pitchFamily="34" charset="0"/>
                <a:cs typeface="Arial" panose="020B0604020202020204" pitchFamily="34" charset="0"/>
              </a:rPr>
              <a:t>Introduceți</a:t>
            </a:r>
            <a:r>
              <a:rPr lang="en-US" sz="1200" u="none" strike="noStrike" kern="0" dirty="0">
                <a:effectLst/>
                <a:latin typeface="Times New Roman" panose="02020603050405020304" pitchFamily="18" charset="0"/>
                <a:ea typeface="Arial" panose="020B0604020202020204" pitchFamily="34" charset="0"/>
                <a:cs typeface="Arial" panose="020B0604020202020204" pitchFamily="34" charset="0"/>
              </a:rPr>
              <a:t> </a:t>
            </a:r>
            <a:r>
              <a:rPr lang="en-US" sz="1200" u="none" strike="noStrike" kern="0" dirty="0" err="1">
                <a:effectLst/>
                <a:latin typeface="Times New Roman" panose="02020603050405020304" pitchFamily="18" charset="0"/>
                <a:ea typeface="Arial" panose="020B0604020202020204" pitchFamily="34" charset="0"/>
                <a:cs typeface="Arial" panose="020B0604020202020204" pitchFamily="34" charset="0"/>
              </a:rPr>
              <a:t>codul</a:t>
            </a:r>
            <a:r>
              <a:rPr lang="en-US" sz="1200" u="none" strike="noStrike" kern="0" dirty="0">
                <a:effectLst/>
                <a:latin typeface="Times New Roman" panose="02020603050405020304" pitchFamily="18" charset="0"/>
                <a:ea typeface="Arial" panose="020B0604020202020204" pitchFamily="34" charset="0"/>
                <a:cs typeface="Arial" panose="020B0604020202020204" pitchFamily="34" charset="0"/>
              </a:rPr>
              <a:t> PIN </a:t>
            </a:r>
            <a:r>
              <a:rPr lang="en-US" sz="1200" u="none" strike="noStrike" kern="0" dirty="0" err="1">
                <a:effectLst/>
                <a:latin typeface="Times New Roman" panose="02020603050405020304" pitchFamily="18" charset="0"/>
                <a:ea typeface="Arial" panose="020B0604020202020204" pitchFamily="34" charset="0"/>
                <a:cs typeface="Arial" panose="020B0604020202020204" pitchFamily="34" charset="0"/>
              </a:rPr>
              <a:t>generat</a:t>
            </a:r>
            <a:r>
              <a:rPr lang="en-US" sz="1200" u="none" strike="noStrike" kern="0" dirty="0">
                <a:effectLst/>
                <a:latin typeface="Times New Roman" panose="02020603050405020304" pitchFamily="18" charset="0"/>
                <a:ea typeface="Arial" panose="020B0604020202020204" pitchFamily="34" charset="0"/>
                <a:cs typeface="Arial" panose="020B0604020202020204" pitchFamily="34" charset="0"/>
              </a:rPr>
              <a:t> de Kahoot</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200" u="none" strike="noStrike" kern="0" dirty="0" err="1">
                <a:effectLst/>
                <a:latin typeface="Times New Roman" panose="02020603050405020304" pitchFamily="18" charset="0"/>
                <a:ea typeface="Arial" panose="020B0604020202020204" pitchFamily="34" charset="0"/>
                <a:cs typeface="Arial" panose="020B0604020202020204" pitchFamily="34" charset="0"/>
              </a:rPr>
              <a:t>Introduceți</a:t>
            </a:r>
            <a:r>
              <a:rPr lang="en-US" sz="1200" u="none" strike="noStrike" kern="0" dirty="0">
                <a:effectLst/>
                <a:latin typeface="Times New Roman" panose="02020603050405020304" pitchFamily="18" charset="0"/>
                <a:ea typeface="Arial" panose="020B0604020202020204" pitchFamily="34" charset="0"/>
                <a:cs typeface="Arial" panose="020B0604020202020204" pitchFamily="34" charset="0"/>
              </a:rPr>
              <a:t> un nickname</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200" u="none" strike="noStrike" kern="0" dirty="0" err="1">
                <a:effectLst/>
                <a:latin typeface="Times New Roman" panose="02020603050405020304" pitchFamily="18" charset="0"/>
                <a:ea typeface="Arial" panose="020B0604020202020204" pitchFamily="34" charset="0"/>
                <a:cs typeface="Arial" panose="020B0604020202020204" pitchFamily="34" charset="0"/>
              </a:rPr>
              <a:t>Apăsați</a:t>
            </a:r>
            <a:r>
              <a:rPr lang="en-US" sz="1200" u="none" strike="noStrike" kern="0" dirty="0">
                <a:effectLst/>
                <a:latin typeface="Times New Roman" panose="02020603050405020304" pitchFamily="18" charset="0"/>
                <a:ea typeface="Arial" panose="020B0604020202020204" pitchFamily="34" charset="0"/>
                <a:cs typeface="Arial" panose="020B0604020202020204" pitchFamily="34" charset="0"/>
              </a:rPr>
              <a:t> </a:t>
            </a:r>
            <a:r>
              <a:rPr lang="en-US" sz="1200" u="none" strike="noStrike" kern="0" dirty="0" err="1">
                <a:effectLst/>
                <a:latin typeface="Times New Roman" panose="02020603050405020304" pitchFamily="18" charset="0"/>
                <a:ea typeface="Arial" panose="020B0604020202020204" pitchFamily="34" charset="0"/>
                <a:cs typeface="Arial" panose="020B0604020202020204" pitchFamily="34" charset="0"/>
              </a:rPr>
              <a:t>butonul</a:t>
            </a:r>
            <a:r>
              <a:rPr lang="en-US" sz="1200" u="none" strike="noStrike" kern="0" dirty="0">
                <a:effectLst/>
                <a:latin typeface="Times New Roman" panose="02020603050405020304" pitchFamily="18" charset="0"/>
                <a:ea typeface="Arial" panose="020B0604020202020204" pitchFamily="34" charset="0"/>
                <a:cs typeface="Arial" panose="020B0604020202020204" pitchFamily="34" charset="0"/>
              </a:rPr>
              <a:t> START</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1200" i="1" u="sng" kern="0" dirty="0" err="1">
                <a:effectLst/>
                <a:latin typeface="Times New Roman" panose="02020603050405020304" pitchFamily="18" charset="0"/>
                <a:ea typeface="Arial" panose="020B0604020202020204" pitchFamily="34" charset="0"/>
                <a:cs typeface="Arial" panose="020B0604020202020204" pitchFamily="34" charset="0"/>
              </a:rPr>
              <a:t>Varianta</a:t>
            </a:r>
            <a:r>
              <a:rPr lang="en-US" sz="1200" i="1" u="sng" kern="0" dirty="0">
                <a:effectLst/>
                <a:latin typeface="Times New Roman" panose="02020603050405020304" pitchFamily="18" charset="0"/>
                <a:ea typeface="Arial" panose="020B0604020202020204" pitchFamily="34" charset="0"/>
                <a:cs typeface="Arial" panose="020B0604020202020204" pitchFamily="34" charset="0"/>
              </a:rPr>
              <a:t> 2 de </a:t>
            </a:r>
            <a:r>
              <a:rPr lang="en-US" sz="1200" i="1" u="sng" kern="0" dirty="0" err="1">
                <a:effectLst/>
                <a:latin typeface="Times New Roman" panose="02020603050405020304" pitchFamily="18" charset="0"/>
                <a:ea typeface="Arial" panose="020B0604020202020204" pitchFamily="34" charset="0"/>
                <a:cs typeface="Arial" panose="020B0604020202020204" pitchFamily="34" charset="0"/>
              </a:rPr>
              <a:t>accesare</a:t>
            </a:r>
            <a:r>
              <a:rPr lang="en-US" sz="1200" i="1" u="sng" kern="0" dirty="0">
                <a:effectLst/>
                <a:latin typeface="Times New Roman" panose="02020603050405020304" pitchFamily="18" charset="0"/>
                <a:ea typeface="Arial" panose="020B0604020202020204" pitchFamily="34" charset="0"/>
                <a:cs typeface="Arial" panose="020B0604020202020204" pitchFamily="34" charset="0"/>
              </a:rPr>
              <a:t> a </a:t>
            </a:r>
            <a:r>
              <a:rPr lang="en-US" sz="1200" i="1" u="sng" kern="0" dirty="0" err="1">
                <a:effectLst/>
                <a:latin typeface="Times New Roman" panose="02020603050405020304" pitchFamily="18" charset="0"/>
                <a:ea typeface="Arial" panose="020B0604020202020204" pitchFamily="34" charset="0"/>
                <a:cs typeface="Arial" panose="020B0604020202020204" pitchFamily="34" charset="0"/>
              </a:rPr>
              <a:t>jocului</a:t>
            </a:r>
            <a:r>
              <a:rPr lang="en-US" sz="1200" i="1" u="sng" kern="0" dirty="0">
                <a:effectLst/>
                <a:latin typeface="Times New Roman" panose="02020603050405020304" pitchFamily="18" charset="0"/>
                <a:ea typeface="Arial" panose="020B0604020202020204" pitchFamily="34" charset="0"/>
                <a:cs typeface="Arial" panose="020B0604020202020204" pitchFamily="34" charset="0"/>
              </a:rPr>
              <a:t>:</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1200" b="1" i="1" u="sng" kern="0" dirty="0">
                <a:solidFill>
                  <a:srgbClr val="0563C1"/>
                </a:solidFill>
                <a:effectLst/>
                <a:latin typeface="Times New Roman" panose="02020603050405020304" pitchFamily="18" charset="0"/>
                <a:ea typeface="Arial" panose="020B0604020202020204" pitchFamily="34" charset="0"/>
                <a:cs typeface="Arial" panose="020B0604020202020204" pitchFamily="34" charset="0"/>
                <a:hlinkClick r:id="rId8"/>
              </a:rPr>
              <a:t>https://kahoot.it/challenge/?quiz-id=be4597bf-9498-4a8f-be87-b7046cda4356&amp;single-player=true</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1200" u="sng" kern="0" dirty="0" err="1">
                <a:effectLst/>
                <a:latin typeface="Times New Roman" panose="02020603050405020304" pitchFamily="18" charset="0"/>
                <a:ea typeface="Arial" panose="020B0604020202020204" pitchFamily="34" charset="0"/>
                <a:cs typeface="Arial" panose="020B0604020202020204" pitchFamily="34" charset="0"/>
              </a:rPr>
              <a:t>Pași</a:t>
            </a:r>
            <a:r>
              <a:rPr lang="en-US" sz="1200" u="sng" kern="0" dirty="0">
                <a:effectLst/>
                <a:latin typeface="Times New Roman" panose="02020603050405020304" pitchFamily="18" charset="0"/>
                <a:ea typeface="Arial" panose="020B0604020202020204" pitchFamily="34" charset="0"/>
                <a:cs typeface="Arial" panose="020B0604020202020204" pitchFamily="34" charset="0"/>
              </a:rPr>
              <a:t> de </a:t>
            </a:r>
            <a:r>
              <a:rPr lang="en-US" sz="1200" u="sng" kern="0" dirty="0" err="1">
                <a:effectLst/>
                <a:latin typeface="Times New Roman" panose="02020603050405020304" pitchFamily="18" charset="0"/>
                <a:ea typeface="Arial" panose="020B0604020202020204" pitchFamily="34" charset="0"/>
                <a:cs typeface="Arial" panose="020B0604020202020204" pitchFamily="34" charset="0"/>
              </a:rPr>
              <a:t>parcurs</a:t>
            </a:r>
            <a:r>
              <a:rPr lang="en-US" sz="1200" u="sng" kern="0" dirty="0">
                <a:effectLst/>
                <a:latin typeface="Times New Roman" panose="02020603050405020304" pitchFamily="18" charset="0"/>
                <a:ea typeface="Arial" panose="020B0604020202020204" pitchFamily="34" charset="0"/>
                <a:cs typeface="Arial" panose="020B0604020202020204" pitchFamily="34" charset="0"/>
              </a:rPr>
              <a:t> </a:t>
            </a:r>
            <a:r>
              <a:rPr lang="en-US" sz="1200" u="sng" kern="0" dirty="0" err="1">
                <a:effectLst/>
                <a:latin typeface="Times New Roman" panose="02020603050405020304" pitchFamily="18" charset="0"/>
                <a:ea typeface="Arial" panose="020B0604020202020204" pitchFamily="34" charset="0"/>
                <a:cs typeface="Arial" panose="020B0604020202020204" pitchFamily="34" charset="0"/>
              </a:rPr>
              <a:t>după</a:t>
            </a:r>
            <a:r>
              <a:rPr lang="en-US" sz="1200" u="sng" kern="0" dirty="0">
                <a:effectLst/>
                <a:latin typeface="Times New Roman" panose="02020603050405020304" pitchFamily="18" charset="0"/>
                <a:ea typeface="Arial" panose="020B0604020202020204" pitchFamily="34" charset="0"/>
                <a:cs typeface="Arial" panose="020B0604020202020204" pitchFamily="34" charset="0"/>
              </a:rPr>
              <a:t> </a:t>
            </a:r>
            <a:r>
              <a:rPr lang="en-US" sz="1200" u="sng" kern="0" dirty="0" err="1">
                <a:effectLst/>
                <a:latin typeface="Times New Roman" panose="02020603050405020304" pitchFamily="18" charset="0"/>
                <a:ea typeface="Arial" panose="020B0604020202020204" pitchFamily="34" charset="0"/>
                <a:cs typeface="Arial" panose="020B0604020202020204" pitchFamily="34" charset="0"/>
              </a:rPr>
              <a:t>accesarea</a:t>
            </a:r>
            <a:r>
              <a:rPr lang="en-US" sz="1200" u="sng" kern="0" dirty="0">
                <a:effectLst/>
                <a:latin typeface="Times New Roman" panose="02020603050405020304" pitchFamily="18" charset="0"/>
                <a:ea typeface="Arial" panose="020B0604020202020204" pitchFamily="34" charset="0"/>
                <a:cs typeface="Arial" panose="020B0604020202020204" pitchFamily="34" charset="0"/>
              </a:rPr>
              <a:t> link-</a:t>
            </a:r>
            <a:r>
              <a:rPr lang="en-US" sz="1200" u="sng" kern="0" dirty="0" err="1">
                <a:effectLst/>
                <a:latin typeface="Times New Roman" panose="02020603050405020304" pitchFamily="18" charset="0"/>
                <a:ea typeface="Arial" panose="020B0604020202020204" pitchFamily="34" charset="0"/>
                <a:cs typeface="Arial" panose="020B0604020202020204" pitchFamily="34" charset="0"/>
              </a:rPr>
              <a:t>ului</a:t>
            </a:r>
            <a:r>
              <a:rPr lang="en-US" sz="1200" u="sng" kern="0" dirty="0">
                <a:effectLst/>
                <a:latin typeface="Times New Roman" panose="02020603050405020304" pitchFamily="18" charset="0"/>
                <a:ea typeface="Arial" panose="020B0604020202020204" pitchFamily="34" charset="0"/>
                <a:cs typeface="Arial" panose="020B0604020202020204" pitchFamily="34" charset="0"/>
              </a:rPr>
              <a:t>:</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228600" indent="-228600">
              <a:buAutoNum type="arabicPeriod"/>
            </a:pPr>
            <a:r>
              <a:rPr lang="en-US" sz="1200" kern="0" dirty="0" err="1">
                <a:effectLst/>
                <a:latin typeface="Times New Roman" panose="02020603050405020304" pitchFamily="18" charset="0"/>
                <a:ea typeface="Arial" panose="020B0604020202020204" pitchFamily="34" charset="0"/>
              </a:rPr>
              <a:t>Introduceți</a:t>
            </a:r>
            <a:r>
              <a:rPr lang="en-US" sz="1200" kern="0" dirty="0">
                <a:effectLst/>
                <a:latin typeface="Times New Roman" panose="02020603050405020304" pitchFamily="18" charset="0"/>
                <a:ea typeface="Arial" panose="020B0604020202020204" pitchFamily="34" charset="0"/>
              </a:rPr>
              <a:t> un nickname </a:t>
            </a:r>
            <a:endParaRPr lang="ro-RO" sz="1200" kern="0" dirty="0">
              <a:latin typeface="Times New Roman" panose="02020603050405020304" pitchFamily="18" charset="0"/>
              <a:ea typeface="Arial" panose="020B0604020202020204" pitchFamily="34" charset="0"/>
            </a:endParaRPr>
          </a:p>
          <a:p>
            <a:pPr marL="228600" indent="-228600">
              <a:buAutoNum type="arabicPeriod"/>
            </a:pPr>
            <a:r>
              <a:rPr lang="ro-RO" sz="1200" kern="0" dirty="0">
                <a:latin typeface="Times New Roman" panose="02020603050405020304" pitchFamily="18" charset="0"/>
                <a:ea typeface="Arial" panose="020B0604020202020204" pitchFamily="34" charset="0"/>
              </a:rPr>
              <a:t>A</a:t>
            </a:r>
            <a:r>
              <a:rPr lang="en-US" sz="1200" kern="0" dirty="0" err="1">
                <a:effectLst/>
                <a:latin typeface="Times New Roman" panose="02020603050405020304" pitchFamily="18" charset="0"/>
                <a:ea typeface="Arial" panose="020B0604020202020204" pitchFamily="34" charset="0"/>
              </a:rPr>
              <a:t>păsați</a:t>
            </a:r>
            <a:r>
              <a:rPr lang="en-US" sz="1200" kern="0" dirty="0">
                <a:effectLst/>
                <a:latin typeface="Times New Roman" panose="02020603050405020304" pitchFamily="18" charset="0"/>
                <a:ea typeface="Arial" panose="020B0604020202020204" pitchFamily="34" charset="0"/>
              </a:rPr>
              <a:t> </a:t>
            </a:r>
            <a:r>
              <a:rPr lang="en-US" sz="1200" kern="0" dirty="0" err="1">
                <a:effectLst/>
                <a:latin typeface="Times New Roman" panose="02020603050405020304" pitchFamily="18" charset="0"/>
                <a:ea typeface="Arial" panose="020B0604020202020204" pitchFamily="34" charset="0"/>
              </a:rPr>
              <a:t>butonul</a:t>
            </a:r>
            <a:r>
              <a:rPr lang="en-US" sz="1200" kern="0" dirty="0">
                <a:effectLst/>
                <a:latin typeface="Times New Roman" panose="02020603050405020304" pitchFamily="18" charset="0"/>
                <a:ea typeface="Arial" panose="020B0604020202020204" pitchFamily="34" charset="0"/>
              </a:rPr>
              <a:t> </a:t>
            </a:r>
            <a:r>
              <a:rPr lang="en-US" sz="1200" kern="0" dirty="0" err="1">
                <a:effectLst/>
                <a:latin typeface="Times New Roman" panose="02020603050405020304" pitchFamily="18" charset="0"/>
                <a:ea typeface="Arial" panose="020B0604020202020204" pitchFamily="34" charset="0"/>
              </a:rPr>
              <a:t>OK,go</a:t>
            </a:r>
            <a:r>
              <a:rPr lang="en-US" sz="1200" kern="0" dirty="0">
                <a:effectLst/>
                <a:latin typeface="Times New Roman" panose="02020603050405020304" pitchFamily="18" charset="0"/>
                <a:ea typeface="Arial" panose="020B0604020202020204" pitchFamily="34" charset="0"/>
              </a:rPr>
              <a:t>!</a:t>
            </a:r>
            <a:endParaRPr lang="ro-RO" sz="1200" kern="0" dirty="0">
              <a:effectLst/>
              <a:ea typeface="Arial" panose="020B0604020202020204" pitchFamily="34" charset="0"/>
            </a:endParaRPr>
          </a:p>
        </p:txBody>
      </p:sp>
    </p:spTree>
    <p:extLst>
      <p:ext uri="{BB962C8B-B14F-4D97-AF65-F5344CB8AC3E}">
        <p14:creationId xmlns:p14="http://schemas.microsoft.com/office/powerpoint/2010/main" val="2956812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157" y="202096"/>
            <a:ext cx="6477000" cy="8763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526491" y="457200"/>
            <a:ext cx="5885621" cy="81790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730901" y="1295400"/>
            <a:ext cx="5517066" cy="7227754"/>
            <a:chOff x="730901" y="747400"/>
            <a:chExt cx="5517066" cy="7775754"/>
          </a:xfrm>
        </p:grpSpPr>
        <p:grpSp>
          <p:nvGrpSpPr>
            <p:cNvPr id="77" name="Group 76"/>
            <p:cNvGrpSpPr/>
            <p:nvPr/>
          </p:nvGrpSpPr>
          <p:grpSpPr>
            <a:xfrm>
              <a:off x="730901" y="2743201"/>
              <a:ext cx="396558" cy="284535"/>
              <a:chOff x="624953" y="609601"/>
              <a:chExt cx="330465" cy="229785"/>
            </a:xfrm>
          </p:grpSpPr>
          <p:sp>
            <p:nvSpPr>
              <p:cNvPr id="78" name="Oval 77"/>
              <p:cNvSpPr/>
              <p:nvPr/>
            </p:nvSpPr>
            <p:spPr>
              <a:xfrm>
                <a:off x="685800" y="609601"/>
                <a:ext cx="208772" cy="2248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624953" y="615687"/>
                <a:ext cx="330465" cy="223699"/>
              </a:xfrm>
              <a:prstGeom prst="rect">
                <a:avLst/>
              </a:prstGeom>
              <a:noFill/>
            </p:spPr>
            <p:txBody>
              <a:bodyPr wrap="square" rtlCol="0">
                <a:spAutoFit/>
              </a:bodyPr>
              <a:lstStyle/>
              <a:p>
                <a:pPr algn="ctr"/>
                <a:r>
                  <a:rPr lang="en-US" sz="1200" b="1" dirty="0"/>
                  <a:t>2</a:t>
                </a:r>
              </a:p>
            </p:txBody>
          </p:sp>
        </p:grpSp>
        <p:grpSp>
          <p:nvGrpSpPr>
            <p:cNvPr id="18" name="Group 17"/>
            <p:cNvGrpSpPr/>
            <p:nvPr/>
          </p:nvGrpSpPr>
          <p:grpSpPr>
            <a:xfrm>
              <a:off x="730901" y="3341554"/>
              <a:ext cx="5517066" cy="2590800"/>
              <a:chOff x="730901" y="3200400"/>
              <a:chExt cx="5517066" cy="2590800"/>
            </a:xfrm>
          </p:grpSpPr>
          <p:grpSp>
            <p:nvGrpSpPr>
              <p:cNvPr id="15" name="Group 14"/>
              <p:cNvGrpSpPr/>
              <p:nvPr/>
            </p:nvGrpSpPr>
            <p:grpSpPr>
              <a:xfrm>
                <a:off x="730902" y="3200400"/>
                <a:ext cx="5517065" cy="2590800"/>
                <a:chOff x="709061" y="3553326"/>
                <a:chExt cx="6046449" cy="2362200"/>
              </a:xfrm>
              <a:solidFill>
                <a:schemeClr val="bg1"/>
              </a:solidFill>
            </p:grpSpPr>
            <p:sp>
              <p:nvSpPr>
                <p:cNvPr id="14" name="Rectangle 13"/>
                <p:cNvSpPr/>
                <p:nvPr/>
              </p:nvSpPr>
              <p:spPr>
                <a:xfrm>
                  <a:off x="709061"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724544"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740027"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ectangle 88"/>
              <p:cNvSpPr/>
              <p:nvPr/>
            </p:nvSpPr>
            <p:spPr>
              <a:xfrm>
                <a:off x="730901" y="5229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569923" y="5229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4408944" y="5229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21041" y="5281863"/>
                <a:ext cx="1643463" cy="457200"/>
                <a:chOff x="821041" y="5281863"/>
                <a:chExt cx="1643463" cy="457200"/>
              </a:xfrm>
            </p:grpSpPr>
            <p:sp>
              <p:nvSpPr>
                <p:cNvPr id="16" name="Oval 15"/>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2641111" y="5281863"/>
                <a:ext cx="1643463" cy="457200"/>
                <a:chOff x="821041" y="5281863"/>
                <a:chExt cx="1643463" cy="457200"/>
              </a:xfrm>
            </p:grpSpPr>
            <p:sp>
              <p:nvSpPr>
                <p:cNvPr id="98" name="Oval 97"/>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4522477" y="5273048"/>
                <a:ext cx="1643463" cy="457200"/>
                <a:chOff x="821041" y="5281863"/>
                <a:chExt cx="1643463" cy="457200"/>
              </a:xfrm>
            </p:grpSpPr>
            <p:sp>
              <p:nvSpPr>
                <p:cNvPr id="102" name="Oval 101"/>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04"/>
            <p:cNvGrpSpPr/>
            <p:nvPr/>
          </p:nvGrpSpPr>
          <p:grpSpPr>
            <a:xfrm>
              <a:off x="730901" y="5932354"/>
              <a:ext cx="5517064" cy="2590800"/>
              <a:chOff x="730901" y="3200400"/>
              <a:chExt cx="5517064" cy="2590800"/>
            </a:xfrm>
          </p:grpSpPr>
          <p:grpSp>
            <p:nvGrpSpPr>
              <p:cNvPr id="110" name="Group 109"/>
              <p:cNvGrpSpPr/>
              <p:nvPr/>
            </p:nvGrpSpPr>
            <p:grpSpPr>
              <a:xfrm>
                <a:off x="730901" y="3200400"/>
                <a:ext cx="5517064" cy="2590800"/>
                <a:chOff x="709061" y="3553326"/>
                <a:chExt cx="6046449" cy="2362200"/>
              </a:xfrm>
              <a:solidFill>
                <a:schemeClr val="bg1"/>
              </a:solidFill>
            </p:grpSpPr>
            <p:sp>
              <p:nvSpPr>
                <p:cNvPr id="166" name="Rectangle 165"/>
                <p:cNvSpPr/>
                <p:nvPr/>
              </p:nvSpPr>
              <p:spPr>
                <a:xfrm>
                  <a:off x="709061"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2724544"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4740027"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Rectangle 123"/>
              <p:cNvSpPr/>
              <p:nvPr/>
            </p:nvSpPr>
            <p:spPr>
              <a:xfrm>
                <a:off x="730901" y="5229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2569923" y="5229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4408944" y="5229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p:cNvGrpSpPr/>
              <p:nvPr/>
            </p:nvGrpSpPr>
            <p:grpSpPr>
              <a:xfrm>
                <a:off x="821041" y="5281863"/>
                <a:ext cx="1643463" cy="457200"/>
                <a:chOff x="821041" y="5281863"/>
                <a:chExt cx="1643463" cy="457200"/>
              </a:xfrm>
            </p:grpSpPr>
            <p:sp>
              <p:nvSpPr>
                <p:cNvPr id="163" name="Oval 162"/>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2641111" y="5281863"/>
                <a:ext cx="1643463" cy="457200"/>
                <a:chOff x="821041" y="5281863"/>
                <a:chExt cx="1643463" cy="457200"/>
              </a:xfrm>
            </p:grpSpPr>
            <p:sp>
              <p:nvSpPr>
                <p:cNvPr id="160" name="Oval 159"/>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p:cNvGrpSpPr/>
              <p:nvPr/>
            </p:nvGrpSpPr>
            <p:grpSpPr>
              <a:xfrm>
                <a:off x="4522477" y="5273048"/>
                <a:ext cx="1643463" cy="457200"/>
                <a:chOff x="821041" y="5281863"/>
                <a:chExt cx="1643463" cy="457200"/>
              </a:xfrm>
            </p:grpSpPr>
            <p:sp>
              <p:nvSpPr>
                <p:cNvPr id="155" name="Oval 154"/>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6" name="Group 85"/>
            <p:cNvGrpSpPr/>
            <p:nvPr/>
          </p:nvGrpSpPr>
          <p:grpSpPr>
            <a:xfrm>
              <a:off x="730902" y="747400"/>
              <a:ext cx="5498111" cy="2590800"/>
              <a:chOff x="729834" y="3553326"/>
              <a:chExt cx="6025676" cy="2362200"/>
            </a:xfrm>
            <a:solidFill>
              <a:schemeClr val="bg1"/>
            </a:solidFill>
          </p:grpSpPr>
          <p:sp>
            <p:nvSpPr>
              <p:cNvPr id="135" name="Rectangle 134"/>
              <p:cNvSpPr/>
              <p:nvPr/>
            </p:nvSpPr>
            <p:spPr>
              <a:xfrm>
                <a:off x="729834" y="3553326"/>
                <a:ext cx="1994711"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2724544"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740027" y="3553326"/>
                <a:ext cx="2015483" cy="236220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p:cNvSpPr/>
            <p:nvPr/>
          </p:nvSpPr>
          <p:spPr>
            <a:xfrm>
              <a:off x="730902" y="2776726"/>
              <a:ext cx="1820066"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2550969" y="2776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4389990" y="2776726"/>
              <a:ext cx="1839021" cy="561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2622157" y="2828863"/>
              <a:ext cx="1643463" cy="457200"/>
              <a:chOff x="821041" y="5281863"/>
              <a:chExt cx="1643463" cy="457200"/>
            </a:xfrm>
          </p:grpSpPr>
          <p:sp>
            <p:nvSpPr>
              <p:cNvPr id="129" name="Oval 128"/>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4503523" y="2820048"/>
              <a:ext cx="1643463" cy="457200"/>
              <a:chOff x="821041" y="5281863"/>
              <a:chExt cx="1643463" cy="457200"/>
            </a:xfrm>
          </p:grpSpPr>
          <p:sp>
            <p:nvSpPr>
              <p:cNvPr id="115" name="Oval 114"/>
              <p:cNvSpPr/>
              <p:nvPr/>
            </p:nvSpPr>
            <p:spPr>
              <a:xfrm>
                <a:off x="82104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1413231"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990145" y="5281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Oval 139"/>
            <p:cNvSpPr/>
            <p:nvPr/>
          </p:nvSpPr>
          <p:spPr>
            <a:xfrm>
              <a:off x="803484" y="2820048"/>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1386732" y="2828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977031" y="2828863"/>
              <a:ext cx="474359"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730901" y="3170283"/>
            <a:ext cx="5504792" cy="539813"/>
            <a:chOff x="734746" y="7991095"/>
            <a:chExt cx="5510245" cy="539813"/>
          </a:xfrm>
        </p:grpSpPr>
        <p:grpSp>
          <p:nvGrpSpPr>
            <p:cNvPr id="108" name="Group 107"/>
            <p:cNvGrpSpPr/>
            <p:nvPr/>
          </p:nvGrpSpPr>
          <p:grpSpPr>
            <a:xfrm>
              <a:off x="734746" y="8001250"/>
              <a:ext cx="1821871" cy="528366"/>
              <a:chOff x="697163" y="3172593"/>
              <a:chExt cx="1821871" cy="528366"/>
            </a:xfrm>
          </p:grpSpPr>
          <p:sp>
            <p:nvSpPr>
              <p:cNvPr id="122" name="Flowchart: Process 121"/>
              <p:cNvSpPr/>
              <p:nvPr/>
            </p:nvSpPr>
            <p:spPr>
              <a:xfrm>
                <a:off x="697163" y="3172593"/>
                <a:ext cx="655829" cy="528365"/>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Process 124"/>
              <p:cNvSpPr/>
              <p:nvPr/>
            </p:nvSpPr>
            <p:spPr>
              <a:xfrm>
                <a:off x="1345241" y="3172593"/>
                <a:ext cx="608942"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Process 125"/>
              <p:cNvSpPr/>
              <p:nvPr/>
            </p:nvSpPr>
            <p:spPr>
              <a:xfrm>
                <a:off x="1924137" y="3172593"/>
                <a:ext cx="594897"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2567759" y="8001250"/>
              <a:ext cx="1829703" cy="529658"/>
              <a:chOff x="706142" y="3172593"/>
              <a:chExt cx="1811030" cy="529658"/>
            </a:xfrm>
          </p:grpSpPr>
          <p:sp>
            <p:nvSpPr>
              <p:cNvPr id="119" name="Flowchart: Process 118"/>
              <p:cNvSpPr/>
              <p:nvPr/>
            </p:nvSpPr>
            <p:spPr>
              <a:xfrm>
                <a:off x="706142" y="3173886"/>
                <a:ext cx="639098" cy="528365"/>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lowchart: Process 119"/>
              <p:cNvSpPr/>
              <p:nvPr/>
            </p:nvSpPr>
            <p:spPr>
              <a:xfrm>
                <a:off x="1345241" y="3172593"/>
                <a:ext cx="608942"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Process 120"/>
              <p:cNvSpPr/>
              <p:nvPr/>
            </p:nvSpPr>
            <p:spPr>
              <a:xfrm>
                <a:off x="1924137" y="3172593"/>
                <a:ext cx="593035"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4400786" y="7991095"/>
              <a:ext cx="1844205" cy="535766"/>
              <a:chOff x="694797" y="3165193"/>
              <a:chExt cx="1825386" cy="535766"/>
            </a:xfrm>
          </p:grpSpPr>
          <p:sp>
            <p:nvSpPr>
              <p:cNvPr id="116" name="Flowchart: Process 115"/>
              <p:cNvSpPr/>
              <p:nvPr/>
            </p:nvSpPr>
            <p:spPr>
              <a:xfrm>
                <a:off x="694797" y="3176618"/>
                <a:ext cx="575604" cy="51580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Process 116"/>
              <p:cNvSpPr/>
              <p:nvPr/>
            </p:nvSpPr>
            <p:spPr>
              <a:xfrm>
                <a:off x="1273973" y="3172593"/>
                <a:ext cx="650162"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Process 117"/>
              <p:cNvSpPr/>
              <p:nvPr/>
            </p:nvSpPr>
            <p:spPr>
              <a:xfrm>
                <a:off x="1911978" y="3165193"/>
                <a:ext cx="608205"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a:off x="730903" y="5593038"/>
            <a:ext cx="5517064" cy="531121"/>
            <a:chOff x="734746" y="7998495"/>
            <a:chExt cx="5522529" cy="531121"/>
          </a:xfrm>
        </p:grpSpPr>
        <p:grpSp>
          <p:nvGrpSpPr>
            <p:cNvPr id="132" name="Group 131"/>
            <p:cNvGrpSpPr/>
            <p:nvPr/>
          </p:nvGrpSpPr>
          <p:grpSpPr>
            <a:xfrm>
              <a:off x="734746" y="8001250"/>
              <a:ext cx="1835178" cy="528366"/>
              <a:chOff x="697163" y="3172593"/>
              <a:chExt cx="1835178" cy="528366"/>
            </a:xfrm>
          </p:grpSpPr>
          <p:sp>
            <p:nvSpPr>
              <p:cNvPr id="150" name="Flowchart: Process 149"/>
              <p:cNvSpPr/>
              <p:nvPr/>
            </p:nvSpPr>
            <p:spPr>
              <a:xfrm>
                <a:off x="697163" y="3172593"/>
                <a:ext cx="655829" cy="528365"/>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Process 150"/>
              <p:cNvSpPr/>
              <p:nvPr/>
            </p:nvSpPr>
            <p:spPr>
              <a:xfrm>
                <a:off x="1345241" y="3172593"/>
                <a:ext cx="608942"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Process 153"/>
              <p:cNvSpPr/>
              <p:nvPr/>
            </p:nvSpPr>
            <p:spPr>
              <a:xfrm>
                <a:off x="1924136" y="3172593"/>
                <a:ext cx="608205"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2575591" y="8001250"/>
              <a:ext cx="1868268" cy="528366"/>
              <a:chOff x="713894" y="3172593"/>
              <a:chExt cx="1849202" cy="528366"/>
            </a:xfrm>
          </p:grpSpPr>
          <p:sp>
            <p:nvSpPr>
              <p:cNvPr id="147" name="Flowchart: Process 146"/>
              <p:cNvSpPr/>
              <p:nvPr/>
            </p:nvSpPr>
            <p:spPr>
              <a:xfrm>
                <a:off x="713894" y="3172593"/>
                <a:ext cx="639098" cy="528365"/>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lowchart: Process 147"/>
              <p:cNvSpPr/>
              <p:nvPr/>
            </p:nvSpPr>
            <p:spPr>
              <a:xfrm>
                <a:off x="1345241" y="3172593"/>
                <a:ext cx="608942"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Process 148"/>
              <p:cNvSpPr/>
              <p:nvPr/>
            </p:nvSpPr>
            <p:spPr>
              <a:xfrm>
                <a:off x="1924136" y="3172593"/>
                <a:ext cx="638960"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4412659" y="7998495"/>
              <a:ext cx="1844616" cy="528366"/>
              <a:chOff x="706549" y="3172593"/>
              <a:chExt cx="1825792" cy="528366"/>
            </a:xfrm>
          </p:grpSpPr>
          <p:sp>
            <p:nvSpPr>
              <p:cNvPr id="138" name="Flowchart: Process 137"/>
              <p:cNvSpPr/>
              <p:nvPr/>
            </p:nvSpPr>
            <p:spPr>
              <a:xfrm>
                <a:off x="706549" y="3172593"/>
                <a:ext cx="646443" cy="528365"/>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Process 138"/>
              <p:cNvSpPr/>
              <p:nvPr/>
            </p:nvSpPr>
            <p:spPr>
              <a:xfrm>
                <a:off x="1345241" y="3172593"/>
                <a:ext cx="608942"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lowchart: Process 145"/>
              <p:cNvSpPr/>
              <p:nvPr/>
            </p:nvSpPr>
            <p:spPr>
              <a:xfrm>
                <a:off x="1924136" y="3172593"/>
                <a:ext cx="608205"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7" name="Group 156"/>
          <p:cNvGrpSpPr/>
          <p:nvPr/>
        </p:nvGrpSpPr>
        <p:grpSpPr>
          <a:xfrm>
            <a:off x="730903" y="8001250"/>
            <a:ext cx="5517064" cy="531121"/>
            <a:chOff x="734746" y="7998495"/>
            <a:chExt cx="5522529" cy="531121"/>
          </a:xfrm>
        </p:grpSpPr>
        <p:grpSp>
          <p:nvGrpSpPr>
            <p:cNvPr id="158" name="Group 157"/>
            <p:cNvGrpSpPr/>
            <p:nvPr/>
          </p:nvGrpSpPr>
          <p:grpSpPr>
            <a:xfrm>
              <a:off x="734746" y="8001250"/>
              <a:ext cx="1835178" cy="528366"/>
              <a:chOff x="697163" y="3172593"/>
              <a:chExt cx="1835178" cy="528366"/>
            </a:xfrm>
          </p:grpSpPr>
          <p:sp>
            <p:nvSpPr>
              <p:cNvPr id="177" name="Flowchart: Process 176"/>
              <p:cNvSpPr/>
              <p:nvPr/>
            </p:nvSpPr>
            <p:spPr>
              <a:xfrm>
                <a:off x="697163" y="3172593"/>
                <a:ext cx="655829" cy="528365"/>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Process 177"/>
              <p:cNvSpPr/>
              <p:nvPr/>
            </p:nvSpPr>
            <p:spPr>
              <a:xfrm>
                <a:off x="1345241" y="3172593"/>
                <a:ext cx="608942"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Process 178"/>
              <p:cNvSpPr/>
              <p:nvPr/>
            </p:nvSpPr>
            <p:spPr>
              <a:xfrm>
                <a:off x="1924136" y="3172593"/>
                <a:ext cx="608205"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2575591" y="8001250"/>
              <a:ext cx="1868268" cy="528366"/>
              <a:chOff x="713894" y="3172593"/>
              <a:chExt cx="1849202" cy="528366"/>
            </a:xfrm>
          </p:grpSpPr>
          <p:sp>
            <p:nvSpPr>
              <p:cNvPr id="174" name="Flowchart: Process 173"/>
              <p:cNvSpPr/>
              <p:nvPr/>
            </p:nvSpPr>
            <p:spPr>
              <a:xfrm>
                <a:off x="713894" y="3172593"/>
                <a:ext cx="639098" cy="528365"/>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lowchart: Process 174"/>
              <p:cNvSpPr/>
              <p:nvPr/>
            </p:nvSpPr>
            <p:spPr>
              <a:xfrm>
                <a:off x="1345241" y="3172593"/>
                <a:ext cx="608942"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lowchart: Process 175"/>
              <p:cNvSpPr/>
              <p:nvPr/>
            </p:nvSpPr>
            <p:spPr>
              <a:xfrm>
                <a:off x="1924136" y="3172593"/>
                <a:ext cx="638960"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4412659" y="7998495"/>
              <a:ext cx="1844616" cy="528366"/>
              <a:chOff x="706549" y="3172593"/>
              <a:chExt cx="1825792" cy="528366"/>
            </a:xfrm>
          </p:grpSpPr>
          <p:sp>
            <p:nvSpPr>
              <p:cNvPr id="171" name="Flowchart: Process 170"/>
              <p:cNvSpPr/>
              <p:nvPr/>
            </p:nvSpPr>
            <p:spPr>
              <a:xfrm>
                <a:off x="706549" y="3172593"/>
                <a:ext cx="646443" cy="528365"/>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lowchart: Process 171"/>
              <p:cNvSpPr/>
              <p:nvPr/>
            </p:nvSpPr>
            <p:spPr>
              <a:xfrm>
                <a:off x="1345241" y="3172593"/>
                <a:ext cx="608942"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lowchart: Process 172"/>
              <p:cNvSpPr/>
              <p:nvPr/>
            </p:nvSpPr>
            <p:spPr>
              <a:xfrm>
                <a:off x="1924136" y="3172593"/>
                <a:ext cx="608205" cy="528366"/>
              </a:xfrm>
              <a:prstGeom prst="flowChartProcess">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0" name="TextBox 179"/>
          <p:cNvSpPr txBox="1"/>
          <p:nvPr/>
        </p:nvSpPr>
        <p:spPr>
          <a:xfrm>
            <a:off x="743832" y="609600"/>
            <a:ext cx="5559587" cy="646331"/>
          </a:xfrm>
          <a:prstGeom prst="rect">
            <a:avLst/>
          </a:prstGeom>
          <a:noFill/>
        </p:spPr>
        <p:txBody>
          <a:bodyPr wrap="square" rtlCol="0">
            <a:spAutoFit/>
          </a:bodyPr>
          <a:lstStyle/>
          <a:p>
            <a:pPr algn="just"/>
            <a:r>
              <a:rPr lang="en-US" sz="1200" dirty="0"/>
              <a:t>         </a:t>
            </a:r>
            <a:r>
              <a:rPr lang="en-US" sz="1200" dirty="0" err="1"/>
              <a:t>Numește</a:t>
            </a:r>
            <a:r>
              <a:rPr lang="en-US" sz="1200" dirty="0"/>
              <a:t> </a:t>
            </a:r>
            <a:r>
              <a:rPr lang="en-US" sz="1200" dirty="0" err="1"/>
              <a:t>obiectul</a:t>
            </a:r>
            <a:r>
              <a:rPr lang="en-US" sz="1200" dirty="0"/>
              <a:t>. </a:t>
            </a:r>
            <a:r>
              <a:rPr lang="en-US" sz="1200" dirty="0" err="1"/>
              <a:t>Scrie</a:t>
            </a:r>
            <a:r>
              <a:rPr lang="en-US" sz="1200" dirty="0"/>
              <a:t> </a:t>
            </a:r>
            <a:r>
              <a:rPr lang="en-US" sz="1200" dirty="0" err="1"/>
              <a:t>în</a:t>
            </a:r>
            <a:r>
              <a:rPr lang="en-US" sz="1200" dirty="0"/>
              <a:t> prima </a:t>
            </a:r>
            <a:r>
              <a:rPr lang="en-US" sz="1200" dirty="0" err="1"/>
              <a:t>casetă</a:t>
            </a:r>
            <a:r>
              <a:rPr lang="en-US" sz="1200" dirty="0"/>
              <a:t> </a:t>
            </a:r>
            <a:r>
              <a:rPr lang="en-US" sz="1200" dirty="0" err="1"/>
              <a:t>litera</a:t>
            </a:r>
            <a:r>
              <a:rPr lang="en-US" sz="1200" dirty="0"/>
              <a:t>/</a:t>
            </a:r>
            <a:r>
              <a:rPr lang="en-US" sz="1200" dirty="0" err="1"/>
              <a:t>grupul</a:t>
            </a:r>
            <a:r>
              <a:rPr lang="en-US" sz="1200" dirty="0"/>
              <a:t> de </a:t>
            </a:r>
            <a:r>
              <a:rPr lang="en-US" sz="1200" dirty="0" err="1"/>
              <a:t>litere</a:t>
            </a:r>
            <a:r>
              <a:rPr lang="en-US" sz="1200" dirty="0"/>
              <a:t> cu care </a:t>
            </a:r>
            <a:r>
              <a:rPr lang="en-US" sz="1200" dirty="0" err="1"/>
              <a:t>începe</a:t>
            </a:r>
            <a:r>
              <a:rPr lang="en-US" sz="1200" dirty="0"/>
              <a:t>, </a:t>
            </a:r>
            <a:r>
              <a:rPr lang="en-US" sz="1200" dirty="0" err="1"/>
              <a:t>în</a:t>
            </a:r>
            <a:r>
              <a:rPr lang="en-US" sz="1200" dirty="0"/>
              <a:t> </a:t>
            </a:r>
            <a:r>
              <a:rPr lang="en-US" sz="1200" dirty="0" err="1"/>
              <a:t>caseta</a:t>
            </a:r>
            <a:r>
              <a:rPr lang="en-US" sz="1200" dirty="0"/>
              <a:t> din </a:t>
            </a:r>
            <a:r>
              <a:rPr lang="en-US" sz="1200" dirty="0" err="1"/>
              <a:t>mijloc</a:t>
            </a:r>
            <a:r>
              <a:rPr lang="en-US" sz="1200" dirty="0"/>
              <a:t> </a:t>
            </a:r>
            <a:r>
              <a:rPr lang="en-US" sz="1200" dirty="0" err="1"/>
              <a:t>numărul</a:t>
            </a:r>
            <a:r>
              <a:rPr lang="en-US" sz="1200" dirty="0"/>
              <a:t> de </a:t>
            </a:r>
            <a:r>
              <a:rPr lang="en-US" sz="1200" dirty="0" err="1"/>
              <a:t>silabe</a:t>
            </a:r>
            <a:r>
              <a:rPr lang="en-US" sz="1200" dirty="0"/>
              <a:t> </a:t>
            </a:r>
            <a:r>
              <a:rPr lang="en-US" sz="1200" dirty="0" err="1"/>
              <a:t>pe</a:t>
            </a:r>
            <a:r>
              <a:rPr lang="en-US" sz="1200" dirty="0"/>
              <a:t> care </a:t>
            </a:r>
            <a:r>
              <a:rPr lang="en-US" sz="1200" dirty="0" err="1"/>
              <a:t>îl</a:t>
            </a:r>
            <a:r>
              <a:rPr lang="en-US" sz="1200" dirty="0"/>
              <a:t> are </a:t>
            </a:r>
            <a:r>
              <a:rPr lang="en-US" sz="1200" dirty="0" err="1"/>
              <a:t>cuvântul</a:t>
            </a:r>
            <a:r>
              <a:rPr lang="en-US" sz="1200" dirty="0"/>
              <a:t>, </a:t>
            </a:r>
            <a:r>
              <a:rPr lang="en-US" sz="1200" dirty="0" err="1"/>
              <a:t>iar</a:t>
            </a:r>
            <a:r>
              <a:rPr lang="en-US" sz="1200" dirty="0"/>
              <a:t> </a:t>
            </a:r>
            <a:r>
              <a:rPr lang="en-US" sz="1200" dirty="0" err="1"/>
              <a:t>în</a:t>
            </a:r>
            <a:r>
              <a:rPr lang="en-US" sz="1200" dirty="0"/>
              <a:t> </a:t>
            </a:r>
            <a:r>
              <a:rPr lang="en-US" sz="1200" dirty="0" err="1"/>
              <a:t>ultima</a:t>
            </a:r>
            <a:r>
              <a:rPr lang="en-US" sz="1200" dirty="0"/>
              <a:t> </a:t>
            </a:r>
            <a:r>
              <a:rPr lang="en-US" sz="1200" dirty="0" err="1"/>
              <a:t>casetă</a:t>
            </a:r>
            <a:r>
              <a:rPr lang="en-US" sz="1200" dirty="0"/>
              <a:t> </a:t>
            </a:r>
            <a:r>
              <a:rPr lang="en-US" sz="1200" dirty="0" err="1"/>
              <a:t>numărul</a:t>
            </a:r>
            <a:r>
              <a:rPr lang="en-US" sz="1200" dirty="0"/>
              <a:t> de </a:t>
            </a:r>
            <a:r>
              <a:rPr lang="en-US" sz="1200" dirty="0" err="1"/>
              <a:t>litere</a:t>
            </a:r>
            <a:r>
              <a:rPr lang="en-US" sz="1200" dirty="0"/>
              <a:t> care </a:t>
            </a:r>
            <a:r>
              <a:rPr lang="en-US" sz="1200" dirty="0" err="1"/>
              <a:t>alcătuiesc</a:t>
            </a:r>
            <a:r>
              <a:rPr lang="en-US" sz="1200" dirty="0"/>
              <a:t> </a:t>
            </a:r>
            <a:r>
              <a:rPr lang="en-US" sz="1200" dirty="0" err="1"/>
              <a:t>cuvântul</a:t>
            </a:r>
            <a:r>
              <a:rPr lang="en-US" sz="1200" dirty="0"/>
              <a:t>.</a:t>
            </a:r>
          </a:p>
        </p:txBody>
      </p:sp>
      <p:pic>
        <p:nvPicPr>
          <p:cNvPr id="3" name="Picture 2">
            <a:extLst>
              <a:ext uri="{FF2B5EF4-FFF2-40B4-BE49-F238E27FC236}">
                <a16:creationId xmlns:a16="http://schemas.microsoft.com/office/drawing/2014/main" xmlns="" id="{8D084A0A-0CD6-4F96-894A-5D8B1B17D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253" y="3902060"/>
            <a:ext cx="1175643" cy="918570"/>
          </a:xfrm>
          <a:prstGeom prst="rect">
            <a:avLst/>
          </a:prstGeom>
        </p:spPr>
      </p:pic>
      <p:pic>
        <p:nvPicPr>
          <p:cNvPr id="5" name="Picture 4">
            <a:extLst>
              <a:ext uri="{FF2B5EF4-FFF2-40B4-BE49-F238E27FC236}">
                <a16:creationId xmlns:a16="http://schemas.microsoft.com/office/drawing/2014/main" xmlns="" id="{9F9E7451-19BD-2EFA-E129-5984127997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68639">
            <a:off x="1237498" y="4552952"/>
            <a:ext cx="1175643" cy="918570"/>
          </a:xfrm>
          <a:prstGeom prst="rect">
            <a:avLst/>
          </a:prstGeom>
        </p:spPr>
      </p:pic>
      <p:pic>
        <p:nvPicPr>
          <p:cNvPr id="6" name="Picture 5">
            <a:extLst>
              <a:ext uri="{FF2B5EF4-FFF2-40B4-BE49-F238E27FC236}">
                <a16:creationId xmlns:a16="http://schemas.microsoft.com/office/drawing/2014/main" xmlns="" id="{6DF2C040-2A4F-F29C-0373-C2C6BF2601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6990" y="6321554"/>
            <a:ext cx="1294930" cy="1541127"/>
          </a:xfrm>
          <a:prstGeom prst="rect">
            <a:avLst/>
          </a:prstGeom>
        </p:spPr>
      </p:pic>
      <p:pic>
        <p:nvPicPr>
          <p:cNvPr id="7" name="Picture 6">
            <a:extLst>
              <a:ext uri="{FF2B5EF4-FFF2-40B4-BE49-F238E27FC236}">
                <a16:creationId xmlns:a16="http://schemas.microsoft.com/office/drawing/2014/main" xmlns="" id="{F7B48C3C-84ED-182B-0562-884480D1F4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8936" y="1720780"/>
            <a:ext cx="1591609" cy="1188551"/>
          </a:xfrm>
          <a:prstGeom prst="rect">
            <a:avLst/>
          </a:prstGeom>
        </p:spPr>
      </p:pic>
      <p:pic>
        <p:nvPicPr>
          <p:cNvPr id="8" name="Picture 7">
            <a:extLst>
              <a:ext uri="{FF2B5EF4-FFF2-40B4-BE49-F238E27FC236}">
                <a16:creationId xmlns:a16="http://schemas.microsoft.com/office/drawing/2014/main" xmlns="" id="{8861A8B2-7D50-45BC-8185-3358E2F441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253" y="2039829"/>
            <a:ext cx="1649602" cy="718388"/>
          </a:xfrm>
          <a:prstGeom prst="rect">
            <a:avLst/>
          </a:prstGeom>
        </p:spPr>
      </p:pic>
      <p:pic>
        <p:nvPicPr>
          <p:cNvPr id="9" name="Picture 8">
            <a:extLst>
              <a:ext uri="{FF2B5EF4-FFF2-40B4-BE49-F238E27FC236}">
                <a16:creationId xmlns:a16="http://schemas.microsoft.com/office/drawing/2014/main" xmlns="" id="{9C83F3DB-262C-4D2C-9741-7BA4969BE3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6832" y="3939962"/>
            <a:ext cx="1000562" cy="1498505"/>
          </a:xfrm>
          <a:prstGeom prst="rect">
            <a:avLst/>
          </a:prstGeom>
        </p:spPr>
      </p:pic>
      <p:pic>
        <p:nvPicPr>
          <p:cNvPr id="10" name="Picture 9">
            <a:extLst>
              <a:ext uri="{FF2B5EF4-FFF2-40B4-BE49-F238E27FC236}">
                <a16:creationId xmlns:a16="http://schemas.microsoft.com/office/drawing/2014/main" xmlns="" id="{911E4D17-3298-630D-EC70-6ED912AAB0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789" y="6488701"/>
            <a:ext cx="1468529" cy="1200363"/>
          </a:xfrm>
          <a:prstGeom prst="rect">
            <a:avLst/>
          </a:prstGeom>
        </p:spPr>
      </p:pic>
      <p:pic>
        <p:nvPicPr>
          <p:cNvPr id="12" name="Picture 11">
            <a:extLst>
              <a:ext uri="{FF2B5EF4-FFF2-40B4-BE49-F238E27FC236}">
                <a16:creationId xmlns:a16="http://schemas.microsoft.com/office/drawing/2014/main" xmlns="" id="{8ECC118C-755B-FCC7-8855-BBC3075BFEB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43444" y="1604403"/>
            <a:ext cx="1681432" cy="1247182"/>
          </a:xfrm>
          <a:prstGeom prst="rect">
            <a:avLst/>
          </a:prstGeom>
        </p:spPr>
      </p:pic>
      <p:pic>
        <p:nvPicPr>
          <p:cNvPr id="19" name="Picture 18">
            <a:extLst>
              <a:ext uri="{FF2B5EF4-FFF2-40B4-BE49-F238E27FC236}">
                <a16:creationId xmlns:a16="http://schemas.microsoft.com/office/drawing/2014/main" xmlns="" id="{492EDF32-3553-AA05-9B20-4B3FA942F8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78892" y="4037742"/>
            <a:ext cx="1756801" cy="1396163"/>
          </a:xfrm>
          <a:prstGeom prst="rect">
            <a:avLst/>
          </a:prstGeom>
        </p:spPr>
      </p:pic>
      <p:pic>
        <p:nvPicPr>
          <p:cNvPr id="21" name="Picture 20">
            <a:extLst>
              <a:ext uri="{FF2B5EF4-FFF2-40B4-BE49-F238E27FC236}">
                <a16:creationId xmlns:a16="http://schemas.microsoft.com/office/drawing/2014/main" xmlns="" id="{82BEC8D1-8BAD-8A91-8045-CE4077C7F5C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70652" y="6254903"/>
            <a:ext cx="1154761" cy="1665603"/>
          </a:xfrm>
          <a:prstGeom prst="rect">
            <a:avLst/>
          </a:prstGeom>
        </p:spPr>
      </p:pic>
    </p:spTree>
    <p:extLst>
      <p:ext uri="{BB962C8B-B14F-4D97-AF65-F5344CB8AC3E}">
        <p14:creationId xmlns:p14="http://schemas.microsoft.com/office/powerpoint/2010/main" val="3474511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xmlns="" id="{8ED0EE4C-D00F-BC0B-59A8-8B72E8F92F5D}"/>
              </a:ext>
            </a:extLst>
          </p:cNvPr>
          <p:cNvGrpSpPr/>
          <p:nvPr/>
        </p:nvGrpSpPr>
        <p:grpSpPr>
          <a:xfrm>
            <a:off x="-150876" y="-31531"/>
            <a:ext cx="7159752" cy="9400397"/>
            <a:chOff x="-150876" y="-31531"/>
            <a:chExt cx="7159752" cy="9400397"/>
          </a:xfrm>
        </p:grpSpPr>
        <p:sp>
          <p:nvSpPr>
            <p:cNvPr id="2" name="Rectangle 1"/>
            <p:cNvSpPr/>
            <p:nvPr/>
          </p:nvSpPr>
          <p:spPr>
            <a:xfrm>
              <a:off x="0" y="0"/>
              <a:ext cx="6858000" cy="9144000"/>
            </a:xfrm>
            <a:prstGeom prst="rect">
              <a:avLst/>
            </a:prstGeom>
            <a:solidFill>
              <a:srgbClr val="C0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dystar" pitchFamily="2" charset="0"/>
                <a:ea typeface="Codystar" pitchFamily="2" charset="0"/>
              </a:endParaRPr>
            </a:p>
          </p:txBody>
        </p:sp>
        <p:pic>
          <p:nvPicPr>
            <p:cNvPr id="4" name="Picture 3">
              <a:extLst>
                <a:ext uri="{FF2B5EF4-FFF2-40B4-BE49-F238E27FC236}">
                  <a16:creationId xmlns:a16="http://schemas.microsoft.com/office/drawing/2014/main" xmlns="" id="{8712E801-E473-0DF7-342D-38DA2FA526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76" y="467360"/>
              <a:ext cx="7159752" cy="8901506"/>
            </a:xfrm>
            <a:prstGeom prst="rect">
              <a:avLst/>
            </a:prstGeom>
          </p:spPr>
        </p:pic>
        <p:cxnSp>
          <p:nvCxnSpPr>
            <p:cNvPr id="5" name="Straight Connector 4"/>
            <p:cNvCxnSpPr>
              <a:cxnSpLocks/>
            </p:cNvCxnSpPr>
            <p:nvPr/>
          </p:nvCxnSpPr>
          <p:spPr>
            <a:xfrm flipH="1" flipV="1">
              <a:off x="1361618" y="0"/>
              <a:ext cx="77038" cy="7240808"/>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C4BE61BD-4EB1-D839-D082-84A88DEBD526}"/>
                </a:ext>
              </a:extLst>
            </p:cNvPr>
            <p:cNvCxnSpPr>
              <a:cxnSpLocks/>
            </p:cNvCxnSpPr>
            <p:nvPr/>
          </p:nvCxnSpPr>
          <p:spPr>
            <a:xfrm flipH="1" flipV="1">
              <a:off x="2319454" y="-31531"/>
              <a:ext cx="144966" cy="7272339"/>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A5039E5D-99DF-9AFC-159E-B7F3710E34EC}"/>
                </a:ext>
              </a:extLst>
            </p:cNvPr>
            <p:cNvCxnSpPr>
              <a:cxnSpLocks/>
            </p:cNvCxnSpPr>
            <p:nvPr/>
          </p:nvCxnSpPr>
          <p:spPr>
            <a:xfrm flipH="1" flipV="1">
              <a:off x="3361369" y="-31531"/>
              <a:ext cx="107255" cy="7272339"/>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51C6C7F3-1E94-2092-36EF-0C0E0C0DE606}"/>
                </a:ext>
              </a:extLst>
            </p:cNvPr>
            <p:cNvCxnSpPr>
              <a:cxnSpLocks/>
            </p:cNvCxnSpPr>
            <p:nvPr/>
          </p:nvCxnSpPr>
          <p:spPr>
            <a:xfrm flipH="1" flipV="1">
              <a:off x="4350734" y="-31531"/>
              <a:ext cx="107255" cy="7272339"/>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E34FFF18-D6B6-3CBB-3A7B-6EDD9B0CD8DC}"/>
                </a:ext>
              </a:extLst>
            </p:cNvPr>
            <p:cNvCxnSpPr>
              <a:cxnSpLocks/>
            </p:cNvCxnSpPr>
            <p:nvPr/>
          </p:nvCxnSpPr>
          <p:spPr>
            <a:xfrm flipH="1" flipV="1">
              <a:off x="5389127" y="-31531"/>
              <a:ext cx="107255" cy="7272339"/>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E20DD4F3-261A-E415-C15D-2ACECFFCFDCA}"/>
                </a:ext>
              </a:extLst>
            </p:cNvPr>
            <p:cNvSpPr/>
            <p:nvPr/>
          </p:nvSpPr>
          <p:spPr>
            <a:xfrm>
              <a:off x="447040" y="436880"/>
              <a:ext cx="6035040" cy="7985760"/>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54984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51EBC2B4-1635-8789-509B-9DB678A79BC0}"/>
              </a:ext>
            </a:extLst>
          </p:cNvPr>
          <p:cNvGrpSpPr/>
          <p:nvPr/>
        </p:nvGrpSpPr>
        <p:grpSpPr>
          <a:xfrm>
            <a:off x="-258926" y="0"/>
            <a:ext cx="7375851" cy="9323294"/>
            <a:chOff x="-258926" y="0"/>
            <a:chExt cx="7375851" cy="9323294"/>
          </a:xfrm>
        </p:grpSpPr>
        <p:sp>
          <p:nvSpPr>
            <p:cNvPr id="2" name="Rectangle 1"/>
            <p:cNvSpPr/>
            <p:nvPr/>
          </p:nvSpPr>
          <p:spPr>
            <a:xfrm>
              <a:off x="0" y="0"/>
              <a:ext cx="6858000" cy="9144000"/>
            </a:xfrm>
            <a:prstGeom prst="rect">
              <a:avLst/>
            </a:prstGeom>
            <a:solidFill>
              <a:schemeClr val="accent5">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dystar" pitchFamily="2" charset="0"/>
                <a:ea typeface="Codystar" pitchFamily="2" charset="0"/>
              </a:endParaRPr>
            </a:p>
          </p:txBody>
        </p:sp>
        <p:pic>
          <p:nvPicPr>
            <p:cNvPr id="8" name="Picture 7">
              <a:extLst>
                <a:ext uri="{FF2B5EF4-FFF2-40B4-BE49-F238E27FC236}">
                  <a16:creationId xmlns:a16="http://schemas.microsoft.com/office/drawing/2014/main" xmlns="" id="{E46FC139-1EC4-220F-FBC1-E04202C523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26" y="436880"/>
              <a:ext cx="7375851" cy="8886414"/>
            </a:xfrm>
            <a:prstGeom prst="rect">
              <a:avLst/>
            </a:prstGeom>
          </p:spPr>
        </p:pic>
        <p:grpSp>
          <p:nvGrpSpPr>
            <p:cNvPr id="3" name="Group 2">
              <a:extLst>
                <a:ext uri="{FF2B5EF4-FFF2-40B4-BE49-F238E27FC236}">
                  <a16:creationId xmlns:a16="http://schemas.microsoft.com/office/drawing/2014/main" xmlns="" id="{6B03DFC8-EF5C-11A5-062C-FCF286E528AC}"/>
                </a:ext>
              </a:extLst>
            </p:cNvPr>
            <p:cNvGrpSpPr/>
            <p:nvPr/>
          </p:nvGrpSpPr>
          <p:grpSpPr>
            <a:xfrm>
              <a:off x="447040" y="0"/>
              <a:ext cx="6035040" cy="8422640"/>
              <a:chOff x="447040" y="0"/>
              <a:chExt cx="6035040" cy="8422640"/>
            </a:xfrm>
          </p:grpSpPr>
          <p:cxnSp>
            <p:nvCxnSpPr>
              <p:cNvPr id="5" name="Straight Connector 4"/>
              <p:cNvCxnSpPr>
                <a:cxnSpLocks/>
              </p:cNvCxnSpPr>
              <p:nvPr/>
            </p:nvCxnSpPr>
            <p:spPr>
              <a:xfrm flipH="1" flipV="1">
                <a:off x="1220169" y="0"/>
                <a:ext cx="77038" cy="7240808"/>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C4BE61BD-4EB1-D839-D082-84A88DEBD526}"/>
                  </a:ext>
                </a:extLst>
              </p:cNvPr>
              <p:cNvCxnSpPr>
                <a:cxnSpLocks/>
              </p:cNvCxnSpPr>
              <p:nvPr/>
            </p:nvCxnSpPr>
            <p:spPr>
              <a:xfrm flipH="1" flipV="1">
                <a:off x="2041398" y="0"/>
                <a:ext cx="137919" cy="7211884"/>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A5039E5D-99DF-9AFC-159E-B7F3710E34EC}"/>
                  </a:ext>
                </a:extLst>
              </p:cNvPr>
              <p:cNvCxnSpPr>
                <a:cxnSpLocks/>
              </p:cNvCxnSpPr>
              <p:nvPr/>
            </p:nvCxnSpPr>
            <p:spPr>
              <a:xfrm flipH="1" flipV="1">
                <a:off x="2916461" y="0"/>
                <a:ext cx="107255" cy="7211884"/>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51C6C7F3-1E94-2092-36EF-0C0E0C0DE606}"/>
                  </a:ext>
                </a:extLst>
              </p:cNvPr>
              <p:cNvCxnSpPr>
                <a:cxnSpLocks/>
              </p:cNvCxnSpPr>
              <p:nvPr/>
            </p:nvCxnSpPr>
            <p:spPr>
              <a:xfrm flipH="1" flipV="1">
                <a:off x="3797573" y="0"/>
                <a:ext cx="90340" cy="7211884"/>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E34FFF18-D6B6-3CBB-3A7B-6EDD9B0CD8DC}"/>
                  </a:ext>
                </a:extLst>
              </p:cNvPr>
              <p:cNvCxnSpPr>
                <a:cxnSpLocks/>
              </p:cNvCxnSpPr>
              <p:nvPr/>
            </p:nvCxnSpPr>
            <p:spPr>
              <a:xfrm flipH="1" flipV="1">
                <a:off x="4678685" y="0"/>
                <a:ext cx="95594" cy="7211883"/>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E20DD4F3-261A-E415-C15D-2ACECFFCFDCA}"/>
                  </a:ext>
                </a:extLst>
              </p:cNvPr>
              <p:cNvSpPr/>
              <p:nvPr/>
            </p:nvSpPr>
            <p:spPr>
              <a:xfrm>
                <a:off x="447040" y="436880"/>
                <a:ext cx="6035040" cy="7985760"/>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3" name="Straight Connector 12">
              <a:extLst>
                <a:ext uri="{FF2B5EF4-FFF2-40B4-BE49-F238E27FC236}">
                  <a16:creationId xmlns:a16="http://schemas.microsoft.com/office/drawing/2014/main" xmlns="" id="{EFB966D5-0DE5-72C8-5BA3-7746A490D02F}"/>
                </a:ext>
              </a:extLst>
            </p:cNvPr>
            <p:cNvCxnSpPr>
              <a:cxnSpLocks/>
            </p:cNvCxnSpPr>
            <p:nvPr/>
          </p:nvCxnSpPr>
          <p:spPr>
            <a:xfrm flipH="1" flipV="1">
              <a:off x="5511423" y="0"/>
              <a:ext cx="95594" cy="7211882"/>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3232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34A380F9-A303-B446-82AE-76217F93015B}"/>
              </a:ext>
            </a:extLst>
          </p:cNvPr>
          <p:cNvGrpSpPr/>
          <p:nvPr/>
        </p:nvGrpSpPr>
        <p:grpSpPr>
          <a:xfrm>
            <a:off x="0" y="0"/>
            <a:ext cx="7031684" cy="9144000"/>
            <a:chOff x="0" y="0"/>
            <a:chExt cx="7031684" cy="9144000"/>
          </a:xfrm>
        </p:grpSpPr>
        <p:sp>
          <p:nvSpPr>
            <p:cNvPr id="2" name="Rectangle 1"/>
            <p:cNvSpPr/>
            <p:nvPr/>
          </p:nvSpPr>
          <p:spPr>
            <a:xfrm>
              <a:off x="0" y="0"/>
              <a:ext cx="6858000" cy="9144000"/>
            </a:xfrm>
            <a:prstGeom prst="rect">
              <a:avLst/>
            </a:prstGeom>
            <a:solidFill>
              <a:srgbClr val="FF99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odystar" pitchFamily="2" charset="0"/>
                <a:ea typeface="Codystar" pitchFamily="2" charset="0"/>
              </a:endParaRPr>
            </a:p>
          </p:txBody>
        </p:sp>
        <p:pic>
          <p:nvPicPr>
            <p:cNvPr id="7" name="Picture 6">
              <a:extLst>
                <a:ext uri="{FF2B5EF4-FFF2-40B4-BE49-F238E27FC236}">
                  <a16:creationId xmlns:a16="http://schemas.microsoft.com/office/drawing/2014/main" xmlns="" id="{A6B0797B-7EBF-0564-72D1-26E333AB99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6880"/>
              <a:ext cx="7031684" cy="8612229"/>
            </a:xfrm>
            <a:prstGeom prst="rect">
              <a:avLst/>
            </a:prstGeom>
          </p:spPr>
        </p:pic>
        <p:grpSp>
          <p:nvGrpSpPr>
            <p:cNvPr id="3" name="Group 2">
              <a:extLst>
                <a:ext uri="{FF2B5EF4-FFF2-40B4-BE49-F238E27FC236}">
                  <a16:creationId xmlns:a16="http://schemas.microsoft.com/office/drawing/2014/main" xmlns="" id="{6B03DFC8-EF5C-11A5-062C-FCF286E528AC}"/>
                </a:ext>
              </a:extLst>
            </p:cNvPr>
            <p:cNvGrpSpPr/>
            <p:nvPr/>
          </p:nvGrpSpPr>
          <p:grpSpPr>
            <a:xfrm>
              <a:off x="498322" y="0"/>
              <a:ext cx="6035040" cy="8422640"/>
              <a:chOff x="447040" y="0"/>
              <a:chExt cx="6035040" cy="8422640"/>
            </a:xfrm>
          </p:grpSpPr>
          <p:cxnSp>
            <p:nvCxnSpPr>
              <p:cNvPr id="5" name="Straight Connector 4"/>
              <p:cNvCxnSpPr>
                <a:cxnSpLocks/>
              </p:cNvCxnSpPr>
              <p:nvPr/>
            </p:nvCxnSpPr>
            <p:spPr>
              <a:xfrm flipH="1" flipV="1">
                <a:off x="1110016" y="0"/>
                <a:ext cx="92412" cy="7167066"/>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C4BE61BD-4EB1-D839-D082-84A88DEBD526}"/>
                  </a:ext>
                </a:extLst>
              </p:cNvPr>
              <p:cNvCxnSpPr>
                <a:cxnSpLocks/>
              </p:cNvCxnSpPr>
              <p:nvPr/>
            </p:nvCxnSpPr>
            <p:spPr>
              <a:xfrm flipH="1" flipV="1">
                <a:off x="1850029" y="0"/>
                <a:ext cx="128800" cy="7167066"/>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A5039E5D-99DF-9AFC-159E-B7F3710E34EC}"/>
                  </a:ext>
                </a:extLst>
              </p:cNvPr>
              <p:cNvCxnSpPr>
                <a:cxnSpLocks/>
              </p:cNvCxnSpPr>
              <p:nvPr/>
            </p:nvCxnSpPr>
            <p:spPr>
              <a:xfrm flipH="1" flipV="1">
                <a:off x="2624646" y="0"/>
                <a:ext cx="105471" cy="7167066"/>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51C6C7F3-1E94-2092-36EF-0C0E0C0DE606}"/>
                  </a:ext>
                </a:extLst>
              </p:cNvPr>
              <p:cNvCxnSpPr>
                <a:cxnSpLocks/>
                <a:endCxn id="2" idx="0"/>
              </p:cNvCxnSpPr>
              <p:nvPr/>
            </p:nvCxnSpPr>
            <p:spPr>
              <a:xfrm flipH="1" flipV="1">
                <a:off x="3377718" y="0"/>
                <a:ext cx="109387" cy="7167066"/>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E34FFF18-D6B6-3CBB-3A7B-6EDD9B0CD8DC}"/>
                  </a:ext>
                </a:extLst>
              </p:cNvPr>
              <p:cNvCxnSpPr>
                <a:cxnSpLocks/>
              </p:cNvCxnSpPr>
              <p:nvPr/>
            </p:nvCxnSpPr>
            <p:spPr>
              <a:xfrm flipH="1" flipV="1">
                <a:off x="4153753" y="0"/>
                <a:ext cx="103202" cy="7167066"/>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E20DD4F3-261A-E415-C15D-2ACECFFCFDCA}"/>
                  </a:ext>
                </a:extLst>
              </p:cNvPr>
              <p:cNvSpPr/>
              <p:nvPr/>
            </p:nvSpPr>
            <p:spPr>
              <a:xfrm>
                <a:off x="447040" y="436880"/>
                <a:ext cx="6035040" cy="7985760"/>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3" name="Straight Connector 12">
              <a:extLst>
                <a:ext uri="{FF2B5EF4-FFF2-40B4-BE49-F238E27FC236}">
                  <a16:creationId xmlns:a16="http://schemas.microsoft.com/office/drawing/2014/main" xmlns="" id="{EFB966D5-0DE5-72C8-5BA3-7746A490D02F}"/>
                </a:ext>
              </a:extLst>
            </p:cNvPr>
            <p:cNvCxnSpPr>
              <a:cxnSpLocks/>
            </p:cNvCxnSpPr>
            <p:nvPr/>
          </p:nvCxnSpPr>
          <p:spPr>
            <a:xfrm flipH="1" flipV="1">
              <a:off x="4934696" y="0"/>
              <a:ext cx="95594" cy="7167064"/>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660F9912-8447-A787-8C2C-2F7CA24BA82F}"/>
                </a:ext>
              </a:extLst>
            </p:cNvPr>
            <p:cNvCxnSpPr>
              <a:cxnSpLocks/>
            </p:cNvCxnSpPr>
            <p:nvPr/>
          </p:nvCxnSpPr>
          <p:spPr>
            <a:xfrm flipH="1" flipV="1">
              <a:off x="5656749" y="0"/>
              <a:ext cx="93203" cy="7167064"/>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7695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34F1DF4-92D2-5D7D-2908-3E7922146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67859" y="1142999"/>
            <a:ext cx="9243871" cy="6858001"/>
          </a:xfrm>
          <a:prstGeom prst="rect">
            <a:avLst/>
          </a:prstGeom>
        </p:spPr>
      </p:pic>
      <p:sp>
        <p:nvSpPr>
          <p:cNvPr id="2" name="TextBox 1"/>
          <p:cNvSpPr txBox="1"/>
          <p:nvPr/>
        </p:nvSpPr>
        <p:spPr>
          <a:xfrm>
            <a:off x="540327" y="2560893"/>
            <a:ext cx="5885927" cy="2862322"/>
          </a:xfrm>
          <a:prstGeom prst="rect">
            <a:avLst/>
          </a:prstGeom>
          <a:noFill/>
        </p:spPr>
        <p:txBody>
          <a:bodyPr wrap="square" rtlCol="0">
            <a:spAutoFit/>
          </a:bodyPr>
          <a:lstStyle/>
          <a:p>
            <a:pPr algn="just"/>
            <a:r>
              <a:rPr lang="en-US" sz="1662" dirty="0"/>
              <a:t>	</a:t>
            </a:r>
            <a:r>
              <a:rPr lang="ro-RO" sz="2000" dirty="0"/>
              <a:t>Cliparturile utilizate pentru crearea acestui material sunt realizate de către profesor psihopedagog CORCHEȘ SILVIA ANCA. </a:t>
            </a:r>
          </a:p>
          <a:p>
            <a:pPr algn="just"/>
            <a:r>
              <a:rPr lang="ro-RO" sz="2000" dirty="0"/>
              <a:t>	Sugestii de activități și materiale didactice adaptate pentru elevii care prezintă Dizabilități Senzoriale Multiple se găsesc și pe pagina de Facebook a grupului educațional  - Little Bumble-bees Class      </a:t>
            </a:r>
            <a:r>
              <a:rPr lang="ro-RO" sz="2000" dirty="0">
                <a:hlinkClick r:id="rId3"/>
              </a:rPr>
              <a:t>https://www.facebook.com/groups/582218442766264/posts/1102929124028524/</a:t>
            </a:r>
            <a:r>
              <a:rPr lang="ro-RO" sz="2000" dirty="0"/>
              <a:t> </a:t>
            </a:r>
            <a:endParaRPr lang="en-US" sz="2000" dirty="0"/>
          </a:p>
        </p:txBody>
      </p:sp>
      <p:pic>
        <p:nvPicPr>
          <p:cNvPr id="3" name="Picture 2" descr="D:\DOCUMENTE ANCA\Materiale didactice\Clipart Anca\Loggo\loggo ros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2226" y="839666"/>
            <a:ext cx="1355051" cy="12704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D:\DOCUMENTE ANCA\Materiale didactice\Clipart Anca\Loggo\loggo teachers mak e galb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850" y="839666"/>
            <a:ext cx="1338184" cy="12284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DOCUMENTE ANCA\Materiale didactice\Clipart Anca\Loggo\get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216" y="6394863"/>
            <a:ext cx="1883904" cy="21533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DOCUMENTE ANCA\Materiale didactice\Clipart Anca\Loggo\anc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53843" y="6752492"/>
            <a:ext cx="1731818" cy="1906217"/>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D:\DOCUMENTE ANCA\Materiale didactice\Clipart Anca\Loggo\gogut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1708" y="7092908"/>
            <a:ext cx="984738" cy="14839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285338B2-D5D5-3F6D-860B-C8BB0BE8A3F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4148991" y="1028139"/>
            <a:ext cx="566720" cy="849116"/>
          </a:xfrm>
          <a:prstGeom prst="rect">
            <a:avLst/>
          </a:prstGeom>
        </p:spPr>
      </p:pic>
      <p:pic>
        <p:nvPicPr>
          <p:cNvPr id="8" name="Picture 7">
            <a:extLst>
              <a:ext uri="{FF2B5EF4-FFF2-40B4-BE49-F238E27FC236}">
                <a16:creationId xmlns:a16="http://schemas.microsoft.com/office/drawing/2014/main" xmlns="" id="{06E69AD1-ECE1-B3F7-D181-068A511C7F2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2840329" y="1096617"/>
            <a:ext cx="479130" cy="677757"/>
          </a:xfrm>
          <a:prstGeom prst="rect">
            <a:avLst/>
          </a:prstGeom>
        </p:spPr>
      </p:pic>
      <p:pic>
        <p:nvPicPr>
          <p:cNvPr id="10" name="Picture 9">
            <a:extLst>
              <a:ext uri="{FF2B5EF4-FFF2-40B4-BE49-F238E27FC236}">
                <a16:creationId xmlns:a16="http://schemas.microsoft.com/office/drawing/2014/main" xmlns="" id="{6A9F505C-04F7-02B4-DB22-8518BCE1327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19459" y="717313"/>
            <a:ext cx="703017" cy="927042"/>
          </a:xfrm>
          <a:prstGeom prst="rect">
            <a:avLst/>
          </a:prstGeom>
        </p:spPr>
      </p:pic>
      <p:pic>
        <p:nvPicPr>
          <p:cNvPr id="13" name="Picture 12">
            <a:extLst>
              <a:ext uri="{FF2B5EF4-FFF2-40B4-BE49-F238E27FC236}">
                <a16:creationId xmlns:a16="http://schemas.microsoft.com/office/drawing/2014/main" xmlns="" id="{C2940180-11CA-629C-438A-1D67A3BE8CA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57600" y="899779"/>
            <a:ext cx="542765" cy="804281"/>
          </a:xfrm>
          <a:prstGeom prst="rect">
            <a:avLst/>
          </a:prstGeom>
        </p:spPr>
      </p:pic>
    </p:spTree>
    <p:extLst>
      <p:ext uri="{BB962C8B-B14F-4D97-AF65-F5344CB8AC3E}">
        <p14:creationId xmlns:p14="http://schemas.microsoft.com/office/powerpoint/2010/main" val="169539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8819D8D0-ED4E-DC3C-43F9-1EBEA19258FD}"/>
              </a:ext>
            </a:extLst>
          </p:cNvPr>
          <p:cNvGrpSpPr/>
          <p:nvPr/>
        </p:nvGrpSpPr>
        <p:grpSpPr>
          <a:xfrm>
            <a:off x="0" y="22693"/>
            <a:ext cx="6858000" cy="9121307"/>
            <a:chOff x="0" y="22693"/>
            <a:chExt cx="6858000" cy="9121307"/>
          </a:xfrm>
        </p:grpSpPr>
        <p:sp>
          <p:nvSpPr>
            <p:cNvPr id="12" name="Rectangle 11">
              <a:extLst>
                <a:ext uri="{FF2B5EF4-FFF2-40B4-BE49-F238E27FC236}">
                  <a16:creationId xmlns:a16="http://schemas.microsoft.com/office/drawing/2014/main" xmlns="" id="{F71B622E-5FC7-AB6E-9594-FCB1F6F04C47}"/>
                </a:ext>
              </a:extLst>
            </p:cNvPr>
            <p:cNvSpPr/>
            <p:nvPr/>
          </p:nvSpPr>
          <p:spPr>
            <a:xfrm>
              <a:off x="0" y="22693"/>
              <a:ext cx="6858000" cy="9121307"/>
            </a:xfrm>
            <a:prstGeom prst="rect">
              <a:avLst/>
            </a:prstGeom>
            <a:solidFill>
              <a:srgbClr val="DAB48E"/>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381000" y="3375664"/>
              <a:ext cx="6096000" cy="5615936"/>
            </a:xfrm>
            <a:prstGeom prst="roundRect">
              <a:avLst>
                <a:gd name="adj" fmla="val 6232"/>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DE9149DC-C9A8-1A45-2492-740D04021A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431" y="3819697"/>
              <a:ext cx="2961569" cy="4275382"/>
            </a:xfrm>
            <a:prstGeom prst="rect">
              <a:avLst/>
            </a:prstGeom>
          </p:spPr>
        </p:pic>
        <p:pic>
          <p:nvPicPr>
            <p:cNvPr id="8" name="Picture 7">
              <a:extLst>
                <a:ext uri="{FF2B5EF4-FFF2-40B4-BE49-F238E27FC236}">
                  <a16:creationId xmlns:a16="http://schemas.microsoft.com/office/drawing/2014/main" xmlns="" id="{BF848644-7627-C055-1651-03A365F04B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0165" y="3819697"/>
              <a:ext cx="2275769" cy="4204333"/>
            </a:xfrm>
            <a:prstGeom prst="rect">
              <a:avLst/>
            </a:prstGeom>
          </p:spPr>
        </p:pic>
        <p:sp>
          <p:nvSpPr>
            <p:cNvPr id="14" name="Rounded Rectangle 5">
              <a:extLst>
                <a:ext uri="{FF2B5EF4-FFF2-40B4-BE49-F238E27FC236}">
                  <a16:creationId xmlns:a16="http://schemas.microsoft.com/office/drawing/2014/main" xmlns="" id="{A3F0CE62-DDDA-9489-4AF2-30BD440C4E49}"/>
                </a:ext>
              </a:extLst>
            </p:cNvPr>
            <p:cNvSpPr/>
            <p:nvPr/>
          </p:nvSpPr>
          <p:spPr>
            <a:xfrm>
              <a:off x="385937" y="249787"/>
              <a:ext cx="6096000" cy="2816671"/>
            </a:xfrm>
            <a:prstGeom prst="roundRect">
              <a:avLst>
                <a:gd name="adj" fmla="val 6232"/>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26270A28-C214-DEB2-7D3E-EFFAB6F465D4}"/>
                </a:ext>
              </a:extLst>
            </p:cNvPr>
            <p:cNvSpPr txBox="1"/>
            <p:nvPr/>
          </p:nvSpPr>
          <p:spPr>
            <a:xfrm>
              <a:off x="1776334" y="8014208"/>
              <a:ext cx="4419600" cy="1015663"/>
            </a:xfrm>
            <a:prstGeom prst="rect">
              <a:avLst/>
            </a:prstGeom>
            <a:noFill/>
          </p:spPr>
          <p:txBody>
            <a:bodyPr wrap="square" rtlCol="0">
              <a:spAutoFit/>
            </a:bodyPr>
            <a:lstStyle/>
            <a:p>
              <a:r>
                <a:rPr lang="en-US" sz="6000" dirty="0" err="1">
                  <a:solidFill>
                    <a:srgbClr val="FF0000"/>
                  </a:solidFill>
                </a:rPr>
                <a:t>D</a:t>
              </a:r>
              <a:r>
                <a:rPr lang="en-US" sz="6000" dirty="0" err="1"/>
                <a:t>roma</a:t>
              </a:r>
              <a:r>
                <a:rPr lang="en-US" sz="6000" dirty="0" err="1">
                  <a:solidFill>
                    <a:srgbClr val="FF0000"/>
                  </a:solidFill>
                </a:rPr>
                <a:t>d</a:t>
              </a:r>
              <a:r>
                <a:rPr lang="en-US" sz="6000" dirty="0" err="1"/>
                <a:t>er</a:t>
              </a:r>
              <a:endParaRPr lang="en-US" sz="6000" dirty="0"/>
            </a:p>
          </p:txBody>
        </p:sp>
        <p:grpSp>
          <p:nvGrpSpPr>
            <p:cNvPr id="18" name="Group 17">
              <a:extLst>
                <a:ext uri="{FF2B5EF4-FFF2-40B4-BE49-F238E27FC236}">
                  <a16:creationId xmlns:a16="http://schemas.microsoft.com/office/drawing/2014/main" xmlns="" id="{FE94B080-F57D-7659-9401-BF1239671C5C}"/>
                </a:ext>
              </a:extLst>
            </p:cNvPr>
            <p:cNvGrpSpPr/>
            <p:nvPr/>
          </p:nvGrpSpPr>
          <p:grpSpPr>
            <a:xfrm>
              <a:off x="2710988" y="106505"/>
              <a:ext cx="3770948" cy="2816671"/>
              <a:chOff x="-4330700" y="4565591"/>
              <a:chExt cx="4073198" cy="3170099"/>
            </a:xfrm>
          </p:grpSpPr>
          <p:sp>
            <p:nvSpPr>
              <p:cNvPr id="16" name="Flowchart: Card 15">
                <a:extLst>
                  <a:ext uri="{FF2B5EF4-FFF2-40B4-BE49-F238E27FC236}">
                    <a16:creationId xmlns:a16="http://schemas.microsoft.com/office/drawing/2014/main" xmlns="" id="{0DA5B2DD-16AB-FBFD-70A8-0E09BA2C9310}"/>
                  </a:ext>
                </a:extLst>
              </p:cNvPr>
              <p:cNvSpPr/>
              <p:nvPr/>
            </p:nvSpPr>
            <p:spPr>
              <a:xfrm>
                <a:off x="-4330700" y="4902200"/>
                <a:ext cx="3839535" cy="2819400"/>
              </a:xfrm>
              <a:custGeom>
                <a:avLst/>
                <a:gdLst>
                  <a:gd name="connsiteX0" fmla="*/ 0 w 3839535"/>
                  <a:gd name="connsiteY0" fmla="*/ 563880 h 2819400"/>
                  <a:gd name="connsiteX1" fmla="*/ 376274 w 3839535"/>
                  <a:gd name="connsiteY1" fmla="*/ 287579 h 2819400"/>
                  <a:gd name="connsiteX2" fmla="*/ 767907 w 3839535"/>
                  <a:gd name="connsiteY2" fmla="*/ 0 h 2819400"/>
                  <a:gd name="connsiteX3" fmla="*/ 1187696 w 3839535"/>
                  <a:gd name="connsiteY3" fmla="*/ 0 h 2819400"/>
                  <a:gd name="connsiteX4" fmla="*/ 1761067 w 3839535"/>
                  <a:gd name="connsiteY4" fmla="*/ 0 h 2819400"/>
                  <a:gd name="connsiteX5" fmla="*/ 2211572 w 3839535"/>
                  <a:gd name="connsiteY5" fmla="*/ 0 h 2819400"/>
                  <a:gd name="connsiteX6" fmla="*/ 2754226 w 3839535"/>
                  <a:gd name="connsiteY6" fmla="*/ 0 h 2819400"/>
                  <a:gd name="connsiteX7" fmla="*/ 3327597 w 3839535"/>
                  <a:gd name="connsiteY7" fmla="*/ 0 h 2819400"/>
                  <a:gd name="connsiteX8" fmla="*/ 3839535 w 3839535"/>
                  <a:gd name="connsiteY8" fmla="*/ 0 h 2819400"/>
                  <a:gd name="connsiteX9" fmla="*/ 3839535 w 3839535"/>
                  <a:gd name="connsiteY9" fmla="*/ 592074 h 2819400"/>
                  <a:gd name="connsiteX10" fmla="*/ 3839535 w 3839535"/>
                  <a:gd name="connsiteY10" fmla="*/ 1155954 h 2819400"/>
                  <a:gd name="connsiteX11" fmla="*/ 3839535 w 3839535"/>
                  <a:gd name="connsiteY11" fmla="*/ 1663446 h 2819400"/>
                  <a:gd name="connsiteX12" fmla="*/ 3839535 w 3839535"/>
                  <a:gd name="connsiteY12" fmla="*/ 2255520 h 2819400"/>
                  <a:gd name="connsiteX13" fmla="*/ 3839535 w 3839535"/>
                  <a:gd name="connsiteY13" fmla="*/ 2819400 h 2819400"/>
                  <a:gd name="connsiteX14" fmla="*/ 3367821 w 3839535"/>
                  <a:gd name="connsiteY14" fmla="*/ 2819400 h 2819400"/>
                  <a:gd name="connsiteX15" fmla="*/ 2742525 w 3839535"/>
                  <a:gd name="connsiteY15" fmla="*/ 2819400 h 2819400"/>
                  <a:gd name="connsiteX16" fmla="*/ 2270811 w 3839535"/>
                  <a:gd name="connsiteY16" fmla="*/ 2819400 h 2819400"/>
                  <a:gd name="connsiteX17" fmla="*/ 1645515 w 3839535"/>
                  <a:gd name="connsiteY17" fmla="*/ 2819400 h 2819400"/>
                  <a:gd name="connsiteX18" fmla="*/ 1173801 w 3839535"/>
                  <a:gd name="connsiteY18" fmla="*/ 2819400 h 2819400"/>
                  <a:gd name="connsiteX19" fmla="*/ 740482 w 3839535"/>
                  <a:gd name="connsiteY19" fmla="*/ 2819400 h 2819400"/>
                  <a:gd name="connsiteX20" fmla="*/ 0 w 3839535"/>
                  <a:gd name="connsiteY20" fmla="*/ 2819400 h 2819400"/>
                  <a:gd name="connsiteX21" fmla="*/ 0 w 3839535"/>
                  <a:gd name="connsiteY21" fmla="*/ 2278075 h 2819400"/>
                  <a:gd name="connsiteX22" fmla="*/ 0 w 3839535"/>
                  <a:gd name="connsiteY22" fmla="*/ 1691640 h 2819400"/>
                  <a:gd name="connsiteX23" fmla="*/ 0 w 3839535"/>
                  <a:gd name="connsiteY23" fmla="*/ 1195426 h 2819400"/>
                  <a:gd name="connsiteX24" fmla="*/ 0 w 3839535"/>
                  <a:gd name="connsiteY24" fmla="*/ 563880 h 281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39535" h="2819400" fill="none" extrusionOk="0">
                    <a:moveTo>
                      <a:pt x="0" y="563880"/>
                    </a:moveTo>
                    <a:cubicBezTo>
                      <a:pt x="121611" y="434819"/>
                      <a:pt x="224683" y="405935"/>
                      <a:pt x="376274" y="287579"/>
                    </a:cubicBezTo>
                    <a:cubicBezTo>
                      <a:pt x="527865" y="169223"/>
                      <a:pt x="705003" y="100619"/>
                      <a:pt x="767907" y="0"/>
                    </a:cubicBezTo>
                    <a:cubicBezTo>
                      <a:pt x="951349" y="-42237"/>
                      <a:pt x="1051132" y="19543"/>
                      <a:pt x="1187696" y="0"/>
                    </a:cubicBezTo>
                    <a:cubicBezTo>
                      <a:pt x="1324260" y="-19543"/>
                      <a:pt x="1640707" y="53814"/>
                      <a:pt x="1761067" y="0"/>
                    </a:cubicBezTo>
                    <a:cubicBezTo>
                      <a:pt x="1881427" y="-53814"/>
                      <a:pt x="2018209" y="20454"/>
                      <a:pt x="2211572" y="0"/>
                    </a:cubicBezTo>
                    <a:cubicBezTo>
                      <a:pt x="2404935" y="-20454"/>
                      <a:pt x="2634437" y="3445"/>
                      <a:pt x="2754226" y="0"/>
                    </a:cubicBezTo>
                    <a:cubicBezTo>
                      <a:pt x="2874015" y="-3445"/>
                      <a:pt x="3115833" y="39406"/>
                      <a:pt x="3327597" y="0"/>
                    </a:cubicBezTo>
                    <a:cubicBezTo>
                      <a:pt x="3539361" y="-39406"/>
                      <a:pt x="3695486" y="47078"/>
                      <a:pt x="3839535" y="0"/>
                    </a:cubicBezTo>
                    <a:cubicBezTo>
                      <a:pt x="3907077" y="280947"/>
                      <a:pt x="3775184" y="432440"/>
                      <a:pt x="3839535" y="592074"/>
                    </a:cubicBezTo>
                    <a:cubicBezTo>
                      <a:pt x="3903886" y="751708"/>
                      <a:pt x="3776563" y="1025423"/>
                      <a:pt x="3839535" y="1155954"/>
                    </a:cubicBezTo>
                    <a:cubicBezTo>
                      <a:pt x="3902507" y="1286485"/>
                      <a:pt x="3782675" y="1473836"/>
                      <a:pt x="3839535" y="1663446"/>
                    </a:cubicBezTo>
                    <a:cubicBezTo>
                      <a:pt x="3896395" y="1853056"/>
                      <a:pt x="3822807" y="2063671"/>
                      <a:pt x="3839535" y="2255520"/>
                    </a:cubicBezTo>
                    <a:cubicBezTo>
                      <a:pt x="3856263" y="2447369"/>
                      <a:pt x="3790915" y="2644481"/>
                      <a:pt x="3839535" y="2819400"/>
                    </a:cubicBezTo>
                    <a:cubicBezTo>
                      <a:pt x="3621642" y="2851595"/>
                      <a:pt x="3557439" y="2812439"/>
                      <a:pt x="3367821" y="2819400"/>
                    </a:cubicBezTo>
                    <a:cubicBezTo>
                      <a:pt x="3178203" y="2826361"/>
                      <a:pt x="2952672" y="2780114"/>
                      <a:pt x="2742525" y="2819400"/>
                    </a:cubicBezTo>
                    <a:cubicBezTo>
                      <a:pt x="2532378" y="2858686"/>
                      <a:pt x="2455421" y="2784098"/>
                      <a:pt x="2270811" y="2819400"/>
                    </a:cubicBezTo>
                    <a:cubicBezTo>
                      <a:pt x="2086201" y="2854702"/>
                      <a:pt x="1776168" y="2750075"/>
                      <a:pt x="1645515" y="2819400"/>
                    </a:cubicBezTo>
                    <a:cubicBezTo>
                      <a:pt x="1514862" y="2888725"/>
                      <a:pt x="1280621" y="2792058"/>
                      <a:pt x="1173801" y="2819400"/>
                    </a:cubicBezTo>
                    <a:cubicBezTo>
                      <a:pt x="1066981" y="2846742"/>
                      <a:pt x="899520" y="2793510"/>
                      <a:pt x="740482" y="2819400"/>
                    </a:cubicBezTo>
                    <a:cubicBezTo>
                      <a:pt x="581444" y="2845290"/>
                      <a:pt x="219328" y="2776830"/>
                      <a:pt x="0" y="2819400"/>
                    </a:cubicBezTo>
                    <a:cubicBezTo>
                      <a:pt x="-7049" y="2667678"/>
                      <a:pt x="34929" y="2506952"/>
                      <a:pt x="0" y="2278075"/>
                    </a:cubicBezTo>
                    <a:cubicBezTo>
                      <a:pt x="-34929" y="2049198"/>
                      <a:pt x="51040" y="1908866"/>
                      <a:pt x="0" y="1691640"/>
                    </a:cubicBezTo>
                    <a:cubicBezTo>
                      <a:pt x="-51040" y="1474414"/>
                      <a:pt x="42758" y="1420860"/>
                      <a:pt x="0" y="1195426"/>
                    </a:cubicBezTo>
                    <a:cubicBezTo>
                      <a:pt x="-42758" y="969992"/>
                      <a:pt x="9313" y="798897"/>
                      <a:pt x="0" y="563880"/>
                    </a:cubicBezTo>
                    <a:close/>
                  </a:path>
                  <a:path w="3839535" h="2819400" stroke="0" extrusionOk="0">
                    <a:moveTo>
                      <a:pt x="0" y="563880"/>
                    </a:moveTo>
                    <a:cubicBezTo>
                      <a:pt x="101096" y="441822"/>
                      <a:pt x="306374" y="407063"/>
                      <a:pt x="391633" y="276301"/>
                    </a:cubicBezTo>
                    <a:cubicBezTo>
                      <a:pt x="476892" y="145539"/>
                      <a:pt x="619376" y="139274"/>
                      <a:pt x="767907" y="0"/>
                    </a:cubicBezTo>
                    <a:cubicBezTo>
                      <a:pt x="951725" y="-4631"/>
                      <a:pt x="1057057" y="44491"/>
                      <a:pt x="1187696" y="0"/>
                    </a:cubicBezTo>
                    <a:cubicBezTo>
                      <a:pt x="1318335" y="-44491"/>
                      <a:pt x="1548307" y="48568"/>
                      <a:pt x="1668918" y="0"/>
                    </a:cubicBezTo>
                    <a:cubicBezTo>
                      <a:pt x="1789529" y="-48568"/>
                      <a:pt x="2025537" y="33457"/>
                      <a:pt x="2150140" y="0"/>
                    </a:cubicBezTo>
                    <a:cubicBezTo>
                      <a:pt x="2274743" y="-33457"/>
                      <a:pt x="2467218" y="26879"/>
                      <a:pt x="2723510" y="0"/>
                    </a:cubicBezTo>
                    <a:cubicBezTo>
                      <a:pt x="2979802" y="-26879"/>
                      <a:pt x="3110105" y="35342"/>
                      <a:pt x="3296881" y="0"/>
                    </a:cubicBezTo>
                    <a:cubicBezTo>
                      <a:pt x="3483657" y="-35342"/>
                      <a:pt x="3703156" y="5945"/>
                      <a:pt x="3839535" y="0"/>
                    </a:cubicBezTo>
                    <a:cubicBezTo>
                      <a:pt x="3905400" y="177138"/>
                      <a:pt x="3785154" y="387718"/>
                      <a:pt x="3839535" y="620268"/>
                    </a:cubicBezTo>
                    <a:cubicBezTo>
                      <a:pt x="3893916" y="852818"/>
                      <a:pt x="3798250" y="1020074"/>
                      <a:pt x="3839535" y="1184148"/>
                    </a:cubicBezTo>
                    <a:cubicBezTo>
                      <a:pt x="3880820" y="1348222"/>
                      <a:pt x="3817667" y="1492979"/>
                      <a:pt x="3839535" y="1719834"/>
                    </a:cubicBezTo>
                    <a:cubicBezTo>
                      <a:pt x="3861403" y="1946689"/>
                      <a:pt x="3786709" y="2066704"/>
                      <a:pt x="3839535" y="2311908"/>
                    </a:cubicBezTo>
                    <a:cubicBezTo>
                      <a:pt x="3892361" y="2557112"/>
                      <a:pt x="3819471" y="2589300"/>
                      <a:pt x="3839535" y="2819400"/>
                    </a:cubicBezTo>
                    <a:cubicBezTo>
                      <a:pt x="3579336" y="2851876"/>
                      <a:pt x="3509968" y="2808017"/>
                      <a:pt x="3291030" y="2819400"/>
                    </a:cubicBezTo>
                    <a:cubicBezTo>
                      <a:pt x="3072093" y="2830783"/>
                      <a:pt x="2932666" y="2771386"/>
                      <a:pt x="2819316" y="2819400"/>
                    </a:cubicBezTo>
                    <a:cubicBezTo>
                      <a:pt x="2705966" y="2867414"/>
                      <a:pt x="2494847" y="2802936"/>
                      <a:pt x="2347601" y="2819400"/>
                    </a:cubicBezTo>
                    <a:cubicBezTo>
                      <a:pt x="2200355" y="2835864"/>
                      <a:pt x="2035621" y="2796002"/>
                      <a:pt x="1837492" y="2819400"/>
                    </a:cubicBezTo>
                    <a:cubicBezTo>
                      <a:pt x="1639363" y="2842798"/>
                      <a:pt x="1441068" y="2797609"/>
                      <a:pt x="1288987" y="2819400"/>
                    </a:cubicBezTo>
                    <a:cubicBezTo>
                      <a:pt x="1136907" y="2841191"/>
                      <a:pt x="953912" y="2812779"/>
                      <a:pt x="855668" y="2819400"/>
                    </a:cubicBezTo>
                    <a:cubicBezTo>
                      <a:pt x="757424" y="2826021"/>
                      <a:pt x="218078" y="2743889"/>
                      <a:pt x="0" y="2819400"/>
                    </a:cubicBezTo>
                    <a:cubicBezTo>
                      <a:pt x="-31273" y="2566574"/>
                      <a:pt x="62250" y="2369868"/>
                      <a:pt x="0" y="2232965"/>
                    </a:cubicBezTo>
                    <a:cubicBezTo>
                      <a:pt x="-62250" y="2096062"/>
                      <a:pt x="24399" y="1851366"/>
                      <a:pt x="0" y="1691640"/>
                    </a:cubicBezTo>
                    <a:cubicBezTo>
                      <a:pt x="-24399" y="1531914"/>
                      <a:pt x="22708" y="1376935"/>
                      <a:pt x="0" y="1150315"/>
                    </a:cubicBezTo>
                    <a:cubicBezTo>
                      <a:pt x="-22708" y="923695"/>
                      <a:pt x="60529" y="829448"/>
                      <a:pt x="0" y="563880"/>
                    </a:cubicBezTo>
                    <a:close/>
                  </a:path>
                </a:pathLst>
              </a:custGeom>
              <a:solidFill>
                <a:srgbClr val="FFBD5D"/>
              </a:solidFill>
              <a:ln w="57150">
                <a:solidFill>
                  <a:schemeClr val="tx1"/>
                </a:solidFill>
                <a:extLst>
                  <a:ext uri="{C807C97D-BFC1-408E-A445-0C87EB9F89A2}">
                    <ask:lineSketchStyleProps xmlns:ask="http://schemas.microsoft.com/office/drawing/2018/sketchyshapes" xmlns="" sd="4259309672">
                      <a:prstGeom prst="flowChartPunchedCard">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xmlns="" id="{5793E246-D5BE-9628-AC0F-EA2C37E03511}"/>
                  </a:ext>
                </a:extLst>
              </p:cNvPr>
              <p:cNvSpPr txBox="1"/>
              <p:nvPr/>
            </p:nvSpPr>
            <p:spPr>
              <a:xfrm>
                <a:off x="-3788101" y="4565591"/>
                <a:ext cx="3530599" cy="3170099"/>
              </a:xfrm>
              <a:prstGeom prst="rect">
                <a:avLst/>
              </a:prstGeom>
              <a:noFill/>
              <a:ln>
                <a:noFill/>
              </a:ln>
            </p:spPr>
            <p:txBody>
              <a:bodyPr wrap="square" rtlCol="0">
                <a:spAutoFit/>
              </a:bodyPr>
              <a:lstStyle/>
              <a:p>
                <a:r>
                  <a:rPr lang="en-US" sz="20000" dirty="0"/>
                  <a:t>Dd</a:t>
                </a:r>
              </a:p>
            </p:txBody>
          </p:sp>
        </p:grpSp>
      </p:grpSp>
      <p:sp>
        <p:nvSpPr>
          <p:cNvPr id="3" name="TextBox 2">
            <a:extLst>
              <a:ext uri="{FF2B5EF4-FFF2-40B4-BE49-F238E27FC236}">
                <a16:creationId xmlns:a16="http://schemas.microsoft.com/office/drawing/2014/main" xmlns="" id="{7F8FEAF9-3CA3-26B7-5BEF-104D96A3CCF5}"/>
              </a:ext>
            </a:extLst>
          </p:cNvPr>
          <p:cNvSpPr txBox="1"/>
          <p:nvPr/>
        </p:nvSpPr>
        <p:spPr>
          <a:xfrm rot="16200000">
            <a:off x="-834006" y="7910413"/>
            <a:ext cx="2037347" cy="369332"/>
          </a:xfrm>
          <a:prstGeom prst="rect">
            <a:avLst/>
          </a:prstGeom>
          <a:noFill/>
        </p:spPr>
        <p:txBody>
          <a:bodyPr wrap="square" rtlCol="0">
            <a:spAutoFit/>
          </a:bodyPr>
          <a:lstStyle/>
          <a:p>
            <a:r>
              <a:rPr lang="ro-RO" dirty="0"/>
              <a:t>Decor pentru clasă</a:t>
            </a:r>
            <a:endParaRPr lang="en-US" dirty="0"/>
          </a:p>
        </p:txBody>
      </p:sp>
    </p:spTree>
    <p:extLst>
      <p:ext uri="{BB962C8B-B14F-4D97-AF65-F5344CB8AC3E}">
        <p14:creationId xmlns:p14="http://schemas.microsoft.com/office/powerpoint/2010/main" val="58894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1075730"/>
            <a:ext cx="6096000" cy="7915870"/>
          </a:xfrm>
          <a:prstGeom prst="roundRect">
            <a:avLst>
              <a:gd name="adj" fmla="val 623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152400"/>
            <a:ext cx="6324600" cy="923330"/>
          </a:xfrm>
          <a:prstGeom prst="rect">
            <a:avLst/>
          </a:prstGeom>
          <a:noFill/>
        </p:spPr>
        <p:txBody>
          <a:bodyPr wrap="square" rtlCol="0">
            <a:spAutoFit/>
          </a:bodyPr>
          <a:lstStyle/>
          <a:p>
            <a:r>
              <a:rPr lang="en-US" dirty="0"/>
              <a:t>NUME:………………………………………………………………………………………….</a:t>
            </a:r>
          </a:p>
          <a:p>
            <a:r>
              <a:rPr lang="en-US" dirty="0" err="1"/>
              <a:t>Plasează</a:t>
            </a:r>
            <a:r>
              <a:rPr lang="en-US" dirty="0"/>
              <a:t> </a:t>
            </a:r>
            <a:r>
              <a:rPr lang="en-US" dirty="0" err="1"/>
              <a:t>în</a:t>
            </a:r>
            <a:r>
              <a:rPr lang="en-US" dirty="0"/>
              <a:t> </a:t>
            </a:r>
            <a:r>
              <a:rPr lang="en-US" dirty="0" err="1"/>
              <a:t>cerculețele</a:t>
            </a:r>
            <a:r>
              <a:rPr lang="en-US" dirty="0"/>
              <a:t> </a:t>
            </a:r>
            <a:r>
              <a:rPr lang="en-US" dirty="0" err="1"/>
              <a:t>goale</a:t>
            </a:r>
            <a:r>
              <a:rPr lang="en-US" dirty="0"/>
              <a:t> bile de </a:t>
            </a:r>
            <a:r>
              <a:rPr lang="en-US" dirty="0" err="1"/>
              <a:t>plastilină</a:t>
            </a:r>
            <a:r>
              <a:rPr lang="en-US" dirty="0"/>
              <a:t>,/</a:t>
            </a:r>
            <a:r>
              <a:rPr lang="en-US" dirty="0" err="1"/>
              <a:t>semințe</a:t>
            </a:r>
            <a:r>
              <a:rPr lang="en-US" dirty="0"/>
              <a:t>/</a:t>
            </a:r>
            <a:r>
              <a:rPr lang="en-US" dirty="0" err="1"/>
              <a:t>cocoloașe</a:t>
            </a:r>
            <a:r>
              <a:rPr lang="en-US" dirty="0"/>
              <a:t> de </a:t>
            </a:r>
            <a:r>
              <a:rPr lang="en-US" dirty="0" err="1"/>
              <a:t>hârtie</a:t>
            </a:r>
            <a:r>
              <a:rPr lang="en-US" dirty="0"/>
              <a:t> </a:t>
            </a:r>
            <a:r>
              <a:rPr lang="en-US" dirty="0" err="1"/>
              <a:t>creponată</a:t>
            </a:r>
            <a:r>
              <a:rPr lang="en-US" dirty="0"/>
              <a:t>, etc., </a:t>
            </a:r>
            <a:r>
              <a:rPr lang="en-US" dirty="0" err="1"/>
              <a:t>urmând</a:t>
            </a:r>
            <a:r>
              <a:rPr lang="en-US" dirty="0"/>
              <a:t> </a:t>
            </a:r>
            <a:r>
              <a:rPr lang="en-US" dirty="0" err="1"/>
              <a:t>traseul</a:t>
            </a:r>
            <a:r>
              <a:rPr lang="en-US" dirty="0"/>
              <a:t> </a:t>
            </a:r>
            <a:r>
              <a:rPr lang="en-US" dirty="0" err="1"/>
              <a:t>literei</a:t>
            </a:r>
            <a:r>
              <a:rPr lang="en-US" dirty="0"/>
              <a:t> </a:t>
            </a:r>
            <a:r>
              <a:rPr lang="en-US" b="1" dirty="0"/>
              <a:t>D</a:t>
            </a:r>
            <a:r>
              <a:rPr lang="en-US" dirty="0"/>
              <a:t>.</a:t>
            </a:r>
          </a:p>
        </p:txBody>
      </p:sp>
      <p:pic>
        <p:nvPicPr>
          <p:cNvPr id="5" name="Picture 4">
            <a:extLst>
              <a:ext uri="{FF2B5EF4-FFF2-40B4-BE49-F238E27FC236}">
                <a16:creationId xmlns:a16="http://schemas.microsoft.com/office/drawing/2014/main" xmlns="" id="{5215C398-642A-1F38-E98C-F6A13F06E6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543" y="1524785"/>
            <a:ext cx="5239657" cy="7036972"/>
          </a:xfrm>
          <a:prstGeom prst="rect">
            <a:avLst/>
          </a:prstGeom>
        </p:spPr>
      </p:pic>
    </p:spTree>
    <p:extLst>
      <p:ext uri="{BB962C8B-B14F-4D97-AF65-F5344CB8AC3E}">
        <p14:creationId xmlns:p14="http://schemas.microsoft.com/office/powerpoint/2010/main" val="326874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1075730"/>
            <a:ext cx="6096000" cy="7915870"/>
          </a:xfrm>
          <a:prstGeom prst="roundRect">
            <a:avLst>
              <a:gd name="adj" fmla="val 623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152400"/>
            <a:ext cx="6324600" cy="923330"/>
          </a:xfrm>
          <a:prstGeom prst="rect">
            <a:avLst/>
          </a:prstGeom>
          <a:noFill/>
        </p:spPr>
        <p:txBody>
          <a:bodyPr wrap="square" rtlCol="0">
            <a:spAutoFit/>
          </a:bodyPr>
          <a:lstStyle/>
          <a:p>
            <a:r>
              <a:rPr lang="en-US" dirty="0"/>
              <a:t>NUME:………………………………………………………………………………………….</a:t>
            </a:r>
          </a:p>
          <a:p>
            <a:r>
              <a:rPr lang="en-US" dirty="0" err="1"/>
              <a:t>Plasează</a:t>
            </a:r>
            <a:r>
              <a:rPr lang="en-US" dirty="0"/>
              <a:t> </a:t>
            </a:r>
            <a:r>
              <a:rPr lang="en-US" dirty="0" err="1"/>
              <a:t>în</a:t>
            </a:r>
            <a:r>
              <a:rPr lang="en-US" dirty="0"/>
              <a:t> </a:t>
            </a:r>
            <a:r>
              <a:rPr lang="en-US" dirty="0" err="1"/>
              <a:t>cerculețele</a:t>
            </a:r>
            <a:r>
              <a:rPr lang="en-US" dirty="0"/>
              <a:t> </a:t>
            </a:r>
            <a:r>
              <a:rPr lang="en-US" dirty="0" err="1"/>
              <a:t>goale</a:t>
            </a:r>
            <a:r>
              <a:rPr lang="en-US" dirty="0"/>
              <a:t> bile de </a:t>
            </a:r>
            <a:r>
              <a:rPr lang="en-US" dirty="0" err="1"/>
              <a:t>plastilină</a:t>
            </a:r>
            <a:r>
              <a:rPr lang="en-US" dirty="0"/>
              <a:t>,/</a:t>
            </a:r>
            <a:r>
              <a:rPr lang="en-US" dirty="0" err="1"/>
              <a:t>semințe</a:t>
            </a:r>
            <a:r>
              <a:rPr lang="en-US" dirty="0"/>
              <a:t>/</a:t>
            </a:r>
            <a:r>
              <a:rPr lang="en-US" dirty="0" err="1"/>
              <a:t>cocoloașe</a:t>
            </a:r>
            <a:r>
              <a:rPr lang="en-US" dirty="0"/>
              <a:t> de </a:t>
            </a:r>
            <a:r>
              <a:rPr lang="en-US" dirty="0" err="1"/>
              <a:t>hârtie</a:t>
            </a:r>
            <a:r>
              <a:rPr lang="en-US" dirty="0"/>
              <a:t> </a:t>
            </a:r>
            <a:r>
              <a:rPr lang="en-US" dirty="0" err="1"/>
              <a:t>creponată</a:t>
            </a:r>
            <a:r>
              <a:rPr lang="en-US" dirty="0"/>
              <a:t>, etc., </a:t>
            </a:r>
            <a:r>
              <a:rPr lang="en-US" dirty="0" err="1"/>
              <a:t>urmând</a:t>
            </a:r>
            <a:r>
              <a:rPr lang="en-US" dirty="0"/>
              <a:t> </a:t>
            </a:r>
            <a:r>
              <a:rPr lang="en-US" dirty="0" err="1"/>
              <a:t>traseul</a:t>
            </a:r>
            <a:r>
              <a:rPr lang="en-US" dirty="0"/>
              <a:t> </a:t>
            </a:r>
            <a:r>
              <a:rPr lang="en-US" dirty="0" err="1"/>
              <a:t>literei</a:t>
            </a:r>
            <a:r>
              <a:rPr lang="en-US" dirty="0"/>
              <a:t> </a:t>
            </a:r>
            <a:r>
              <a:rPr lang="en-US" b="1" dirty="0"/>
              <a:t>d</a:t>
            </a:r>
            <a:r>
              <a:rPr lang="en-US" dirty="0"/>
              <a:t>.</a:t>
            </a:r>
          </a:p>
        </p:txBody>
      </p:sp>
      <p:pic>
        <p:nvPicPr>
          <p:cNvPr id="6" name="Picture 5">
            <a:extLst>
              <a:ext uri="{FF2B5EF4-FFF2-40B4-BE49-F238E27FC236}">
                <a16:creationId xmlns:a16="http://schemas.microsoft.com/office/drawing/2014/main" xmlns="" id="{736E3287-732E-1ED3-B831-67ECDC08A2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985" y="1335314"/>
            <a:ext cx="4171929" cy="7042773"/>
          </a:xfrm>
          <a:prstGeom prst="rect">
            <a:avLst/>
          </a:prstGeom>
        </p:spPr>
      </p:pic>
    </p:spTree>
    <p:extLst>
      <p:ext uri="{BB962C8B-B14F-4D97-AF65-F5344CB8AC3E}">
        <p14:creationId xmlns:p14="http://schemas.microsoft.com/office/powerpoint/2010/main" val="873671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1075730"/>
            <a:ext cx="6096000" cy="7915870"/>
          </a:xfrm>
          <a:prstGeom prst="roundRect">
            <a:avLst>
              <a:gd name="adj" fmla="val 623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152400"/>
            <a:ext cx="6324600" cy="923330"/>
          </a:xfrm>
          <a:prstGeom prst="rect">
            <a:avLst/>
          </a:prstGeom>
          <a:noFill/>
        </p:spPr>
        <p:txBody>
          <a:bodyPr wrap="square" rtlCol="0">
            <a:spAutoFit/>
          </a:bodyPr>
          <a:lstStyle/>
          <a:p>
            <a:r>
              <a:rPr lang="en-US" dirty="0"/>
              <a:t>NUME:………………………………………………………………………………………….</a:t>
            </a:r>
          </a:p>
          <a:p>
            <a:r>
              <a:rPr lang="en-US" dirty="0" err="1"/>
              <a:t>Plasează</a:t>
            </a:r>
            <a:r>
              <a:rPr lang="en-US" dirty="0"/>
              <a:t> </a:t>
            </a:r>
            <a:r>
              <a:rPr lang="en-US" dirty="0" err="1"/>
              <a:t>în</a:t>
            </a:r>
            <a:r>
              <a:rPr lang="en-US" dirty="0"/>
              <a:t> </a:t>
            </a:r>
            <a:r>
              <a:rPr lang="en-US" dirty="0" err="1"/>
              <a:t>cerculețele</a:t>
            </a:r>
            <a:r>
              <a:rPr lang="en-US" dirty="0"/>
              <a:t> </a:t>
            </a:r>
            <a:r>
              <a:rPr lang="en-US" dirty="0" err="1"/>
              <a:t>goale</a:t>
            </a:r>
            <a:r>
              <a:rPr lang="en-US" dirty="0"/>
              <a:t> bile de </a:t>
            </a:r>
            <a:r>
              <a:rPr lang="en-US" dirty="0" err="1"/>
              <a:t>plastilină</a:t>
            </a:r>
            <a:r>
              <a:rPr lang="en-US" dirty="0"/>
              <a:t>,/</a:t>
            </a:r>
            <a:r>
              <a:rPr lang="en-US" dirty="0" err="1"/>
              <a:t>semințe</a:t>
            </a:r>
            <a:r>
              <a:rPr lang="en-US" dirty="0"/>
              <a:t>/</a:t>
            </a:r>
            <a:r>
              <a:rPr lang="en-US" dirty="0" err="1"/>
              <a:t>cocoloașe</a:t>
            </a:r>
            <a:r>
              <a:rPr lang="en-US" dirty="0"/>
              <a:t> de </a:t>
            </a:r>
            <a:r>
              <a:rPr lang="en-US" dirty="0" err="1"/>
              <a:t>hârtie</a:t>
            </a:r>
            <a:r>
              <a:rPr lang="en-US" dirty="0"/>
              <a:t> </a:t>
            </a:r>
            <a:r>
              <a:rPr lang="en-US" dirty="0" err="1"/>
              <a:t>creponată</a:t>
            </a:r>
            <a:r>
              <a:rPr lang="en-US" dirty="0"/>
              <a:t>, etc., </a:t>
            </a:r>
            <a:r>
              <a:rPr lang="en-US" dirty="0" err="1"/>
              <a:t>urmând</a:t>
            </a:r>
            <a:r>
              <a:rPr lang="en-US" dirty="0"/>
              <a:t> </a:t>
            </a:r>
            <a:r>
              <a:rPr lang="en-US" dirty="0" err="1"/>
              <a:t>traseul</a:t>
            </a:r>
            <a:r>
              <a:rPr lang="en-US" dirty="0"/>
              <a:t> </a:t>
            </a:r>
            <a:r>
              <a:rPr lang="en-US" dirty="0" err="1"/>
              <a:t>litere</a:t>
            </a:r>
            <a:r>
              <a:rPr lang="ro-RO" dirty="0"/>
              <a:t>lor</a:t>
            </a:r>
            <a:r>
              <a:rPr lang="en-US" dirty="0"/>
              <a:t>  </a:t>
            </a:r>
            <a:r>
              <a:rPr lang="en-US" b="1" dirty="0"/>
              <a:t>D</a:t>
            </a:r>
            <a:r>
              <a:rPr lang="en-US" dirty="0"/>
              <a:t> </a:t>
            </a:r>
            <a:r>
              <a:rPr lang="ro-RO" dirty="0"/>
              <a:t>și </a:t>
            </a:r>
            <a:r>
              <a:rPr lang="en-US" b="1" dirty="0"/>
              <a:t>d</a:t>
            </a:r>
            <a:r>
              <a:rPr lang="en-US" dirty="0"/>
              <a:t>.</a:t>
            </a:r>
          </a:p>
        </p:txBody>
      </p:sp>
      <p:pic>
        <p:nvPicPr>
          <p:cNvPr id="5" name="Picture 4">
            <a:extLst>
              <a:ext uri="{FF2B5EF4-FFF2-40B4-BE49-F238E27FC236}">
                <a16:creationId xmlns:a16="http://schemas.microsoft.com/office/drawing/2014/main" xmlns="" id="{B1F0C237-468B-E9AB-4BF2-3718AF93EA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a:off x="672416" y="1315572"/>
            <a:ext cx="3352800" cy="4581964"/>
          </a:xfrm>
          <a:prstGeom prst="rect">
            <a:avLst/>
          </a:prstGeom>
        </p:spPr>
      </p:pic>
      <p:pic>
        <p:nvPicPr>
          <p:cNvPr id="8" name="Picture 7">
            <a:extLst>
              <a:ext uri="{FF2B5EF4-FFF2-40B4-BE49-F238E27FC236}">
                <a16:creationId xmlns:a16="http://schemas.microsoft.com/office/drawing/2014/main" xmlns="" id="{8741DF80-287A-F6D3-F2D4-8740FB87C7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4068219"/>
            <a:ext cx="2756584" cy="4695618"/>
          </a:xfrm>
          <a:prstGeom prst="rect">
            <a:avLst/>
          </a:prstGeom>
        </p:spPr>
      </p:pic>
    </p:spTree>
    <p:extLst>
      <p:ext uri="{BB962C8B-B14F-4D97-AF65-F5344CB8AC3E}">
        <p14:creationId xmlns:p14="http://schemas.microsoft.com/office/powerpoint/2010/main" val="1654911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1075730"/>
            <a:ext cx="6096000" cy="7915870"/>
          </a:xfrm>
          <a:prstGeom prst="roundRect">
            <a:avLst>
              <a:gd name="adj" fmla="val 623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152400"/>
            <a:ext cx="6324600" cy="646331"/>
          </a:xfrm>
          <a:prstGeom prst="rect">
            <a:avLst/>
          </a:prstGeom>
          <a:noFill/>
        </p:spPr>
        <p:txBody>
          <a:bodyPr wrap="square" rtlCol="0">
            <a:spAutoFit/>
          </a:bodyPr>
          <a:lstStyle/>
          <a:p>
            <a:r>
              <a:rPr lang="en-US" dirty="0"/>
              <a:t>NUME:</a:t>
            </a:r>
          </a:p>
          <a:p>
            <a:r>
              <a:rPr lang="en-US" dirty="0" err="1"/>
              <a:t>Trasează</a:t>
            </a:r>
            <a:r>
              <a:rPr lang="en-US" dirty="0"/>
              <a:t> </a:t>
            </a:r>
            <a:r>
              <a:rPr lang="en-US" dirty="0" err="1"/>
              <a:t>litera</a:t>
            </a:r>
            <a:r>
              <a:rPr lang="en-US" dirty="0"/>
              <a:t> </a:t>
            </a:r>
            <a:r>
              <a:rPr lang="en-US" b="1" dirty="0"/>
              <a:t>D</a:t>
            </a:r>
            <a:r>
              <a:rPr lang="en-US" dirty="0"/>
              <a:t> </a:t>
            </a:r>
            <a:r>
              <a:rPr lang="en-US" dirty="0" err="1"/>
              <a:t>urmând</a:t>
            </a:r>
            <a:r>
              <a:rPr lang="en-US" dirty="0"/>
              <a:t> </a:t>
            </a:r>
            <a:r>
              <a:rPr lang="en-US" dirty="0" err="1"/>
              <a:t>traseul</a:t>
            </a:r>
            <a:r>
              <a:rPr lang="en-US" dirty="0"/>
              <a:t> </a:t>
            </a:r>
            <a:r>
              <a:rPr lang="en-US" dirty="0" err="1"/>
              <a:t>punctat</a:t>
            </a:r>
            <a:r>
              <a:rPr lang="en-US" dirty="0"/>
              <a:t>.</a:t>
            </a:r>
          </a:p>
        </p:txBody>
      </p:sp>
      <p:pic>
        <p:nvPicPr>
          <p:cNvPr id="5" name="Picture 4">
            <a:extLst>
              <a:ext uri="{FF2B5EF4-FFF2-40B4-BE49-F238E27FC236}">
                <a16:creationId xmlns:a16="http://schemas.microsoft.com/office/drawing/2014/main" xmlns="" id="{65145FFC-4F59-7E5C-C59D-284A57C495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537" y="1550237"/>
            <a:ext cx="5135492" cy="6897077"/>
          </a:xfrm>
          <a:prstGeom prst="rect">
            <a:avLst/>
          </a:prstGeom>
        </p:spPr>
      </p:pic>
    </p:spTree>
    <p:extLst>
      <p:ext uri="{BB962C8B-B14F-4D97-AF65-F5344CB8AC3E}">
        <p14:creationId xmlns:p14="http://schemas.microsoft.com/office/powerpoint/2010/main" val="3322697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1075730"/>
            <a:ext cx="6096000" cy="7915870"/>
          </a:xfrm>
          <a:prstGeom prst="roundRect">
            <a:avLst>
              <a:gd name="adj" fmla="val 6232"/>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152400"/>
            <a:ext cx="6324600" cy="646331"/>
          </a:xfrm>
          <a:prstGeom prst="rect">
            <a:avLst/>
          </a:prstGeom>
          <a:noFill/>
        </p:spPr>
        <p:txBody>
          <a:bodyPr wrap="square" rtlCol="0">
            <a:spAutoFit/>
          </a:bodyPr>
          <a:lstStyle/>
          <a:p>
            <a:r>
              <a:rPr lang="en-US" dirty="0"/>
              <a:t>NUME:</a:t>
            </a:r>
          </a:p>
          <a:p>
            <a:r>
              <a:rPr lang="en-US" dirty="0" err="1"/>
              <a:t>Trasează</a:t>
            </a:r>
            <a:r>
              <a:rPr lang="en-US" dirty="0"/>
              <a:t> </a:t>
            </a:r>
            <a:r>
              <a:rPr lang="en-US" dirty="0" err="1"/>
              <a:t>litera</a:t>
            </a:r>
            <a:r>
              <a:rPr lang="en-US" dirty="0"/>
              <a:t> </a:t>
            </a:r>
            <a:r>
              <a:rPr lang="en-US" b="1" dirty="0"/>
              <a:t>d</a:t>
            </a:r>
            <a:r>
              <a:rPr lang="en-US" dirty="0"/>
              <a:t> </a:t>
            </a:r>
            <a:r>
              <a:rPr lang="en-US" dirty="0" err="1"/>
              <a:t>urmând</a:t>
            </a:r>
            <a:r>
              <a:rPr lang="en-US" dirty="0"/>
              <a:t> </a:t>
            </a:r>
            <a:r>
              <a:rPr lang="en-US" dirty="0" err="1"/>
              <a:t>traseul</a:t>
            </a:r>
            <a:r>
              <a:rPr lang="en-US" dirty="0"/>
              <a:t> </a:t>
            </a:r>
            <a:r>
              <a:rPr lang="en-US" dirty="0" err="1"/>
              <a:t>punctat</a:t>
            </a:r>
            <a:r>
              <a:rPr lang="en-US" dirty="0"/>
              <a:t>.</a:t>
            </a:r>
          </a:p>
        </p:txBody>
      </p:sp>
      <p:pic>
        <p:nvPicPr>
          <p:cNvPr id="6" name="Picture 5">
            <a:extLst>
              <a:ext uri="{FF2B5EF4-FFF2-40B4-BE49-F238E27FC236}">
                <a16:creationId xmlns:a16="http://schemas.microsoft.com/office/drawing/2014/main" xmlns="" id="{38A16436-EC42-906F-C514-62E8D8A4B6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28" y="1338132"/>
            <a:ext cx="4252685" cy="7180636"/>
          </a:xfrm>
          <a:prstGeom prst="rect">
            <a:avLst/>
          </a:prstGeom>
        </p:spPr>
      </p:pic>
    </p:spTree>
    <p:extLst>
      <p:ext uri="{BB962C8B-B14F-4D97-AF65-F5344CB8AC3E}">
        <p14:creationId xmlns:p14="http://schemas.microsoft.com/office/powerpoint/2010/main" val="39773434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3436</TotalTime>
  <Words>745</Words>
  <Application>Microsoft Office PowerPoint</Application>
  <PresentationFormat>On-screen Show (4:3)</PresentationFormat>
  <Paragraphs>282</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Anca Corches</dc:creator>
  <cp:lastModifiedBy>Anca</cp:lastModifiedBy>
  <cp:revision>15</cp:revision>
  <dcterms:created xsi:type="dcterms:W3CDTF">2024-10-20T08:10:20Z</dcterms:created>
  <dcterms:modified xsi:type="dcterms:W3CDTF">2024-11-05T08:40:37Z</dcterms:modified>
</cp:coreProperties>
</file>