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4" r:id="rId3"/>
    <p:sldId id="283" r:id="rId4"/>
    <p:sldId id="277" r:id="rId5"/>
    <p:sldId id="279" r:id="rId6"/>
    <p:sldId id="278" r:id="rId7"/>
    <p:sldId id="280" r:id="rId8"/>
    <p:sldId id="285" r:id="rId9"/>
    <p:sldId id="282" r:id="rId10"/>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12 trt" initials="mt" lastIdx="1" clrIdx="0">
    <p:extLst>
      <p:ext uri="{19B8F6BF-5375-455C-9EA6-DF929625EA0E}">
        <p15:presenceInfo xmlns:p15="http://schemas.microsoft.com/office/powerpoint/2012/main" userId="9e8e6290b357fb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96A518-EBF1-4C9C-8F03-0FCD3615EF1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268177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6A518-EBF1-4C9C-8F03-0FCD3615EF1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340488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6A518-EBF1-4C9C-8F03-0FCD3615EF1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233737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6A518-EBF1-4C9C-8F03-0FCD3615EF1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103892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96A518-EBF1-4C9C-8F03-0FCD3615EF1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992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96A518-EBF1-4C9C-8F03-0FCD3615EF1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109089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6A518-EBF1-4C9C-8F03-0FCD3615EF10}"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45544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96A518-EBF1-4C9C-8F03-0FCD3615EF10}"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148581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6A518-EBF1-4C9C-8F03-0FCD3615EF10}"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418805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96A518-EBF1-4C9C-8F03-0FCD3615EF1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411439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96A518-EBF1-4C9C-8F03-0FCD3615EF1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AE9D2-198F-48CD-A902-949CB733084D}" type="slidenum">
              <a:rPr lang="en-US" smtClean="0"/>
              <a:t>‹#›</a:t>
            </a:fld>
            <a:endParaRPr lang="en-US"/>
          </a:p>
        </p:txBody>
      </p:sp>
    </p:spTree>
    <p:extLst>
      <p:ext uri="{BB962C8B-B14F-4D97-AF65-F5344CB8AC3E}">
        <p14:creationId xmlns:p14="http://schemas.microsoft.com/office/powerpoint/2010/main" val="381941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6A518-EBF1-4C9C-8F03-0FCD3615EF10}" type="datetimeFigureOut">
              <a:rPr lang="en-US" smtClean="0"/>
              <a:t>11/5/2024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AE9D2-198F-48CD-A902-949CB733084D}" type="slidenum">
              <a:rPr lang="en-US" smtClean="0"/>
              <a:t>‹#›</a:t>
            </a:fld>
            <a:endParaRPr lang="en-US"/>
          </a:p>
        </p:txBody>
      </p:sp>
    </p:spTree>
    <p:extLst>
      <p:ext uri="{BB962C8B-B14F-4D97-AF65-F5344CB8AC3E}">
        <p14:creationId xmlns:p14="http://schemas.microsoft.com/office/powerpoint/2010/main" val="4159078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ordwall.net/en-us/teacher/942166/teachersmake" TargetMode="External"/><Relationship Id="rId2" Type="http://schemas.openxmlformats.org/officeDocument/2006/relationships/hyperlink" Target="https://teachers-make.com/" TargetMode="External"/><Relationship Id="rId1" Type="http://schemas.openxmlformats.org/officeDocument/2006/relationships/slideLayout" Target="../slideLayouts/slideLayout1.xml"/><Relationship Id="rId5" Type="http://schemas.openxmlformats.org/officeDocument/2006/relationships/hyperlink" Target="https://wordwall.net/resource/5030611/culoarea-ro%c8%99ie" TargetMode="External"/><Relationship Id="rId4" Type="http://schemas.openxmlformats.org/officeDocument/2006/relationships/hyperlink" Target="https://www.youtube.com/watch?v=KQSioM8Jo9I&amp;t=15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A89381-342A-4CFB-9824-B7A4B1557A9A}"/>
              </a:ext>
            </a:extLst>
          </p:cNvPr>
          <p:cNvSpPr/>
          <p:nvPr/>
        </p:nvSpPr>
        <p:spPr>
          <a:xfrm>
            <a:off x="154984" y="120469"/>
            <a:ext cx="8834032" cy="65872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EF8DD9-C6CE-47C0-ADEF-82653A868FD2}"/>
              </a:ext>
            </a:extLst>
          </p:cNvPr>
          <p:cNvSpPr txBox="1"/>
          <p:nvPr/>
        </p:nvSpPr>
        <p:spPr>
          <a:xfrm>
            <a:off x="313897" y="1610564"/>
            <a:ext cx="8516203" cy="4216539"/>
          </a:xfrm>
          <a:prstGeom prst="rect">
            <a:avLst/>
          </a:prstGeom>
          <a:noFill/>
        </p:spPr>
        <p:txBody>
          <a:bodyPr wrap="square" rtlCol="0">
            <a:spAutoFit/>
          </a:bodyPr>
          <a:lstStyle/>
          <a:p>
            <a:pPr algn="ctr"/>
            <a:r>
              <a:rPr lang="ro-RO" sz="4000" dirty="0">
                <a:solidFill>
                  <a:srgbClr val="FF0000"/>
                </a:solidFill>
              </a:rPr>
              <a:t>	Culoarea roșie</a:t>
            </a:r>
          </a:p>
          <a:p>
            <a:endParaRPr lang="ro-RO" sz="4000" dirty="0">
              <a:solidFill>
                <a:srgbClr val="FF0000"/>
              </a:solidFill>
            </a:endParaRPr>
          </a:p>
          <a:p>
            <a:pPr algn="ctr"/>
            <a:r>
              <a:rPr lang="ro-RO" sz="2800" dirty="0"/>
              <a:t>Disciplina </a:t>
            </a:r>
            <a:r>
              <a:rPr lang="it-IT" sz="2800" b="1" dirty="0">
                <a:effectLst/>
                <a:latin typeface="Calibri" panose="020F0502020204030204" pitchFamily="34" charset="0"/>
                <a:ea typeface="Calibri" panose="020F0502020204030204" pitchFamily="34" charset="0"/>
                <a:cs typeface="Arial" panose="020B0604020202020204" pitchFamily="34" charset="0"/>
              </a:rPr>
              <a:t>Educație senzorială și psihomotorie</a:t>
            </a:r>
            <a:endParaRPr lang="ro-RO" sz="2800" b="1" dirty="0">
              <a:effectLst/>
              <a:latin typeface="Calibri" panose="020F0502020204030204" pitchFamily="34" charset="0"/>
              <a:ea typeface="Calibri" panose="020F0502020204030204" pitchFamily="34" charset="0"/>
              <a:cs typeface="Arial" panose="020B0604020202020204" pitchFamily="34" charset="0"/>
            </a:endParaRPr>
          </a:p>
          <a:p>
            <a:endParaRPr lang="ro-RO" sz="2800" dirty="0"/>
          </a:p>
          <a:p>
            <a:pPr algn="ctr"/>
            <a:r>
              <a:rPr lang="it-IT" sz="1800" b="1" kern="0" dirty="0">
                <a:effectLst/>
                <a:latin typeface="Times New Roman" panose="02020603050405020304" pitchFamily="18" charset="0"/>
                <a:ea typeface="Times New Roman" panose="02020603050405020304" pitchFamily="18" charset="0"/>
              </a:rPr>
              <a:t>Nivelul primar/Învățământ special </a:t>
            </a:r>
            <a:endParaRPr lang="ro-RO" sz="1800" b="1" kern="0" dirty="0">
              <a:effectLst/>
              <a:latin typeface="Times New Roman" panose="02020603050405020304" pitchFamily="18" charset="0"/>
              <a:ea typeface="Times New Roman" panose="02020603050405020304" pitchFamily="18" charset="0"/>
            </a:endParaRPr>
          </a:p>
          <a:p>
            <a:pPr marL="285750" indent="-285750" algn="ctr">
              <a:buFontTx/>
              <a:buChar char="-"/>
            </a:pPr>
            <a:r>
              <a:rPr lang="ro-RO" b="1" kern="0" dirty="0">
                <a:latin typeface="Times New Roman" panose="02020603050405020304" pitchFamily="18" charset="0"/>
                <a:ea typeface="Times New Roman" panose="02020603050405020304" pitchFamily="18" charset="0"/>
              </a:rPr>
              <a:t>în conformitate cu programa disciplinei din anul 2021-</a:t>
            </a:r>
          </a:p>
          <a:p>
            <a:pPr marL="285750" indent="-285750" algn="ctr">
              <a:buFontTx/>
              <a:buChar char="-"/>
            </a:pPr>
            <a:endParaRPr lang="ro-RO" sz="1800" b="1" kern="0" dirty="0">
              <a:effectLst/>
              <a:latin typeface="Times New Roman" panose="02020603050405020304" pitchFamily="18" charset="0"/>
              <a:ea typeface="Times New Roman" panose="02020603050405020304" pitchFamily="18" charset="0"/>
            </a:endParaRPr>
          </a:p>
          <a:p>
            <a:endParaRPr lang="ro-RO" sz="4000" dirty="0">
              <a:solidFill>
                <a:srgbClr val="FF0000"/>
              </a:solidFill>
            </a:endParaRPr>
          </a:p>
          <a:p>
            <a:pPr algn="ctr"/>
            <a:r>
              <a:rPr lang="ro-RO" sz="2000" b="1" dirty="0"/>
              <a:t>Prof. Eugenia Claudia Goga/clipart prof. Silvia Anca Corcheș</a:t>
            </a:r>
            <a:endParaRPr lang="en-US" sz="2000" b="1" dirty="0"/>
          </a:p>
          <a:p>
            <a:endParaRPr lang="en-US" dirty="0"/>
          </a:p>
        </p:txBody>
      </p:sp>
      <p:sp>
        <p:nvSpPr>
          <p:cNvPr id="17" name="TextBox 16">
            <a:extLst>
              <a:ext uri="{FF2B5EF4-FFF2-40B4-BE49-F238E27FC236}">
                <a16:creationId xmlns:a16="http://schemas.microsoft.com/office/drawing/2014/main" id="{91F52F80-CA50-4C3D-8CB1-38C28879B5BC}"/>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spTree>
    <p:extLst>
      <p:ext uri="{BB962C8B-B14F-4D97-AF65-F5344CB8AC3E}">
        <p14:creationId xmlns:p14="http://schemas.microsoft.com/office/powerpoint/2010/main" val="184876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E50B-E8EB-97FF-0F20-4D6AEF1987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324FDA6-2695-163E-77CA-3CD3A2F61F63}"/>
              </a:ext>
            </a:extLst>
          </p:cNvPr>
          <p:cNvSpPr/>
          <p:nvPr/>
        </p:nvSpPr>
        <p:spPr>
          <a:xfrm>
            <a:off x="154984" y="120469"/>
            <a:ext cx="8834032" cy="658727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D09A289-C637-D3AC-C3F3-FB90E669527D}"/>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sp>
        <p:nvSpPr>
          <p:cNvPr id="2" name="TextBox 1">
            <a:extLst>
              <a:ext uri="{FF2B5EF4-FFF2-40B4-BE49-F238E27FC236}">
                <a16:creationId xmlns:a16="http://schemas.microsoft.com/office/drawing/2014/main" id="{C972BAAD-34D2-B1E2-954F-31A7FAC08D65}"/>
              </a:ext>
            </a:extLst>
          </p:cNvPr>
          <p:cNvSpPr txBox="1"/>
          <p:nvPr/>
        </p:nvSpPr>
        <p:spPr>
          <a:xfrm>
            <a:off x="532263" y="395785"/>
            <a:ext cx="8147714" cy="5877699"/>
          </a:xfrm>
          <a:prstGeom prst="rect">
            <a:avLst/>
          </a:prstGeom>
          <a:noFill/>
        </p:spPr>
        <p:txBody>
          <a:bodyPr wrap="square" rtlCol="0">
            <a:spAutoFit/>
          </a:bodyPr>
          <a:lstStyle/>
          <a:p>
            <a:pPr algn="ctr"/>
            <a:r>
              <a:rPr lang="ro-RO" dirty="0"/>
              <a:t>Argument</a:t>
            </a:r>
          </a:p>
          <a:p>
            <a:pPr algn="ctr"/>
            <a:endParaRPr lang="ro-RO" dirty="0"/>
          </a:p>
          <a:p>
            <a:pPr algn="just">
              <a:lnSpc>
                <a:spcPct val="107000"/>
              </a:lnSpc>
              <a:spcAft>
                <a:spcPts val="800"/>
              </a:spcAft>
            </a:pPr>
            <a:r>
              <a:rPr lang="ro-RO" dirty="0"/>
              <a:t>	</a:t>
            </a:r>
            <a:r>
              <a:rPr lang="ro-RO" sz="1400" dirty="0"/>
              <a:t>Educația senzorială și psihomotorie contribuie la dezvoltarea copiilor cu CES, la adaptarea lor la mediul școlar și social, înzestrându-i cu abilități și competențe care îi ajută să ducă o viață cât mai independentă.</a:t>
            </a:r>
          </a:p>
          <a:p>
            <a:pPr algn="just">
              <a:lnSpc>
                <a:spcPct val="107000"/>
              </a:lnSpc>
              <a:spcAft>
                <a:spcPts val="800"/>
              </a:spcAft>
            </a:pPr>
            <a:r>
              <a:rPr lang="ro-RO" sz="1400" dirty="0"/>
              <a:t>	Dacă la copiii obișnuiți învățarea culorilor se realizează la vârste foarte mici, prin joacă și vine ca o achiziție </a:t>
            </a:r>
            <a:r>
              <a:rPr lang="en-US" sz="1400" dirty="0"/>
              <a:t>“natural</a:t>
            </a:r>
            <a:r>
              <a:rPr lang="ro-RO" sz="1400" dirty="0"/>
              <a:t>ă</a:t>
            </a:r>
            <a:r>
              <a:rPr lang="en-US" sz="1400" dirty="0"/>
              <a:t>“</a:t>
            </a:r>
            <a:r>
              <a:rPr lang="ro-RO" sz="1400" dirty="0"/>
              <a:t>, la copiii cu CES și mai ales la cei cu deficiențe multiple este un demers mai complicat și de lungă durată.</a:t>
            </a:r>
          </a:p>
          <a:p>
            <a:pPr algn="just">
              <a:lnSpc>
                <a:spcPct val="107000"/>
              </a:lnSpc>
              <a:spcAft>
                <a:spcPts val="800"/>
              </a:spcAft>
            </a:pPr>
            <a:r>
              <a:rPr lang="ro-RO" sz="1400" dirty="0"/>
              <a:t>	Etapele învățării culorilor depind de copilul cu care lucrăm, de stadiul dezvoltării sale cognitive, de preachizițiile pe care acesta le are când intră în mediul școlar.</a:t>
            </a:r>
          </a:p>
          <a:p>
            <a:pPr algn="just">
              <a:lnSpc>
                <a:spcPct val="107000"/>
              </a:lnSpc>
              <a:spcAft>
                <a:spcPts val="800"/>
              </a:spcAft>
            </a:pPr>
            <a:r>
              <a:rPr lang="ro-RO" sz="1400" dirty="0"/>
              <a:t>	Fișele pe care le realizez, utilizând </a:t>
            </a:r>
            <a:r>
              <a:rPr lang="ro-RO" sz="1400"/>
              <a:t>imagini create </a:t>
            </a:r>
            <a:r>
              <a:rPr lang="ro-RO" sz="1400" dirty="0"/>
              <a:t>de colega mea Anca Corcheș, sunt de niveluri de dificultate diferite, acoperind o gamă largă de pași pe care-i fac cu elevul pentru a-l înzestra cu competențele necesare.</a:t>
            </a:r>
          </a:p>
          <a:p>
            <a:pPr algn="just">
              <a:lnSpc>
                <a:spcPct val="107000"/>
              </a:lnSpc>
              <a:spcAft>
                <a:spcPts val="800"/>
              </a:spcAft>
            </a:pPr>
            <a:r>
              <a:rPr lang="ro-RO" sz="1400" dirty="0"/>
              <a:t>	De aproape cinci ani, cu începutul în perioada pandemiei când luni bune am lucrat  online, am înființat (trei profesoare) un blog cu activități variate petru elevii cu CES, </a:t>
            </a:r>
            <a:r>
              <a:rPr lang="en-US" sz="1400" b="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hlinkClick r:id="rId2"/>
              </a:rPr>
              <a:t> https://teachers-make.com/</a:t>
            </a:r>
            <a:r>
              <a:rPr lang="ro-RO" sz="1400" b="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rPr>
              <a:t> </a:t>
            </a:r>
            <a:r>
              <a:rPr lang="ro-RO" sz="1400" kern="0" dirty="0">
                <a:effectLst/>
                <a:latin typeface="Times New Roman" panose="02020603050405020304" pitchFamily="18" charset="0"/>
                <a:ea typeface="Arial" panose="020B0604020202020204" pitchFamily="34" charset="0"/>
                <a:cs typeface="Arial" panose="020B0604020202020204" pitchFamily="34" charset="0"/>
              </a:rPr>
              <a:t>unde postăm, de atunci, zilnic, activități pe care le facem la clasă sau cabinet. Tot atunci am creat zeci de joculețe pe platforma wordwall pentru a putea lucra online, într-un mod atractiv, cu elevii noștri.</a:t>
            </a:r>
            <a:r>
              <a:rPr lang="en-US" sz="1400" b="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hlinkClick r:id="rId3"/>
              </a:rPr>
              <a:t> https://wordwall.net/en-us/teacher/942166/teachersmake</a:t>
            </a:r>
            <a:r>
              <a:rPr lang="ro-RO" sz="1400" b="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rPr>
              <a:t>.</a:t>
            </a:r>
          </a:p>
          <a:p>
            <a:pPr algn="just">
              <a:lnSpc>
                <a:spcPct val="107000"/>
              </a:lnSpc>
              <a:spcAft>
                <a:spcPts val="800"/>
              </a:spcAft>
            </a:pPr>
            <a:r>
              <a:rPr lang="ro-RO" sz="1400" kern="100" dirty="0">
                <a:effectLst/>
                <a:latin typeface="Calibri" panose="020F0502020204030204" pitchFamily="34" charset="0"/>
                <a:ea typeface="Calibri" panose="020F0502020204030204" pitchFamily="34" charset="0"/>
                <a:cs typeface="Arial" panose="020B0604020202020204" pitchFamily="34" charset="0"/>
              </a:rPr>
              <a:t>	Pentru culoarea roșie am acest film </a:t>
            </a:r>
            <a:r>
              <a:rPr lang="ro-RO" sz="1400" dirty="0"/>
              <a:t> </a:t>
            </a:r>
            <a:r>
              <a:rPr lang="en-US" sz="1400" b="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hlinkClick r:id="rId4"/>
              </a:rPr>
              <a:t>https://www.youtube.com/watch?v=KQSioM8Jo9I&amp;t=15s</a:t>
            </a:r>
            <a:r>
              <a:rPr lang="ro-RO" sz="1400" b="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rPr>
              <a:t> </a:t>
            </a:r>
            <a:r>
              <a:rPr lang="ro-RO" sz="1400" kern="0" dirty="0">
                <a:effectLst/>
                <a:latin typeface="Times New Roman" panose="02020603050405020304" pitchFamily="18" charset="0"/>
                <a:ea typeface="Arial" panose="020B0604020202020204" pitchFamily="34" charset="0"/>
                <a:cs typeface="Arial" panose="020B0604020202020204" pitchFamily="34" charset="0"/>
              </a:rPr>
              <a:t>și joc</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r>
              <a:rPr lang="en-US" sz="1400" b="1" kern="0" dirty="0">
                <a:solidFill>
                  <a:srgbClr val="0000FF"/>
                </a:solidFill>
                <a:effectLst/>
                <a:latin typeface="Times New Roman" panose="02020603050405020304" pitchFamily="18" charset="0"/>
                <a:ea typeface="Arial" panose="020B0604020202020204" pitchFamily="34" charset="0"/>
                <a:hlinkClick r:id="rId5"/>
              </a:rPr>
              <a:t>https://wordwall.net/resource/5030611/culoarea-ro%c8%99ie</a:t>
            </a:r>
            <a:r>
              <a:rPr lang="ro-RO" sz="1400" b="1" kern="0" dirty="0">
                <a:solidFill>
                  <a:srgbClr val="0000FF"/>
                </a:solidFill>
                <a:effectLst/>
                <a:latin typeface="Times New Roman" panose="02020603050405020304" pitchFamily="18" charset="0"/>
                <a:ea typeface="Arial" panose="020B0604020202020204" pitchFamily="34" charset="0"/>
              </a:rPr>
              <a:t>.</a:t>
            </a:r>
          </a:p>
          <a:p>
            <a:r>
              <a:rPr lang="ro-RO" sz="1400" b="1" kern="0" dirty="0">
                <a:solidFill>
                  <a:srgbClr val="0000FF"/>
                </a:solidFill>
                <a:latin typeface="Times New Roman" panose="02020603050405020304" pitchFamily="18" charset="0"/>
              </a:rPr>
              <a:t>	</a:t>
            </a:r>
            <a:r>
              <a:rPr lang="ro-RO" sz="1400" kern="0" dirty="0">
                <a:latin typeface="Times New Roman" panose="02020603050405020304" pitchFamily="18" charset="0"/>
              </a:rPr>
              <a:t>Filmul face parte dintr-un șir de scurte filme educative pe care le postăm pe canalul youtube, unde au sute de vizualizări, dovadă că sunt utile și altor profesori sau părinților copiilor cu cerințe educaționale speciale https://www.youtube.com/@teachersmake. Ceea ce nu poate decât să ne bucure!</a:t>
            </a:r>
            <a:endParaRPr lang="en-US" sz="1400" dirty="0"/>
          </a:p>
        </p:txBody>
      </p:sp>
    </p:spTree>
    <p:extLst>
      <p:ext uri="{BB962C8B-B14F-4D97-AF65-F5344CB8AC3E}">
        <p14:creationId xmlns:p14="http://schemas.microsoft.com/office/powerpoint/2010/main" val="394513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09D01-3D7E-F55C-AE79-9EF919EAC40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7FCB502-4D19-1A82-2737-4A85EC3691FD}"/>
              </a:ext>
            </a:extLst>
          </p:cNvPr>
          <p:cNvSpPr/>
          <p:nvPr/>
        </p:nvSpPr>
        <p:spPr>
          <a:xfrm>
            <a:off x="154984" y="120469"/>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DA4423-CBF0-9669-D465-8D8D39CD9000}"/>
              </a:ext>
            </a:extLst>
          </p:cNvPr>
          <p:cNvSpPr txBox="1"/>
          <p:nvPr/>
        </p:nvSpPr>
        <p:spPr>
          <a:xfrm>
            <a:off x="234713" y="150256"/>
            <a:ext cx="8674574" cy="646331"/>
          </a:xfrm>
          <a:prstGeom prst="rect">
            <a:avLst/>
          </a:prstGeom>
          <a:noFill/>
        </p:spPr>
        <p:txBody>
          <a:bodyPr wrap="square" rtlCol="0">
            <a:spAutoFit/>
          </a:bodyPr>
          <a:lstStyle/>
          <a:p>
            <a:r>
              <a:rPr lang="ro-RO" dirty="0"/>
              <a:t>Ce este roșu?</a:t>
            </a:r>
            <a:endParaRPr lang="en-US" dirty="0"/>
          </a:p>
          <a:p>
            <a:endParaRPr lang="en-US" dirty="0"/>
          </a:p>
        </p:txBody>
      </p:sp>
      <p:sp>
        <p:nvSpPr>
          <p:cNvPr id="17" name="TextBox 16">
            <a:extLst>
              <a:ext uri="{FF2B5EF4-FFF2-40B4-BE49-F238E27FC236}">
                <a16:creationId xmlns:a16="http://schemas.microsoft.com/office/drawing/2014/main" id="{933EF94E-30BD-CCD4-B746-7C32B588F163}"/>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pic>
        <p:nvPicPr>
          <p:cNvPr id="5" name="Picture 4">
            <a:extLst>
              <a:ext uri="{FF2B5EF4-FFF2-40B4-BE49-F238E27FC236}">
                <a16:creationId xmlns:a16="http://schemas.microsoft.com/office/drawing/2014/main" id="{F1595916-3A47-658B-31A3-EDC6DCCDD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704" y="859809"/>
            <a:ext cx="1646231" cy="1839308"/>
          </a:xfrm>
          <a:prstGeom prst="rect">
            <a:avLst/>
          </a:prstGeom>
        </p:spPr>
      </p:pic>
      <p:pic>
        <p:nvPicPr>
          <p:cNvPr id="11" name="Picture 10">
            <a:extLst>
              <a:ext uri="{FF2B5EF4-FFF2-40B4-BE49-F238E27FC236}">
                <a16:creationId xmlns:a16="http://schemas.microsoft.com/office/drawing/2014/main" id="{CADA8DF2-4A01-27D0-DCF3-C3154E789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00" y="1255594"/>
            <a:ext cx="1488373" cy="1344304"/>
          </a:xfrm>
          <a:prstGeom prst="rect">
            <a:avLst/>
          </a:prstGeom>
        </p:spPr>
      </p:pic>
      <p:pic>
        <p:nvPicPr>
          <p:cNvPr id="13" name="Picture 12">
            <a:extLst>
              <a:ext uri="{FF2B5EF4-FFF2-40B4-BE49-F238E27FC236}">
                <a16:creationId xmlns:a16="http://schemas.microsoft.com/office/drawing/2014/main" id="{53397653-9D65-0D91-52B0-D21C716CB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744" y="3971499"/>
            <a:ext cx="1444266" cy="1759680"/>
          </a:xfrm>
          <a:prstGeom prst="rect">
            <a:avLst/>
          </a:prstGeom>
        </p:spPr>
      </p:pic>
      <p:pic>
        <p:nvPicPr>
          <p:cNvPr id="15" name="Picture 14">
            <a:extLst>
              <a:ext uri="{FF2B5EF4-FFF2-40B4-BE49-F238E27FC236}">
                <a16:creationId xmlns:a16="http://schemas.microsoft.com/office/drawing/2014/main" id="{015CD1A2-6DE7-8FF6-3786-FDF11805C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686" y="3957851"/>
            <a:ext cx="1984380" cy="1579404"/>
          </a:xfrm>
          <a:prstGeom prst="rect">
            <a:avLst/>
          </a:prstGeom>
        </p:spPr>
      </p:pic>
      <p:pic>
        <p:nvPicPr>
          <p:cNvPr id="19" name="Picture 18">
            <a:extLst>
              <a:ext uri="{FF2B5EF4-FFF2-40B4-BE49-F238E27FC236}">
                <a16:creationId xmlns:a16="http://schemas.microsoft.com/office/drawing/2014/main" id="{C7350632-C3D1-B6D4-BC2A-58B8433551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410" y="1542198"/>
            <a:ext cx="1058814" cy="1144863"/>
          </a:xfrm>
          <a:prstGeom prst="rect">
            <a:avLst/>
          </a:prstGeom>
        </p:spPr>
      </p:pic>
      <p:pic>
        <p:nvPicPr>
          <p:cNvPr id="29" name="Picture 28">
            <a:extLst>
              <a:ext uri="{FF2B5EF4-FFF2-40B4-BE49-F238E27FC236}">
                <a16:creationId xmlns:a16="http://schemas.microsoft.com/office/drawing/2014/main" id="{684E10DA-98A1-09A6-46ED-5002C48C1F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5375" y="3493828"/>
            <a:ext cx="1017344" cy="2313296"/>
          </a:xfrm>
          <a:prstGeom prst="rect">
            <a:avLst/>
          </a:prstGeom>
        </p:spPr>
      </p:pic>
      <p:pic>
        <p:nvPicPr>
          <p:cNvPr id="32" name="Picture 31">
            <a:extLst>
              <a:ext uri="{FF2B5EF4-FFF2-40B4-BE49-F238E27FC236}">
                <a16:creationId xmlns:a16="http://schemas.microsoft.com/office/drawing/2014/main" id="{D4292A4D-71E7-5CC4-1931-56A62C65AF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167" y="4653886"/>
            <a:ext cx="871298" cy="1071349"/>
          </a:xfrm>
          <a:prstGeom prst="rect">
            <a:avLst/>
          </a:prstGeom>
        </p:spPr>
      </p:pic>
      <p:pic>
        <p:nvPicPr>
          <p:cNvPr id="33" name="Picture 32">
            <a:extLst>
              <a:ext uri="{FF2B5EF4-FFF2-40B4-BE49-F238E27FC236}">
                <a16:creationId xmlns:a16="http://schemas.microsoft.com/office/drawing/2014/main" id="{1420215E-1B2A-48C9-E8D1-A34FECD3A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785" y="517155"/>
            <a:ext cx="1668464" cy="2295680"/>
          </a:xfrm>
          <a:prstGeom prst="rect">
            <a:avLst/>
          </a:prstGeom>
        </p:spPr>
      </p:pic>
      <p:sp>
        <p:nvSpPr>
          <p:cNvPr id="2" name="TextBox 1">
            <a:extLst>
              <a:ext uri="{FF2B5EF4-FFF2-40B4-BE49-F238E27FC236}">
                <a16:creationId xmlns:a16="http://schemas.microsoft.com/office/drawing/2014/main" id="{7501E474-8BAD-056F-7A5D-B7A584EFB29E}"/>
              </a:ext>
            </a:extLst>
          </p:cNvPr>
          <p:cNvSpPr txBox="1"/>
          <p:nvPr/>
        </p:nvSpPr>
        <p:spPr>
          <a:xfrm>
            <a:off x="368489" y="3002507"/>
            <a:ext cx="1719618" cy="369332"/>
          </a:xfrm>
          <a:prstGeom prst="rect">
            <a:avLst/>
          </a:prstGeom>
          <a:noFill/>
        </p:spPr>
        <p:txBody>
          <a:bodyPr wrap="square" rtlCol="0">
            <a:spAutoFit/>
          </a:bodyPr>
          <a:lstStyle/>
          <a:p>
            <a:r>
              <a:rPr lang="ro-RO" dirty="0"/>
              <a:t>Mărul este roșu.</a:t>
            </a:r>
            <a:endParaRPr lang="en-US" dirty="0"/>
          </a:p>
        </p:txBody>
      </p:sp>
      <p:sp>
        <p:nvSpPr>
          <p:cNvPr id="3" name="TextBox 2">
            <a:extLst>
              <a:ext uri="{FF2B5EF4-FFF2-40B4-BE49-F238E27FC236}">
                <a16:creationId xmlns:a16="http://schemas.microsoft.com/office/drawing/2014/main" id="{B04F6AEB-48A2-B095-344A-177194B55C40}"/>
              </a:ext>
            </a:extLst>
          </p:cNvPr>
          <p:cNvSpPr txBox="1"/>
          <p:nvPr/>
        </p:nvSpPr>
        <p:spPr>
          <a:xfrm>
            <a:off x="2499815" y="2841008"/>
            <a:ext cx="2140424" cy="369332"/>
          </a:xfrm>
          <a:prstGeom prst="rect">
            <a:avLst/>
          </a:prstGeom>
          <a:noFill/>
        </p:spPr>
        <p:txBody>
          <a:bodyPr wrap="square" rtlCol="0">
            <a:spAutoFit/>
          </a:bodyPr>
          <a:lstStyle/>
          <a:p>
            <a:r>
              <a:rPr lang="ro-RO" dirty="0"/>
              <a:t>Căpșuna este roșie.</a:t>
            </a:r>
            <a:endParaRPr lang="en-US" dirty="0"/>
          </a:p>
        </p:txBody>
      </p:sp>
      <p:sp>
        <p:nvSpPr>
          <p:cNvPr id="7" name="TextBox 6">
            <a:extLst>
              <a:ext uri="{FF2B5EF4-FFF2-40B4-BE49-F238E27FC236}">
                <a16:creationId xmlns:a16="http://schemas.microsoft.com/office/drawing/2014/main" id="{D11332A0-16A7-FE1E-9245-6A8C21329235}"/>
              </a:ext>
            </a:extLst>
          </p:cNvPr>
          <p:cNvSpPr txBox="1"/>
          <p:nvPr/>
        </p:nvSpPr>
        <p:spPr>
          <a:xfrm>
            <a:off x="4576550" y="2829635"/>
            <a:ext cx="2140424" cy="369332"/>
          </a:xfrm>
          <a:prstGeom prst="rect">
            <a:avLst/>
          </a:prstGeom>
          <a:noFill/>
        </p:spPr>
        <p:txBody>
          <a:bodyPr wrap="square" rtlCol="0">
            <a:spAutoFit/>
          </a:bodyPr>
          <a:lstStyle/>
          <a:p>
            <a:r>
              <a:rPr lang="ro-RO" dirty="0"/>
              <a:t>Cireșele sunt roșii.</a:t>
            </a:r>
            <a:endParaRPr lang="en-US" dirty="0"/>
          </a:p>
        </p:txBody>
      </p:sp>
      <p:sp>
        <p:nvSpPr>
          <p:cNvPr id="8" name="TextBox 7">
            <a:extLst>
              <a:ext uri="{FF2B5EF4-FFF2-40B4-BE49-F238E27FC236}">
                <a16:creationId xmlns:a16="http://schemas.microsoft.com/office/drawing/2014/main" id="{47CCC33D-320D-B697-1944-AE3A058B0ACE}"/>
              </a:ext>
            </a:extLst>
          </p:cNvPr>
          <p:cNvSpPr txBox="1"/>
          <p:nvPr/>
        </p:nvSpPr>
        <p:spPr>
          <a:xfrm>
            <a:off x="6885296" y="2818262"/>
            <a:ext cx="2140424" cy="369332"/>
          </a:xfrm>
          <a:prstGeom prst="rect">
            <a:avLst/>
          </a:prstGeom>
          <a:noFill/>
        </p:spPr>
        <p:txBody>
          <a:bodyPr wrap="square" rtlCol="0">
            <a:spAutoFit/>
          </a:bodyPr>
          <a:lstStyle/>
          <a:p>
            <a:r>
              <a:rPr lang="ro-RO" dirty="0"/>
              <a:t>Roșia este roșie.</a:t>
            </a:r>
            <a:endParaRPr lang="en-US" dirty="0"/>
          </a:p>
        </p:txBody>
      </p:sp>
      <p:sp>
        <p:nvSpPr>
          <p:cNvPr id="9" name="TextBox 8">
            <a:extLst>
              <a:ext uri="{FF2B5EF4-FFF2-40B4-BE49-F238E27FC236}">
                <a16:creationId xmlns:a16="http://schemas.microsoft.com/office/drawing/2014/main" id="{54AFC0D7-03E0-9C92-383D-AAEDFD068641}"/>
              </a:ext>
            </a:extLst>
          </p:cNvPr>
          <p:cNvSpPr txBox="1"/>
          <p:nvPr/>
        </p:nvSpPr>
        <p:spPr>
          <a:xfrm>
            <a:off x="275228" y="5966346"/>
            <a:ext cx="2208665" cy="369332"/>
          </a:xfrm>
          <a:prstGeom prst="rect">
            <a:avLst/>
          </a:prstGeom>
          <a:noFill/>
        </p:spPr>
        <p:txBody>
          <a:bodyPr wrap="square" rtlCol="0">
            <a:spAutoFit/>
          </a:bodyPr>
          <a:lstStyle/>
          <a:p>
            <a:r>
              <a:rPr lang="ro-RO" dirty="0"/>
              <a:t>Zmeura este roșie.</a:t>
            </a:r>
            <a:endParaRPr lang="en-US" dirty="0"/>
          </a:p>
        </p:txBody>
      </p:sp>
      <p:sp>
        <p:nvSpPr>
          <p:cNvPr id="10" name="TextBox 9">
            <a:extLst>
              <a:ext uri="{FF2B5EF4-FFF2-40B4-BE49-F238E27FC236}">
                <a16:creationId xmlns:a16="http://schemas.microsoft.com/office/drawing/2014/main" id="{F186802E-564E-B81A-1E46-F28D2BA1A751}"/>
              </a:ext>
            </a:extLst>
          </p:cNvPr>
          <p:cNvSpPr txBox="1"/>
          <p:nvPr/>
        </p:nvSpPr>
        <p:spPr>
          <a:xfrm>
            <a:off x="2256428" y="5954973"/>
            <a:ext cx="2424754" cy="369332"/>
          </a:xfrm>
          <a:prstGeom prst="rect">
            <a:avLst/>
          </a:prstGeom>
          <a:noFill/>
        </p:spPr>
        <p:txBody>
          <a:bodyPr wrap="square" rtlCol="0">
            <a:spAutoFit/>
          </a:bodyPr>
          <a:lstStyle/>
          <a:p>
            <a:r>
              <a:rPr lang="ro-RO" dirty="0"/>
              <a:t>Ardeiul iute este roșu.</a:t>
            </a:r>
            <a:endParaRPr lang="en-US" dirty="0"/>
          </a:p>
        </p:txBody>
      </p:sp>
      <p:sp>
        <p:nvSpPr>
          <p:cNvPr id="12" name="TextBox 11">
            <a:extLst>
              <a:ext uri="{FF2B5EF4-FFF2-40B4-BE49-F238E27FC236}">
                <a16:creationId xmlns:a16="http://schemas.microsoft.com/office/drawing/2014/main" id="{DA26AF3E-82B2-B71C-A623-97299D785629}"/>
              </a:ext>
            </a:extLst>
          </p:cNvPr>
          <p:cNvSpPr txBox="1"/>
          <p:nvPr/>
        </p:nvSpPr>
        <p:spPr>
          <a:xfrm>
            <a:off x="4767616" y="5886733"/>
            <a:ext cx="2208665" cy="369332"/>
          </a:xfrm>
          <a:prstGeom prst="rect">
            <a:avLst/>
          </a:prstGeom>
          <a:noFill/>
        </p:spPr>
        <p:txBody>
          <a:bodyPr wrap="square" rtlCol="0">
            <a:spAutoFit/>
          </a:bodyPr>
          <a:lstStyle/>
          <a:p>
            <a:r>
              <a:rPr lang="ro-RO" dirty="0"/>
              <a:t>Funda este roșie.</a:t>
            </a:r>
            <a:endParaRPr lang="en-US" dirty="0"/>
          </a:p>
        </p:txBody>
      </p:sp>
      <p:sp>
        <p:nvSpPr>
          <p:cNvPr id="14" name="TextBox 13">
            <a:extLst>
              <a:ext uri="{FF2B5EF4-FFF2-40B4-BE49-F238E27FC236}">
                <a16:creationId xmlns:a16="http://schemas.microsoft.com/office/drawing/2014/main" id="{C8C7DBE9-0B94-269F-6792-21B680BAEB67}"/>
              </a:ext>
            </a:extLst>
          </p:cNvPr>
          <p:cNvSpPr txBox="1"/>
          <p:nvPr/>
        </p:nvSpPr>
        <p:spPr>
          <a:xfrm>
            <a:off x="6935335" y="5834417"/>
            <a:ext cx="2208665" cy="369332"/>
          </a:xfrm>
          <a:prstGeom prst="rect">
            <a:avLst/>
          </a:prstGeom>
          <a:noFill/>
        </p:spPr>
        <p:txBody>
          <a:bodyPr wrap="square" rtlCol="0">
            <a:spAutoFit/>
          </a:bodyPr>
          <a:lstStyle/>
          <a:p>
            <a:r>
              <a:rPr lang="ro-RO" dirty="0"/>
              <a:t>Frunza este roșie.</a:t>
            </a:r>
            <a:endParaRPr lang="en-US" dirty="0"/>
          </a:p>
        </p:txBody>
      </p:sp>
    </p:spTree>
    <p:extLst>
      <p:ext uri="{BB962C8B-B14F-4D97-AF65-F5344CB8AC3E}">
        <p14:creationId xmlns:p14="http://schemas.microsoft.com/office/powerpoint/2010/main" val="39031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2FE5C-EE31-7090-3193-E9004587470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FBD05A6-2EE9-8A11-1C1A-3E39E43720CA}"/>
              </a:ext>
            </a:extLst>
          </p:cNvPr>
          <p:cNvSpPr/>
          <p:nvPr/>
        </p:nvSpPr>
        <p:spPr>
          <a:xfrm>
            <a:off x="154984" y="120469"/>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F20200-2993-C42F-53CF-4149EA30C115}"/>
              </a:ext>
            </a:extLst>
          </p:cNvPr>
          <p:cNvSpPr txBox="1"/>
          <p:nvPr/>
        </p:nvSpPr>
        <p:spPr>
          <a:xfrm>
            <a:off x="234713" y="150256"/>
            <a:ext cx="8674574" cy="646331"/>
          </a:xfrm>
          <a:prstGeom prst="rect">
            <a:avLst/>
          </a:prstGeom>
          <a:noFill/>
        </p:spPr>
        <p:txBody>
          <a:bodyPr wrap="square" rtlCol="0">
            <a:spAutoFit/>
          </a:bodyPr>
          <a:lstStyle/>
          <a:p>
            <a:r>
              <a:rPr lang="ro-RO" dirty="0"/>
              <a:t>Încercuiți imaginile de culoare roșie și trageți un X peste cele de alte culori!</a:t>
            </a:r>
            <a:endParaRPr lang="en-US" dirty="0"/>
          </a:p>
          <a:p>
            <a:endParaRPr lang="en-US" dirty="0"/>
          </a:p>
        </p:txBody>
      </p:sp>
      <p:sp>
        <p:nvSpPr>
          <p:cNvPr id="17" name="TextBox 16">
            <a:extLst>
              <a:ext uri="{FF2B5EF4-FFF2-40B4-BE49-F238E27FC236}">
                <a16:creationId xmlns:a16="http://schemas.microsoft.com/office/drawing/2014/main" id="{54705769-72AE-300F-B613-94EEA351C743}"/>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pic>
        <p:nvPicPr>
          <p:cNvPr id="2" name="Picture 1">
            <a:extLst>
              <a:ext uri="{FF2B5EF4-FFF2-40B4-BE49-F238E27FC236}">
                <a16:creationId xmlns:a16="http://schemas.microsoft.com/office/drawing/2014/main" id="{4E6891B9-4071-1111-C04A-C5D9578ED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18" y="1009935"/>
            <a:ext cx="1058814" cy="1144863"/>
          </a:xfrm>
          <a:prstGeom prst="rect">
            <a:avLst/>
          </a:prstGeom>
        </p:spPr>
      </p:pic>
      <p:pic>
        <p:nvPicPr>
          <p:cNvPr id="3" name="Picture 2">
            <a:extLst>
              <a:ext uri="{FF2B5EF4-FFF2-40B4-BE49-F238E27FC236}">
                <a16:creationId xmlns:a16="http://schemas.microsoft.com/office/drawing/2014/main" id="{9C2019DF-91C3-0A1E-079E-9511C2FF5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032" y="4217157"/>
            <a:ext cx="1439268" cy="1980323"/>
          </a:xfrm>
          <a:prstGeom prst="rect">
            <a:avLst/>
          </a:prstGeom>
        </p:spPr>
      </p:pic>
      <p:pic>
        <p:nvPicPr>
          <p:cNvPr id="8" name="Picture 7">
            <a:extLst>
              <a:ext uri="{FF2B5EF4-FFF2-40B4-BE49-F238E27FC236}">
                <a16:creationId xmlns:a16="http://schemas.microsoft.com/office/drawing/2014/main" id="{7F6CDEDA-9FCC-7A54-6F92-AD5FDD9DC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956" y="818866"/>
            <a:ext cx="1171529" cy="902556"/>
          </a:xfrm>
          <a:prstGeom prst="rect">
            <a:avLst/>
          </a:prstGeom>
        </p:spPr>
      </p:pic>
      <p:pic>
        <p:nvPicPr>
          <p:cNvPr id="10" name="Picture 9">
            <a:extLst>
              <a:ext uri="{FF2B5EF4-FFF2-40B4-BE49-F238E27FC236}">
                <a16:creationId xmlns:a16="http://schemas.microsoft.com/office/drawing/2014/main" id="{29EC0535-D07C-7185-4A68-C9758B56C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703" y="4574826"/>
            <a:ext cx="2261755" cy="1857643"/>
          </a:xfrm>
          <a:prstGeom prst="rect">
            <a:avLst/>
          </a:prstGeom>
        </p:spPr>
      </p:pic>
      <p:pic>
        <p:nvPicPr>
          <p:cNvPr id="12" name="Picture 11">
            <a:extLst>
              <a:ext uri="{FF2B5EF4-FFF2-40B4-BE49-F238E27FC236}">
                <a16:creationId xmlns:a16="http://schemas.microsoft.com/office/drawing/2014/main" id="{8034A96F-000D-FF07-0EC0-317C1478EB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1314" y="4408225"/>
            <a:ext cx="980533" cy="1890215"/>
          </a:xfrm>
          <a:prstGeom prst="rect">
            <a:avLst/>
          </a:prstGeom>
        </p:spPr>
      </p:pic>
      <p:pic>
        <p:nvPicPr>
          <p:cNvPr id="14" name="Picture 13">
            <a:extLst>
              <a:ext uri="{FF2B5EF4-FFF2-40B4-BE49-F238E27FC236}">
                <a16:creationId xmlns:a16="http://schemas.microsoft.com/office/drawing/2014/main" id="{E01FD677-CBA7-D499-ADA2-E83B93CBF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1810" y="1520162"/>
            <a:ext cx="2415102" cy="2198851"/>
          </a:xfrm>
          <a:prstGeom prst="rect">
            <a:avLst/>
          </a:prstGeom>
        </p:spPr>
      </p:pic>
      <p:pic>
        <p:nvPicPr>
          <p:cNvPr id="16" name="Picture 15">
            <a:extLst>
              <a:ext uri="{FF2B5EF4-FFF2-40B4-BE49-F238E27FC236}">
                <a16:creationId xmlns:a16="http://schemas.microsoft.com/office/drawing/2014/main" id="{A3C8D6C5-A9B2-3582-6B18-39459266DB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80663" y="464025"/>
            <a:ext cx="994847" cy="1401198"/>
          </a:xfrm>
          <a:prstGeom prst="rect">
            <a:avLst/>
          </a:prstGeom>
        </p:spPr>
      </p:pic>
      <p:pic>
        <p:nvPicPr>
          <p:cNvPr id="19" name="Picture 18">
            <a:extLst>
              <a:ext uri="{FF2B5EF4-FFF2-40B4-BE49-F238E27FC236}">
                <a16:creationId xmlns:a16="http://schemas.microsoft.com/office/drawing/2014/main" id="{B030F6BF-AF5B-DF09-2AD9-7082E994B2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4371" y="2715905"/>
            <a:ext cx="2538631" cy="1137357"/>
          </a:xfrm>
          <a:prstGeom prst="rect">
            <a:avLst/>
          </a:prstGeom>
        </p:spPr>
      </p:pic>
      <p:pic>
        <p:nvPicPr>
          <p:cNvPr id="23" name="Picture 22">
            <a:extLst>
              <a:ext uri="{FF2B5EF4-FFF2-40B4-BE49-F238E27FC236}">
                <a16:creationId xmlns:a16="http://schemas.microsoft.com/office/drawing/2014/main" id="{3BCA54B7-CBA2-3D59-4EE3-1DB41FE049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552" y="2415653"/>
            <a:ext cx="1494093" cy="1474689"/>
          </a:xfrm>
          <a:prstGeom prst="rect">
            <a:avLst/>
          </a:prstGeom>
        </p:spPr>
      </p:pic>
    </p:spTree>
    <p:extLst>
      <p:ext uri="{BB962C8B-B14F-4D97-AF65-F5344CB8AC3E}">
        <p14:creationId xmlns:p14="http://schemas.microsoft.com/office/powerpoint/2010/main" val="2811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37F5F-5B32-3419-3EC9-7C172CB506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FC2D0DB-5424-1226-A4C5-7B96122210D9}"/>
              </a:ext>
            </a:extLst>
          </p:cNvPr>
          <p:cNvSpPr/>
          <p:nvPr/>
        </p:nvSpPr>
        <p:spPr>
          <a:xfrm>
            <a:off x="154984" y="120469"/>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B185AC-495F-0E29-6943-5A9555BDD495}"/>
              </a:ext>
            </a:extLst>
          </p:cNvPr>
          <p:cNvSpPr txBox="1"/>
          <p:nvPr/>
        </p:nvSpPr>
        <p:spPr>
          <a:xfrm>
            <a:off x="234713" y="150256"/>
            <a:ext cx="8674574" cy="923330"/>
          </a:xfrm>
          <a:prstGeom prst="rect">
            <a:avLst/>
          </a:prstGeom>
          <a:noFill/>
        </p:spPr>
        <p:txBody>
          <a:bodyPr wrap="square" rtlCol="0">
            <a:spAutoFit/>
          </a:bodyPr>
          <a:lstStyle/>
          <a:p>
            <a:r>
              <a:rPr lang="ro-RO" dirty="0"/>
              <a:t>Colorați cu roșu imaginile următoare.</a:t>
            </a:r>
            <a:endParaRPr lang="en-US" dirty="0"/>
          </a:p>
          <a:p>
            <a:endParaRPr lang="en-US" dirty="0"/>
          </a:p>
          <a:p>
            <a:endParaRPr lang="en-US" dirty="0"/>
          </a:p>
        </p:txBody>
      </p:sp>
      <p:sp>
        <p:nvSpPr>
          <p:cNvPr id="17" name="TextBox 16">
            <a:extLst>
              <a:ext uri="{FF2B5EF4-FFF2-40B4-BE49-F238E27FC236}">
                <a16:creationId xmlns:a16="http://schemas.microsoft.com/office/drawing/2014/main" id="{5D29274F-AFCB-50C5-8057-0DBA01E760B3}"/>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sp>
        <p:nvSpPr>
          <p:cNvPr id="2" name="Heart 1">
            <a:extLst>
              <a:ext uri="{FF2B5EF4-FFF2-40B4-BE49-F238E27FC236}">
                <a16:creationId xmlns:a16="http://schemas.microsoft.com/office/drawing/2014/main" id="{B193BA9D-E7D1-6983-1C43-7CE4A94CE8CF}"/>
              </a:ext>
            </a:extLst>
          </p:cNvPr>
          <p:cNvSpPr/>
          <p:nvPr/>
        </p:nvSpPr>
        <p:spPr>
          <a:xfrm>
            <a:off x="5568287" y="2497541"/>
            <a:ext cx="1528549" cy="1801503"/>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213E6E-5B07-7528-0DA4-AF96283F6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13" y="818867"/>
            <a:ext cx="1473647" cy="1669304"/>
          </a:xfrm>
          <a:prstGeom prst="rect">
            <a:avLst/>
          </a:prstGeom>
        </p:spPr>
      </p:pic>
      <p:pic>
        <p:nvPicPr>
          <p:cNvPr id="9" name="Picture 8">
            <a:extLst>
              <a:ext uri="{FF2B5EF4-FFF2-40B4-BE49-F238E27FC236}">
                <a16:creationId xmlns:a16="http://schemas.microsoft.com/office/drawing/2014/main" id="{128D8800-6C01-1B4D-C04A-EED9EF298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037" y="4599295"/>
            <a:ext cx="1866017" cy="1362323"/>
          </a:xfrm>
          <a:prstGeom prst="rect">
            <a:avLst/>
          </a:prstGeom>
        </p:spPr>
      </p:pic>
      <p:pic>
        <p:nvPicPr>
          <p:cNvPr id="11" name="Picture 10">
            <a:extLst>
              <a:ext uri="{FF2B5EF4-FFF2-40B4-BE49-F238E27FC236}">
                <a16:creationId xmlns:a16="http://schemas.microsoft.com/office/drawing/2014/main" id="{A9368F07-3447-3DE6-3D1C-99314DE0A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743" y="604999"/>
            <a:ext cx="1853089" cy="1479238"/>
          </a:xfrm>
          <a:prstGeom prst="rect">
            <a:avLst/>
          </a:prstGeom>
        </p:spPr>
      </p:pic>
      <p:pic>
        <p:nvPicPr>
          <p:cNvPr id="13" name="Picture 12">
            <a:extLst>
              <a:ext uri="{FF2B5EF4-FFF2-40B4-BE49-F238E27FC236}">
                <a16:creationId xmlns:a16="http://schemas.microsoft.com/office/drawing/2014/main" id="{3B928E70-B6EE-A927-E33A-FD669D235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81" y="4601257"/>
            <a:ext cx="1596789" cy="1119904"/>
          </a:xfrm>
          <a:prstGeom prst="rect">
            <a:avLst/>
          </a:prstGeom>
        </p:spPr>
      </p:pic>
      <p:pic>
        <p:nvPicPr>
          <p:cNvPr id="15" name="Picture 14">
            <a:extLst>
              <a:ext uri="{FF2B5EF4-FFF2-40B4-BE49-F238E27FC236}">
                <a16:creationId xmlns:a16="http://schemas.microsoft.com/office/drawing/2014/main" id="{10276719-6790-5117-E09F-1E922667ED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1578" y="5090613"/>
            <a:ext cx="805918" cy="1003111"/>
          </a:xfrm>
          <a:prstGeom prst="rect">
            <a:avLst/>
          </a:prstGeom>
        </p:spPr>
      </p:pic>
      <p:pic>
        <p:nvPicPr>
          <p:cNvPr id="18" name="Picture 17">
            <a:extLst>
              <a:ext uri="{FF2B5EF4-FFF2-40B4-BE49-F238E27FC236}">
                <a16:creationId xmlns:a16="http://schemas.microsoft.com/office/drawing/2014/main" id="{6C88D46D-6B03-1866-B906-ACFBE4A62A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7465" y="1569493"/>
            <a:ext cx="1237524" cy="2354238"/>
          </a:xfrm>
          <a:prstGeom prst="rect">
            <a:avLst/>
          </a:prstGeom>
        </p:spPr>
      </p:pic>
    </p:spTree>
    <p:extLst>
      <p:ext uri="{BB962C8B-B14F-4D97-AF65-F5344CB8AC3E}">
        <p14:creationId xmlns:p14="http://schemas.microsoft.com/office/powerpoint/2010/main" val="309131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C1D8-DEED-6AA0-DA43-9C07DCDC701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A2ECDE-B5B0-4EA8-DABF-612832EB0CE0}"/>
              </a:ext>
            </a:extLst>
          </p:cNvPr>
          <p:cNvSpPr/>
          <p:nvPr/>
        </p:nvSpPr>
        <p:spPr>
          <a:xfrm>
            <a:off x="154984" y="120469"/>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99F54FB-9EA0-FB68-F887-437285C9DB01}"/>
              </a:ext>
            </a:extLst>
          </p:cNvPr>
          <p:cNvSpPr txBox="1"/>
          <p:nvPr/>
        </p:nvSpPr>
        <p:spPr>
          <a:xfrm>
            <a:off x="234713" y="150256"/>
            <a:ext cx="8674574" cy="646331"/>
          </a:xfrm>
          <a:prstGeom prst="rect">
            <a:avLst/>
          </a:prstGeom>
          <a:noFill/>
        </p:spPr>
        <p:txBody>
          <a:bodyPr wrap="square" rtlCol="0">
            <a:spAutoFit/>
          </a:bodyPr>
          <a:lstStyle/>
          <a:p>
            <a:r>
              <a:rPr lang="ro-RO" dirty="0"/>
              <a:t>Colorați cu roșu imaginile potrivite!</a:t>
            </a:r>
            <a:endParaRPr lang="en-US" dirty="0"/>
          </a:p>
          <a:p>
            <a:endParaRPr lang="en-US" dirty="0"/>
          </a:p>
        </p:txBody>
      </p:sp>
      <p:sp>
        <p:nvSpPr>
          <p:cNvPr id="17" name="TextBox 16">
            <a:extLst>
              <a:ext uri="{FF2B5EF4-FFF2-40B4-BE49-F238E27FC236}">
                <a16:creationId xmlns:a16="http://schemas.microsoft.com/office/drawing/2014/main" id="{5D5D59C1-E8C7-D215-85D6-94BADF961016}"/>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pic>
        <p:nvPicPr>
          <p:cNvPr id="3" name="Picture 2">
            <a:extLst>
              <a:ext uri="{FF2B5EF4-FFF2-40B4-BE49-F238E27FC236}">
                <a16:creationId xmlns:a16="http://schemas.microsoft.com/office/drawing/2014/main" id="{83228D58-276D-C6B1-5BB1-73DCA40F1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32" y="1269241"/>
            <a:ext cx="1076060" cy="1218929"/>
          </a:xfrm>
          <a:prstGeom prst="rect">
            <a:avLst/>
          </a:prstGeom>
        </p:spPr>
      </p:pic>
      <p:pic>
        <p:nvPicPr>
          <p:cNvPr id="7" name="Picture 6">
            <a:extLst>
              <a:ext uri="{FF2B5EF4-FFF2-40B4-BE49-F238E27FC236}">
                <a16:creationId xmlns:a16="http://schemas.microsoft.com/office/drawing/2014/main" id="{64646886-6342-2CC8-A450-0A573BACB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084" y="327546"/>
            <a:ext cx="2267685" cy="2180770"/>
          </a:xfrm>
          <a:prstGeom prst="rect">
            <a:avLst/>
          </a:prstGeom>
        </p:spPr>
      </p:pic>
      <p:pic>
        <p:nvPicPr>
          <p:cNvPr id="9" name="Picture 8">
            <a:extLst>
              <a:ext uri="{FF2B5EF4-FFF2-40B4-BE49-F238E27FC236}">
                <a16:creationId xmlns:a16="http://schemas.microsoft.com/office/drawing/2014/main" id="{E33292F3-C87F-7241-59C9-C03139EF4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223" y="3889610"/>
            <a:ext cx="933315" cy="2122227"/>
          </a:xfrm>
          <a:prstGeom prst="rect">
            <a:avLst/>
          </a:prstGeom>
        </p:spPr>
      </p:pic>
      <p:pic>
        <p:nvPicPr>
          <p:cNvPr id="11" name="Picture 10">
            <a:extLst>
              <a:ext uri="{FF2B5EF4-FFF2-40B4-BE49-F238E27FC236}">
                <a16:creationId xmlns:a16="http://schemas.microsoft.com/office/drawing/2014/main" id="{F38FD501-7096-36A3-2929-D4E59471A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55" y="2961563"/>
            <a:ext cx="2631795" cy="3132161"/>
          </a:xfrm>
          <a:prstGeom prst="rect">
            <a:avLst/>
          </a:prstGeom>
        </p:spPr>
      </p:pic>
      <p:pic>
        <p:nvPicPr>
          <p:cNvPr id="13" name="Picture 12">
            <a:extLst>
              <a:ext uri="{FF2B5EF4-FFF2-40B4-BE49-F238E27FC236}">
                <a16:creationId xmlns:a16="http://schemas.microsoft.com/office/drawing/2014/main" id="{79E2EBD0-2092-8A81-32AD-166C66169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544" y="4107974"/>
            <a:ext cx="1047066" cy="1630907"/>
          </a:xfrm>
          <a:prstGeom prst="rect">
            <a:avLst/>
          </a:prstGeom>
        </p:spPr>
      </p:pic>
      <p:sp>
        <p:nvSpPr>
          <p:cNvPr id="14" name="Heart 13">
            <a:extLst>
              <a:ext uri="{FF2B5EF4-FFF2-40B4-BE49-F238E27FC236}">
                <a16:creationId xmlns:a16="http://schemas.microsoft.com/office/drawing/2014/main" id="{889EF31D-53C3-CA22-7AC8-5A95FB39D38A}"/>
              </a:ext>
            </a:extLst>
          </p:cNvPr>
          <p:cNvSpPr/>
          <p:nvPr/>
        </p:nvSpPr>
        <p:spPr>
          <a:xfrm>
            <a:off x="3698544" y="1201003"/>
            <a:ext cx="1419367" cy="1419367"/>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B133E9-2D2A-0062-BB58-C87BE17512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5792" y="3125337"/>
            <a:ext cx="1096083" cy="1549020"/>
          </a:xfrm>
          <a:prstGeom prst="rect">
            <a:avLst/>
          </a:prstGeom>
        </p:spPr>
      </p:pic>
    </p:spTree>
    <p:extLst>
      <p:ext uri="{BB962C8B-B14F-4D97-AF65-F5344CB8AC3E}">
        <p14:creationId xmlns:p14="http://schemas.microsoft.com/office/powerpoint/2010/main" val="280628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4AB8-5498-459D-701A-C80E617FFD9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4B0E480-A50F-52FA-E817-22218CE50E17}"/>
              </a:ext>
            </a:extLst>
          </p:cNvPr>
          <p:cNvSpPr/>
          <p:nvPr/>
        </p:nvSpPr>
        <p:spPr>
          <a:xfrm>
            <a:off x="187140" y="122830"/>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D3F6F6-EC75-E6D5-5BD5-0A405CDFC88B}"/>
              </a:ext>
            </a:extLst>
          </p:cNvPr>
          <p:cNvSpPr txBox="1"/>
          <p:nvPr/>
        </p:nvSpPr>
        <p:spPr>
          <a:xfrm>
            <a:off x="275657" y="191200"/>
            <a:ext cx="8674574" cy="646331"/>
          </a:xfrm>
          <a:prstGeom prst="rect">
            <a:avLst/>
          </a:prstGeom>
          <a:noFill/>
        </p:spPr>
        <p:txBody>
          <a:bodyPr wrap="square" rtlCol="0">
            <a:spAutoFit/>
          </a:bodyPr>
          <a:lstStyle/>
          <a:p>
            <a:r>
              <a:rPr lang="ro-RO" dirty="0"/>
              <a:t>Colorați mărgelele după model.</a:t>
            </a:r>
            <a:endParaRPr lang="en-US" dirty="0"/>
          </a:p>
          <a:p>
            <a:endParaRPr lang="en-US" dirty="0"/>
          </a:p>
        </p:txBody>
      </p:sp>
      <p:sp>
        <p:nvSpPr>
          <p:cNvPr id="17" name="TextBox 16">
            <a:extLst>
              <a:ext uri="{FF2B5EF4-FFF2-40B4-BE49-F238E27FC236}">
                <a16:creationId xmlns:a16="http://schemas.microsoft.com/office/drawing/2014/main" id="{C6211F98-A09B-8E2A-F781-C6ED572915F1}"/>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cxnSp>
        <p:nvCxnSpPr>
          <p:cNvPr id="3" name="Straight Connector 2">
            <a:extLst>
              <a:ext uri="{FF2B5EF4-FFF2-40B4-BE49-F238E27FC236}">
                <a16:creationId xmlns:a16="http://schemas.microsoft.com/office/drawing/2014/main" id="{70223A35-5151-7B2A-3174-7E4A28FCF9CC}"/>
              </a:ext>
            </a:extLst>
          </p:cNvPr>
          <p:cNvCxnSpPr/>
          <p:nvPr/>
        </p:nvCxnSpPr>
        <p:spPr>
          <a:xfrm>
            <a:off x="504967" y="996287"/>
            <a:ext cx="8366078" cy="0"/>
          </a:xfrm>
          <a:prstGeom prst="line">
            <a:avLst/>
          </a:prstGeom>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78885203-9E42-8296-3D46-C356710A2C90}"/>
              </a:ext>
            </a:extLst>
          </p:cNvPr>
          <p:cNvGrpSpPr/>
          <p:nvPr/>
        </p:nvGrpSpPr>
        <p:grpSpPr>
          <a:xfrm>
            <a:off x="600501" y="643718"/>
            <a:ext cx="8286465" cy="682390"/>
            <a:chOff x="600501" y="643718"/>
            <a:chExt cx="8286465" cy="682390"/>
          </a:xfrm>
        </p:grpSpPr>
        <p:sp>
          <p:nvSpPr>
            <p:cNvPr id="5" name="Oval 4">
              <a:extLst>
                <a:ext uri="{FF2B5EF4-FFF2-40B4-BE49-F238E27FC236}">
                  <a16:creationId xmlns:a16="http://schemas.microsoft.com/office/drawing/2014/main" id="{DD7A30E6-338C-A221-2BEB-C2D05EDEE3D4}"/>
                </a:ext>
              </a:extLst>
            </p:cNvPr>
            <p:cNvSpPr/>
            <p:nvPr/>
          </p:nvSpPr>
          <p:spPr>
            <a:xfrm>
              <a:off x="600501" y="696036"/>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64ADA1-2080-E99B-7B3A-BF8A574AE64E}"/>
                </a:ext>
              </a:extLst>
            </p:cNvPr>
            <p:cNvSpPr/>
            <p:nvPr/>
          </p:nvSpPr>
          <p:spPr>
            <a:xfrm>
              <a:off x="118962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6843BA-60C9-C2C7-CDB3-1B070EFEA11C}"/>
                </a:ext>
              </a:extLst>
            </p:cNvPr>
            <p:cNvSpPr/>
            <p:nvPr/>
          </p:nvSpPr>
          <p:spPr>
            <a:xfrm>
              <a:off x="1776484" y="671015"/>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C41587-DCA0-407A-154D-87A32364F64B}"/>
                </a:ext>
              </a:extLst>
            </p:cNvPr>
            <p:cNvSpPr/>
            <p:nvPr/>
          </p:nvSpPr>
          <p:spPr>
            <a:xfrm>
              <a:off x="2363337" y="657367"/>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4F935F-0CC6-BC2F-F0F7-D30C6A36314A}"/>
                </a:ext>
              </a:extLst>
            </p:cNvPr>
            <p:cNvSpPr/>
            <p:nvPr/>
          </p:nvSpPr>
          <p:spPr>
            <a:xfrm>
              <a:off x="2963838" y="64371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C8949F-18C0-2AD1-C807-B0F8C6672E6E}"/>
                </a:ext>
              </a:extLst>
            </p:cNvPr>
            <p:cNvSpPr/>
            <p:nvPr/>
          </p:nvSpPr>
          <p:spPr>
            <a:xfrm>
              <a:off x="4164841"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2FA1671-C68E-096E-B61D-58E838969332}"/>
                </a:ext>
              </a:extLst>
            </p:cNvPr>
            <p:cNvSpPr/>
            <p:nvPr/>
          </p:nvSpPr>
          <p:spPr>
            <a:xfrm>
              <a:off x="3580261" y="673290"/>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C7B8E39-3883-389E-A0B7-1C461C45CDB3}"/>
                </a:ext>
              </a:extLst>
            </p:cNvPr>
            <p:cNvSpPr/>
            <p:nvPr/>
          </p:nvSpPr>
          <p:spPr>
            <a:xfrm>
              <a:off x="4751695"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67DA8CA-3F42-3D77-EE0C-7037DF1C2A92}"/>
                </a:ext>
              </a:extLst>
            </p:cNvPr>
            <p:cNvSpPr/>
            <p:nvPr/>
          </p:nvSpPr>
          <p:spPr>
            <a:xfrm>
              <a:off x="535219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D115CB-D46B-102E-137E-8459BB2C97EC}"/>
                </a:ext>
              </a:extLst>
            </p:cNvPr>
            <p:cNvSpPr/>
            <p:nvPr/>
          </p:nvSpPr>
          <p:spPr>
            <a:xfrm>
              <a:off x="5952698"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A9D2C8E-827C-E44E-EAF5-A59603F36B82}"/>
                </a:ext>
              </a:extLst>
            </p:cNvPr>
            <p:cNvSpPr/>
            <p:nvPr/>
          </p:nvSpPr>
          <p:spPr>
            <a:xfrm>
              <a:off x="655319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A3FC65-C989-75A9-5256-7BE239749397}"/>
                </a:ext>
              </a:extLst>
            </p:cNvPr>
            <p:cNvSpPr/>
            <p:nvPr/>
          </p:nvSpPr>
          <p:spPr>
            <a:xfrm>
              <a:off x="712640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E5A523-94ED-0F80-75DC-2C06B8748A95}"/>
                </a:ext>
              </a:extLst>
            </p:cNvPr>
            <p:cNvSpPr/>
            <p:nvPr/>
          </p:nvSpPr>
          <p:spPr>
            <a:xfrm>
              <a:off x="7726907"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E1868EC-E58D-529B-2A49-C3273A7902B9}"/>
                </a:ext>
              </a:extLst>
            </p:cNvPr>
            <p:cNvSpPr/>
            <p:nvPr/>
          </p:nvSpPr>
          <p:spPr>
            <a:xfrm>
              <a:off x="8327408" y="698311"/>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ADCA175-733A-61B7-8081-B500D3384C14}"/>
              </a:ext>
            </a:extLst>
          </p:cNvPr>
          <p:cNvGrpSpPr/>
          <p:nvPr/>
        </p:nvGrpSpPr>
        <p:grpSpPr>
          <a:xfrm>
            <a:off x="589128" y="1846995"/>
            <a:ext cx="8286465" cy="682390"/>
            <a:chOff x="600501" y="643718"/>
            <a:chExt cx="8286465" cy="682390"/>
          </a:xfrm>
        </p:grpSpPr>
        <p:sp>
          <p:nvSpPr>
            <p:cNvPr id="31" name="Oval 30">
              <a:extLst>
                <a:ext uri="{FF2B5EF4-FFF2-40B4-BE49-F238E27FC236}">
                  <a16:creationId xmlns:a16="http://schemas.microsoft.com/office/drawing/2014/main" id="{4E70EDFB-7D6E-E88C-2804-0891073B6A33}"/>
                </a:ext>
              </a:extLst>
            </p:cNvPr>
            <p:cNvSpPr/>
            <p:nvPr/>
          </p:nvSpPr>
          <p:spPr>
            <a:xfrm>
              <a:off x="600501" y="696036"/>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B30F11E-888A-56D2-B5CF-2BF9EF365045}"/>
                </a:ext>
              </a:extLst>
            </p:cNvPr>
            <p:cNvSpPr/>
            <p:nvPr/>
          </p:nvSpPr>
          <p:spPr>
            <a:xfrm>
              <a:off x="1189629" y="671015"/>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13FEC68-D74F-8EDC-01D6-28F05EA919DA}"/>
                </a:ext>
              </a:extLst>
            </p:cNvPr>
            <p:cNvSpPr/>
            <p:nvPr/>
          </p:nvSpPr>
          <p:spPr>
            <a:xfrm>
              <a:off x="1776484"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2224BDA-F620-670A-DC24-AB08BE92FC80}"/>
                </a:ext>
              </a:extLst>
            </p:cNvPr>
            <p:cNvSpPr/>
            <p:nvPr/>
          </p:nvSpPr>
          <p:spPr>
            <a:xfrm>
              <a:off x="2363337" y="657367"/>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F120A0C-43F9-9583-1612-1605AA81F00D}"/>
                </a:ext>
              </a:extLst>
            </p:cNvPr>
            <p:cNvSpPr/>
            <p:nvPr/>
          </p:nvSpPr>
          <p:spPr>
            <a:xfrm>
              <a:off x="2963838" y="643718"/>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ED93E4-64F2-DEB9-F6F5-9AB3234D4479}"/>
                </a:ext>
              </a:extLst>
            </p:cNvPr>
            <p:cNvSpPr/>
            <p:nvPr/>
          </p:nvSpPr>
          <p:spPr>
            <a:xfrm>
              <a:off x="4164841"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AC25EEB-A8BB-D738-EF2B-3C99A6C463D4}"/>
                </a:ext>
              </a:extLst>
            </p:cNvPr>
            <p:cNvSpPr/>
            <p:nvPr/>
          </p:nvSpPr>
          <p:spPr>
            <a:xfrm>
              <a:off x="3580261" y="673290"/>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2C4DAC-9512-41F3-0645-08E90A2D9FCB}"/>
                </a:ext>
              </a:extLst>
            </p:cNvPr>
            <p:cNvSpPr/>
            <p:nvPr/>
          </p:nvSpPr>
          <p:spPr>
            <a:xfrm>
              <a:off x="4751695"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C9D4A6-37FB-6B84-460D-5168B0C27063}"/>
                </a:ext>
              </a:extLst>
            </p:cNvPr>
            <p:cNvSpPr/>
            <p:nvPr/>
          </p:nvSpPr>
          <p:spPr>
            <a:xfrm>
              <a:off x="535219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CD47B88-DFA6-A698-FF91-26AA0C65CF28}"/>
                </a:ext>
              </a:extLst>
            </p:cNvPr>
            <p:cNvSpPr/>
            <p:nvPr/>
          </p:nvSpPr>
          <p:spPr>
            <a:xfrm>
              <a:off x="5952698"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7CC0338-EBA4-9AFE-3FD3-6B0F7A09F552}"/>
                </a:ext>
              </a:extLst>
            </p:cNvPr>
            <p:cNvSpPr/>
            <p:nvPr/>
          </p:nvSpPr>
          <p:spPr>
            <a:xfrm>
              <a:off x="655319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7904F1-AEB8-31E6-B48C-60564DB6DD92}"/>
                </a:ext>
              </a:extLst>
            </p:cNvPr>
            <p:cNvSpPr/>
            <p:nvPr/>
          </p:nvSpPr>
          <p:spPr>
            <a:xfrm>
              <a:off x="712640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CBA387C-46BB-7BCC-A7D4-BCB9181031FD}"/>
                </a:ext>
              </a:extLst>
            </p:cNvPr>
            <p:cNvSpPr/>
            <p:nvPr/>
          </p:nvSpPr>
          <p:spPr>
            <a:xfrm>
              <a:off x="7726907"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CB2DDA-EF82-85B6-B498-EEA99B27B713}"/>
                </a:ext>
              </a:extLst>
            </p:cNvPr>
            <p:cNvSpPr/>
            <p:nvPr/>
          </p:nvSpPr>
          <p:spPr>
            <a:xfrm>
              <a:off x="8327408" y="698311"/>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4A718423-4F81-BD1E-ABB4-844810CF53A9}"/>
              </a:ext>
            </a:extLst>
          </p:cNvPr>
          <p:cNvGrpSpPr/>
          <p:nvPr/>
        </p:nvGrpSpPr>
        <p:grpSpPr>
          <a:xfrm>
            <a:off x="493593" y="3047998"/>
            <a:ext cx="8286465" cy="682390"/>
            <a:chOff x="600501" y="643718"/>
            <a:chExt cx="8286465" cy="682390"/>
          </a:xfrm>
        </p:grpSpPr>
        <p:sp>
          <p:nvSpPr>
            <p:cNvPr id="46" name="Oval 45">
              <a:extLst>
                <a:ext uri="{FF2B5EF4-FFF2-40B4-BE49-F238E27FC236}">
                  <a16:creationId xmlns:a16="http://schemas.microsoft.com/office/drawing/2014/main" id="{46DDC2CD-4EFD-DA76-5861-8858511763AF}"/>
                </a:ext>
              </a:extLst>
            </p:cNvPr>
            <p:cNvSpPr/>
            <p:nvPr/>
          </p:nvSpPr>
          <p:spPr>
            <a:xfrm>
              <a:off x="600501" y="696036"/>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0E37B5C-C481-ECE7-7F73-BCBD95938DF5}"/>
                </a:ext>
              </a:extLst>
            </p:cNvPr>
            <p:cNvSpPr/>
            <p:nvPr/>
          </p:nvSpPr>
          <p:spPr>
            <a:xfrm>
              <a:off x="1189629" y="671015"/>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1CC0D76-ED5B-112D-75B4-2CFBD8138064}"/>
                </a:ext>
              </a:extLst>
            </p:cNvPr>
            <p:cNvSpPr/>
            <p:nvPr/>
          </p:nvSpPr>
          <p:spPr>
            <a:xfrm>
              <a:off x="1776484"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0B7A4B2-903A-EC70-0565-68AE9ABEECF4}"/>
                </a:ext>
              </a:extLst>
            </p:cNvPr>
            <p:cNvSpPr/>
            <p:nvPr/>
          </p:nvSpPr>
          <p:spPr>
            <a:xfrm>
              <a:off x="2363337" y="657367"/>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7A733C3-BD6F-A8F5-96CA-433F7D8C5821}"/>
                </a:ext>
              </a:extLst>
            </p:cNvPr>
            <p:cNvSpPr/>
            <p:nvPr/>
          </p:nvSpPr>
          <p:spPr>
            <a:xfrm>
              <a:off x="2963838" y="64371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40F660D-8BCA-CFB6-8F3D-9D5BC9C53086}"/>
                </a:ext>
              </a:extLst>
            </p:cNvPr>
            <p:cNvSpPr/>
            <p:nvPr/>
          </p:nvSpPr>
          <p:spPr>
            <a:xfrm>
              <a:off x="4164841"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34EB601-8CCB-DE4E-69DC-0E238572AB69}"/>
                </a:ext>
              </a:extLst>
            </p:cNvPr>
            <p:cNvSpPr/>
            <p:nvPr/>
          </p:nvSpPr>
          <p:spPr>
            <a:xfrm>
              <a:off x="3580261" y="673290"/>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77BFC81-10EA-B01F-302A-7D36344D4143}"/>
                </a:ext>
              </a:extLst>
            </p:cNvPr>
            <p:cNvSpPr/>
            <p:nvPr/>
          </p:nvSpPr>
          <p:spPr>
            <a:xfrm>
              <a:off x="4751695"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551C917-ED4D-FF96-A25C-65A733133D9C}"/>
                </a:ext>
              </a:extLst>
            </p:cNvPr>
            <p:cNvSpPr/>
            <p:nvPr/>
          </p:nvSpPr>
          <p:spPr>
            <a:xfrm>
              <a:off x="535219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2CE58BC-C807-80F5-B613-FDAEC19112EC}"/>
                </a:ext>
              </a:extLst>
            </p:cNvPr>
            <p:cNvSpPr/>
            <p:nvPr/>
          </p:nvSpPr>
          <p:spPr>
            <a:xfrm>
              <a:off x="5952698"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85BD651-A3FA-9286-585E-ED045C10C082}"/>
                </a:ext>
              </a:extLst>
            </p:cNvPr>
            <p:cNvSpPr/>
            <p:nvPr/>
          </p:nvSpPr>
          <p:spPr>
            <a:xfrm>
              <a:off x="655319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ECF4887-ACF6-DACB-2246-5BB55E183B55}"/>
                </a:ext>
              </a:extLst>
            </p:cNvPr>
            <p:cNvSpPr/>
            <p:nvPr/>
          </p:nvSpPr>
          <p:spPr>
            <a:xfrm>
              <a:off x="712640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B13EE1E-30D1-7283-C0BE-0915C6CE6DE9}"/>
                </a:ext>
              </a:extLst>
            </p:cNvPr>
            <p:cNvSpPr/>
            <p:nvPr/>
          </p:nvSpPr>
          <p:spPr>
            <a:xfrm>
              <a:off x="7726907"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876E252-DBDE-EF1A-89B2-FE654B83AD34}"/>
                </a:ext>
              </a:extLst>
            </p:cNvPr>
            <p:cNvSpPr/>
            <p:nvPr/>
          </p:nvSpPr>
          <p:spPr>
            <a:xfrm>
              <a:off x="8327408" y="698311"/>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CAC3545B-572A-A262-0AFA-9C05111B63CA}"/>
              </a:ext>
            </a:extLst>
          </p:cNvPr>
          <p:cNvGrpSpPr/>
          <p:nvPr/>
        </p:nvGrpSpPr>
        <p:grpSpPr>
          <a:xfrm>
            <a:off x="454925" y="4278571"/>
            <a:ext cx="8286465" cy="682390"/>
            <a:chOff x="600501" y="643718"/>
            <a:chExt cx="8286465" cy="682390"/>
          </a:xfrm>
        </p:grpSpPr>
        <p:sp>
          <p:nvSpPr>
            <p:cNvPr id="61" name="Oval 60">
              <a:extLst>
                <a:ext uri="{FF2B5EF4-FFF2-40B4-BE49-F238E27FC236}">
                  <a16:creationId xmlns:a16="http://schemas.microsoft.com/office/drawing/2014/main" id="{1211FB75-EEA3-450E-D3CF-E89B50AE9DED}"/>
                </a:ext>
              </a:extLst>
            </p:cNvPr>
            <p:cNvSpPr/>
            <p:nvPr/>
          </p:nvSpPr>
          <p:spPr>
            <a:xfrm>
              <a:off x="600501" y="696036"/>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B771290-DB27-615D-44E8-9B1078C8D633}"/>
                </a:ext>
              </a:extLst>
            </p:cNvPr>
            <p:cNvSpPr/>
            <p:nvPr/>
          </p:nvSpPr>
          <p:spPr>
            <a:xfrm>
              <a:off x="118962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52DD2AB-4D0B-B674-226A-083C24E96411}"/>
                </a:ext>
              </a:extLst>
            </p:cNvPr>
            <p:cNvSpPr/>
            <p:nvPr/>
          </p:nvSpPr>
          <p:spPr>
            <a:xfrm>
              <a:off x="1776484" y="671015"/>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806EE43-EABB-1642-34C2-75B1B7202FA9}"/>
                </a:ext>
              </a:extLst>
            </p:cNvPr>
            <p:cNvSpPr/>
            <p:nvPr/>
          </p:nvSpPr>
          <p:spPr>
            <a:xfrm>
              <a:off x="2363337" y="657367"/>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2427B78-6E93-9185-05EC-490E29B460C7}"/>
                </a:ext>
              </a:extLst>
            </p:cNvPr>
            <p:cNvSpPr/>
            <p:nvPr/>
          </p:nvSpPr>
          <p:spPr>
            <a:xfrm>
              <a:off x="2963838" y="64371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6AE8F09-69A9-3AA1-8309-CD0D112E3D58}"/>
                </a:ext>
              </a:extLst>
            </p:cNvPr>
            <p:cNvSpPr/>
            <p:nvPr/>
          </p:nvSpPr>
          <p:spPr>
            <a:xfrm>
              <a:off x="4164841"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C8905DFC-9291-2FF2-B84C-8C3E849E46E5}"/>
                </a:ext>
              </a:extLst>
            </p:cNvPr>
            <p:cNvSpPr/>
            <p:nvPr/>
          </p:nvSpPr>
          <p:spPr>
            <a:xfrm>
              <a:off x="3580261" y="673290"/>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C36A765-21F7-4D4C-EE88-521797BC253D}"/>
                </a:ext>
              </a:extLst>
            </p:cNvPr>
            <p:cNvSpPr/>
            <p:nvPr/>
          </p:nvSpPr>
          <p:spPr>
            <a:xfrm>
              <a:off x="4751695"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09A9845E-E132-10DC-E469-3F0B0B4E84FE}"/>
                </a:ext>
              </a:extLst>
            </p:cNvPr>
            <p:cNvSpPr/>
            <p:nvPr/>
          </p:nvSpPr>
          <p:spPr>
            <a:xfrm>
              <a:off x="535219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1C8681A-FC81-5C82-DC02-F1BB9F2DE67C}"/>
                </a:ext>
              </a:extLst>
            </p:cNvPr>
            <p:cNvSpPr/>
            <p:nvPr/>
          </p:nvSpPr>
          <p:spPr>
            <a:xfrm>
              <a:off x="5952698"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EB3B9D1-7AF7-4F83-4A14-175A7169C2F8}"/>
                </a:ext>
              </a:extLst>
            </p:cNvPr>
            <p:cNvSpPr/>
            <p:nvPr/>
          </p:nvSpPr>
          <p:spPr>
            <a:xfrm>
              <a:off x="655319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32F73C00-F87E-F515-9F44-3850F2079183}"/>
                </a:ext>
              </a:extLst>
            </p:cNvPr>
            <p:cNvSpPr/>
            <p:nvPr/>
          </p:nvSpPr>
          <p:spPr>
            <a:xfrm>
              <a:off x="712640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98D0097-870D-E5E1-822D-630040301A8C}"/>
                </a:ext>
              </a:extLst>
            </p:cNvPr>
            <p:cNvSpPr/>
            <p:nvPr/>
          </p:nvSpPr>
          <p:spPr>
            <a:xfrm>
              <a:off x="7726907"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CD2DDF4-C2A8-CF1D-542D-0CF90D32BBD5}"/>
                </a:ext>
              </a:extLst>
            </p:cNvPr>
            <p:cNvSpPr/>
            <p:nvPr/>
          </p:nvSpPr>
          <p:spPr>
            <a:xfrm>
              <a:off x="8327408" y="698311"/>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76521448-C899-3B90-D9E8-471A1D611549}"/>
              </a:ext>
            </a:extLst>
          </p:cNvPr>
          <p:cNvGrpSpPr/>
          <p:nvPr/>
        </p:nvGrpSpPr>
        <p:grpSpPr>
          <a:xfrm>
            <a:off x="550459" y="5452279"/>
            <a:ext cx="8286465" cy="682390"/>
            <a:chOff x="600501" y="643718"/>
            <a:chExt cx="8286465" cy="682390"/>
          </a:xfrm>
        </p:grpSpPr>
        <p:sp>
          <p:nvSpPr>
            <p:cNvPr id="76" name="Oval 75">
              <a:extLst>
                <a:ext uri="{FF2B5EF4-FFF2-40B4-BE49-F238E27FC236}">
                  <a16:creationId xmlns:a16="http://schemas.microsoft.com/office/drawing/2014/main" id="{A332A7B7-68F9-3A90-312C-786DCD57DBE3}"/>
                </a:ext>
              </a:extLst>
            </p:cNvPr>
            <p:cNvSpPr/>
            <p:nvPr/>
          </p:nvSpPr>
          <p:spPr>
            <a:xfrm>
              <a:off x="600501" y="696036"/>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79C109B-0BC5-7590-0739-7FB3A30DEF34}"/>
                </a:ext>
              </a:extLst>
            </p:cNvPr>
            <p:cNvSpPr/>
            <p:nvPr/>
          </p:nvSpPr>
          <p:spPr>
            <a:xfrm>
              <a:off x="118962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1AE0E3B-72A7-20D3-371D-4DBAA67C4C4E}"/>
                </a:ext>
              </a:extLst>
            </p:cNvPr>
            <p:cNvSpPr/>
            <p:nvPr/>
          </p:nvSpPr>
          <p:spPr>
            <a:xfrm>
              <a:off x="1776484"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1F9F0F4-AE23-C020-1508-11699F6B3EDF}"/>
                </a:ext>
              </a:extLst>
            </p:cNvPr>
            <p:cNvSpPr/>
            <p:nvPr/>
          </p:nvSpPr>
          <p:spPr>
            <a:xfrm>
              <a:off x="2363337" y="657367"/>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0A9771C-707C-5569-C5CD-5CF50C7ABF44}"/>
                </a:ext>
              </a:extLst>
            </p:cNvPr>
            <p:cNvSpPr/>
            <p:nvPr/>
          </p:nvSpPr>
          <p:spPr>
            <a:xfrm>
              <a:off x="2963838" y="64371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E3C5C21-F1CA-55C0-DF07-40D03B524F75}"/>
                </a:ext>
              </a:extLst>
            </p:cNvPr>
            <p:cNvSpPr/>
            <p:nvPr/>
          </p:nvSpPr>
          <p:spPr>
            <a:xfrm>
              <a:off x="4164841" y="657368"/>
              <a:ext cx="559558" cy="627797"/>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03C509F-B15D-2710-E8C6-89EE865FD1AD}"/>
                </a:ext>
              </a:extLst>
            </p:cNvPr>
            <p:cNvSpPr/>
            <p:nvPr/>
          </p:nvSpPr>
          <p:spPr>
            <a:xfrm>
              <a:off x="3580261" y="673290"/>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FE4E75A-C18C-9E4C-F020-389B8CA7F93E}"/>
                </a:ext>
              </a:extLst>
            </p:cNvPr>
            <p:cNvSpPr/>
            <p:nvPr/>
          </p:nvSpPr>
          <p:spPr>
            <a:xfrm>
              <a:off x="4751695"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7BA7769-AA3C-2063-B0FD-58A6C36F2ADC}"/>
                </a:ext>
              </a:extLst>
            </p:cNvPr>
            <p:cNvSpPr/>
            <p:nvPr/>
          </p:nvSpPr>
          <p:spPr>
            <a:xfrm>
              <a:off x="535219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E34CFD94-BD48-C554-48FD-BB4B7014B7EB}"/>
                </a:ext>
              </a:extLst>
            </p:cNvPr>
            <p:cNvSpPr/>
            <p:nvPr/>
          </p:nvSpPr>
          <p:spPr>
            <a:xfrm>
              <a:off x="5952698" y="657368"/>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5BD636F-5709-8054-833F-1122FFF41265}"/>
                </a:ext>
              </a:extLst>
            </p:cNvPr>
            <p:cNvSpPr/>
            <p:nvPr/>
          </p:nvSpPr>
          <p:spPr>
            <a:xfrm>
              <a:off x="6553199"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683100E5-A487-0136-A964-9C15A45023B8}"/>
                </a:ext>
              </a:extLst>
            </p:cNvPr>
            <p:cNvSpPr/>
            <p:nvPr/>
          </p:nvSpPr>
          <p:spPr>
            <a:xfrm>
              <a:off x="7126406"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C837114-1843-B867-E994-9D367E404A0A}"/>
                </a:ext>
              </a:extLst>
            </p:cNvPr>
            <p:cNvSpPr/>
            <p:nvPr/>
          </p:nvSpPr>
          <p:spPr>
            <a:xfrm>
              <a:off x="7726907" y="671015"/>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EDD420A-7E1B-B167-7AF7-50DA8A1B3A5B}"/>
                </a:ext>
              </a:extLst>
            </p:cNvPr>
            <p:cNvSpPr/>
            <p:nvPr/>
          </p:nvSpPr>
          <p:spPr>
            <a:xfrm>
              <a:off x="8327408" y="698311"/>
              <a:ext cx="559558" cy="627797"/>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227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3937-A3CB-D30D-EF0D-CCCC7C9E30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4665090-50A7-731C-68FD-7C29930DD7E4}"/>
              </a:ext>
            </a:extLst>
          </p:cNvPr>
          <p:cNvSpPr/>
          <p:nvPr/>
        </p:nvSpPr>
        <p:spPr>
          <a:xfrm>
            <a:off x="154984" y="120469"/>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80D56B-7C43-C744-26B9-4B26D751D05E}"/>
              </a:ext>
            </a:extLst>
          </p:cNvPr>
          <p:cNvSpPr txBox="1"/>
          <p:nvPr/>
        </p:nvSpPr>
        <p:spPr>
          <a:xfrm>
            <a:off x="234713" y="150256"/>
            <a:ext cx="8674574" cy="646331"/>
          </a:xfrm>
          <a:prstGeom prst="rect">
            <a:avLst/>
          </a:prstGeom>
          <a:noFill/>
        </p:spPr>
        <p:txBody>
          <a:bodyPr wrap="square" rtlCol="0">
            <a:spAutoFit/>
          </a:bodyPr>
          <a:lstStyle/>
          <a:p>
            <a:r>
              <a:rPr lang="ro-RO" dirty="0"/>
              <a:t>Colorează cu roșu imaginile diferite din fiecare șir.</a:t>
            </a:r>
            <a:endParaRPr lang="en-US" dirty="0"/>
          </a:p>
          <a:p>
            <a:endParaRPr lang="en-US" dirty="0"/>
          </a:p>
        </p:txBody>
      </p:sp>
      <p:sp>
        <p:nvSpPr>
          <p:cNvPr id="17" name="TextBox 16">
            <a:extLst>
              <a:ext uri="{FF2B5EF4-FFF2-40B4-BE49-F238E27FC236}">
                <a16:creationId xmlns:a16="http://schemas.microsoft.com/office/drawing/2014/main" id="{3FCFB478-4CC8-0E7C-2D49-A6146FB0F1C5}"/>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pic>
        <p:nvPicPr>
          <p:cNvPr id="9" name="Picture 8">
            <a:extLst>
              <a:ext uri="{FF2B5EF4-FFF2-40B4-BE49-F238E27FC236}">
                <a16:creationId xmlns:a16="http://schemas.microsoft.com/office/drawing/2014/main" id="{2258105B-476F-4C6E-A597-FFCC7269C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53" y="2442950"/>
            <a:ext cx="561189" cy="1276064"/>
          </a:xfrm>
          <a:prstGeom prst="rect">
            <a:avLst/>
          </a:prstGeom>
        </p:spPr>
      </p:pic>
      <p:pic>
        <p:nvPicPr>
          <p:cNvPr id="13" name="Picture 12">
            <a:extLst>
              <a:ext uri="{FF2B5EF4-FFF2-40B4-BE49-F238E27FC236}">
                <a16:creationId xmlns:a16="http://schemas.microsoft.com/office/drawing/2014/main" id="{788537E0-896C-FEC1-3303-D9B3BCF1F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6" y="4068987"/>
            <a:ext cx="686565" cy="1069392"/>
          </a:xfrm>
          <a:prstGeom prst="rect">
            <a:avLst/>
          </a:prstGeom>
        </p:spPr>
      </p:pic>
      <p:sp>
        <p:nvSpPr>
          <p:cNvPr id="14" name="Heart 13">
            <a:extLst>
              <a:ext uri="{FF2B5EF4-FFF2-40B4-BE49-F238E27FC236}">
                <a16:creationId xmlns:a16="http://schemas.microsoft.com/office/drawing/2014/main" id="{24C401CB-80EF-2C67-D14C-CCE37E29B9FA}"/>
              </a:ext>
            </a:extLst>
          </p:cNvPr>
          <p:cNvSpPr/>
          <p:nvPr/>
        </p:nvSpPr>
        <p:spPr>
          <a:xfrm>
            <a:off x="341195" y="655093"/>
            <a:ext cx="1419367" cy="1419367"/>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rt 1">
            <a:extLst>
              <a:ext uri="{FF2B5EF4-FFF2-40B4-BE49-F238E27FC236}">
                <a16:creationId xmlns:a16="http://schemas.microsoft.com/office/drawing/2014/main" id="{6BAE2262-5F9F-A665-9E6B-2583371B381C}"/>
              </a:ext>
            </a:extLst>
          </p:cNvPr>
          <p:cNvSpPr/>
          <p:nvPr/>
        </p:nvSpPr>
        <p:spPr>
          <a:xfrm>
            <a:off x="2090383" y="671016"/>
            <a:ext cx="1419367" cy="1419367"/>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art 4">
            <a:extLst>
              <a:ext uri="{FF2B5EF4-FFF2-40B4-BE49-F238E27FC236}">
                <a16:creationId xmlns:a16="http://schemas.microsoft.com/office/drawing/2014/main" id="{6C0143D0-5E3E-216B-4593-ECCB16A537C9}"/>
              </a:ext>
            </a:extLst>
          </p:cNvPr>
          <p:cNvSpPr/>
          <p:nvPr/>
        </p:nvSpPr>
        <p:spPr>
          <a:xfrm>
            <a:off x="3880514" y="673290"/>
            <a:ext cx="1419367" cy="1419367"/>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a:extLst>
              <a:ext uri="{FF2B5EF4-FFF2-40B4-BE49-F238E27FC236}">
                <a16:creationId xmlns:a16="http://schemas.microsoft.com/office/drawing/2014/main" id="{C33865C6-3266-626C-7D2F-5575C24EB725}"/>
              </a:ext>
            </a:extLst>
          </p:cNvPr>
          <p:cNvSpPr/>
          <p:nvPr/>
        </p:nvSpPr>
        <p:spPr>
          <a:xfrm>
            <a:off x="5602407" y="634622"/>
            <a:ext cx="1419367" cy="1419367"/>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1FDAC970-F771-57CA-B478-76250E6570B5}"/>
              </a:ext>
            </a:extLst>
          </p:cNvPr>
          <p:cNvSpPr/>
          <p:nvPr/>
        </p:nvSpPr>
        <p:spPr>
          <a:xfrm rot="10800000">
            <a:off x="7310652" y="623248"/>
            <a:ext cx="1419367" cy="1419367"/>
          </a:xfrm>
          <a:prstGeom prst="hear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B6479ED-74FE-F502-B2C3-F6A05061D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892" y="2486167"/>
            <a:ext cx="561189" cy="1276064"/>
          </a:xfrm>
          <a:prstGeom prst="rect">
            <a:avLst/>
          </a:prstGeom>
        </p:spPr>
      </p:pic>
      <p:pic>
        <p:nvPicPr>
          <p:cNvPr id="15" name="Picture 14">
            <a:extLst>
              <a:ext uri="{FF2B5EF4-FFF2-40B4-BE49-F238E27FC236}">
                <a16:creationId xmlns:a16="http://schemas.microsoft.com/office/drawing/2014/main" id="{D1D34A5D-2778-C42A-1F3B-52D437C50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021193">
            <a:off x="2725578" y="2515739"/>
            <a:ext cx="561189" cy="1276064"/>
          </a:xfrm>
          <a:prstGeom prst="rect">
            <a:avLst/>
          </a:prstGeom>
        </p:spPr>
      </p:pic>
      <p:pic>
        <p:nvPicPr>
          <p:cNvPr id="18" name="Picture 17">
            <a:extLst>
              <a:ext uri="{FF2B5EF4-FFF2-40B4-BE49-F238E27FC236}">
                <a16:creationId xmlns:a16="http://schemas.microsoft.com/office/drawing/2014/main" id="{4EBF4A80-6995-9E09-6E6C-219C1D63E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083" y="2531662"/>
            <a:ext cx="561189" cy="1276064"/>
          </a:xfrm>
          <a:prstGeom prst="rect">
            <a:avLst/>
          </a:prstGeom>
        </p:spPr>
      </p:pic>
      <p:pic>
        <p:nvPicPr>
          <p:cNvPr id="19" name="Picture 18">
            <a:extLst>
              <a:ext uri="{FF2B5EF4-FFF2-40B4-BE49-F238E27FC236}">
                <a16:creationId xmlns:a16="http://schemas.microsoft.com/office/drawing/2014/main" id="{750701DD-CC09-5DBE-990A-276B401C4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179" y="2547583"/>
            <a:ext cx="561189" cy="1276064"/>
          </a:xfrm>
          <a:prstGeom prst="rect">
            <a:avLst/>
          </a:prstGeom>
        </p:spPr>
      </p:pic>
      <p:pic>
        <p:nvPicPr>
          <p:cNvPr id="20" name="Picture 19">
            <a:extLst>
              <a:ext uri="{FF2B5EF4-FFF2-40B4-BE49-F238E27FC236}">
                <a16:creationId xmlns:a16="http://schemas.microsoft.com/office/drawing/2014/main" id="{461C47B4-A8B5-14DA-D7F5-295AD63EB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445" y="2508914"/>
            <a:ext cx="561189" cy="1276064"/>
          </a:xfrm>
          <a:prstGeom prst="rect">
            <a:avLst/>
          </a:prstGeom>
        </p:spPr>
      </p:pic>
      <p:pic>
        <p:nvPicPr>
          <p:cNvPr id="21" name="Picture 20">
            <a:extLst>
              <a:ext uri="{FF2B5EF4-FFF2-40B4-BE49-F238E27FC236}">
                <a16:creationId xmlns:a16="http://schemas.microsoft.com/office/drawing/2014/main" id="{89F65FA7-0FBC-95C0-06D0-74B65B366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006" y="2511188"/>
            <a:ext cx="561189" cy="1276064"/>
          </a:xfrm>
          <a:prstGeom prst="rect">
            <a:avLst/>
          </a:prstGeom>
        </p:spPr>
      </p:pic>
      <p:pic>
        <p:nvPicPr>
          <p:cNvPr id="23" name="Picture 22">
            <a:extLst>
              <a:ext uri="{FF2B5EF4-FFF2-40B4-BE49-F238E27FC236}">
                <a16:creationId xmlns:a16="http://schemas.microsoft.com/office/drawing/2014/main" id="{E4FA8DB4-4163-DBD7-E98E-65B643B69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19" y="2486167"/>
            <a:ext cx="561189" cy="1276064"/>
          </a:xfrm>
          <a:prstGeom prst="rect">
            <a:avLst/>
          </a:prstGeom>
        </p:spPr>
      </p:pic>
      <p:pic>
        <p:nvPicPr>
          <p:cNvPr id="24" name="Picture 23">
            <a:extLst>
              <a:ext uri="{FF2B5EF4-FFF2-40B4-BE49-F238E27FC236}">
                <a16:creationId xmlns:a16="http://schemas.microsoft.com/office/drawing/2014/main" id="{9DAD608E-FF98-752E-E780-D19DC2AA7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03" y="5459104"/>
            <a:ext cx="1226134" cy="978768"/>
          </a:xfrm>
          <a:prstGeom prst="rect">
            <a:avLst/>
          </a:prstGeom>
        </p:spPr>
      </p:pic>
      <p:pic>
        <p:nvPicPr>
          <p:cNvPr id="25" name="Picture 24">
            <a:extLst>
              <a:ext uri="{FF2B5EF4-FFF2-40B4-BE49-F238E27FC236}">
                <a16:creationId xmlns:a16="http://schemas.microsoft.com/office/drawing/2014/main" id="{EB842C06-8A62-FDC7-A3D3-A01B6CCD3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724" y="4057615"/>
            <a:ext cx="686565" cy="1069392"/>
          </a:xfrm>
          <a:prstGeom prst="rect">
            <a:avLst/>
          </a:prstGeom>
        </p:spPr>
      </p:pic>
      <p:pic>
        <p:nvPicPr>
          <p:cNvPr id="26" name="Picture 25">
            <a:extLst>
              <a:ext uri="{FF2B5EF4-FFF2-40B4-BE49-F238E27FC236}">
                <a16:creationId xmlns:a16="http://schemas.microsoft.com/office/drawing/2014/main" id="{409B24F8-289E-6C8A-A70E-41E2DCAAA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89" y="3991649"/>
            <a:ext cx="686565" cy="1069392"/>
          </a:xfrm>
          <a:prstGeom prst="rect">
            <a:avLst/>
          </a:prstGeom>
        </p:spPr>
      </p:pic>
      <p:pic>
        <p:nvPicPr>
          <p:cNvPr id="27" name="Picture 26">
            <a:extLst>
              <a:ext uri="{FF2B5EF4-FFF2-40B4-BE49-F238E27FC236}">
                <a16:creationId xmlns:a16="http://schemas.microsoft.com/office/drawing/2014/main" id="{AFD0D5C2-C203-411B-1F26-1EB3BC2BC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38344" y="4021218"/>
            <a:ext cx="698683" cy="1069392"/>
          </a:xfrm>
          <a:prstGeom prst="rect">
            <a:avLst/>
          </a:prstGeom>
        </p:spPr>
      </p:pic>
      <p:pic>
        <p:nvPicPr>
          <p:cNvPr id="28" name="Picture 27">
            <a:extLst>
              <a:ext uri="{FF2B5EF4-FFF2-40B4-BE49-F238E27FC236}">
                <a16:creationId xmlns:a16="http://schemas.microsoft.com/office/drawing/2014/main" id="{608F1F9D-3581-F943-C597-F7172FDE2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148" y="4064437"/>
            <a:ext cx="686565" cy="1069392"/>
          </a:xfrm>
          <a:prstGeom prst="rect">
            <a:avLst/>
          </a:prstGeom>
        </p:spPr>
      </p:pic>
      <p:pic>
        <p:nvPicPr>
          <p:cNvPr id="29" name="Picture 28">
            <a:extLst>
              <a:ext uri="{FF2B5EF4-FFF2-40B4-BE49-F238E27FC236}">
                <a16:creationId xmlns:a16="http://schemas.microsoft.com/office/drawing/2014/main" id="{ABB78000-14A5-4DEE-2063-E13C6DBF7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357" y="4066712"/>
            <a:ext cx="686565" cy="1069392"/>
          </a:xfrm>
          <a:prstGeom prst="rect">
            <a:avLst/>
          </a:prstGeom>
        </p:spPr>
      </p:pic>
      <p:pic>
        <p:nvPicPr>
          <p:cNvPr id="30" name="Picture 29">
            <a:extLst>
              <a:ext uri="{FF2B5EF4-FFF2-40B4-BE49-F238E27FC236}">
                <a16:creationId xmlns:a16="http://schemas.microsoft.com/office/drawing/2014/main" id="{6BE8D781-2B05-B700-0BD7-0AC9A77DC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57" y="4043966"/>
            <a:ext cx="686565" cy="1069392"/>
          </a:xfrm>
          <a:prstGeom prst="rect">
            <a:avLst/>
          </a:prstGeom>
        </p:spPr>
      </p:pic>
      <p:pic>
        <p:nvPicPr>
          <p:cNvPr id="31" name="Picture 30">
            <a:extLst>
              <a:ext uri="{FF2B5EF4-FFF2-40B4-BE49-F238E27FC236}">
                <a16:creationId xmlns:a16="http://schemas.microsoft.com/office/drawing/2014/main" id="{75C192DB-8B60-BE89-651E-0E5C82D02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664" y="5515970"/>
            <a:ext cx="1226134" cy="978768"/>
          </a:xfrm>
          <a:prstGeom prst="rect">
            <a:avLst/>
          </a:prstGeom>
        </p:spPr>
      </p:pic>
      <p:pic>
        <p:nvPicPr>
          <p:cNvPr id="32" name="Picture 31">
            <a:extLst>
              <a:ext uri="{FF2B5EF4-FFF2-40B4-BE49-F238E27FC236}">
                <a16:creationId xmlns:a16="http://schemas.microsoft.com/office/drawing/2014/main" id="{A4B88620-30C6-C860-60E8-8B81BC2C0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193569" y="5504597"/>
            <a:ext cx="1226134" cy="978768"/>
          </a:xfrm>
          <a:prstGeom prst="rect">
            <a:avLst/>
          </a:prstGeom>
        </p:spPr>
      </p:pic>
      <p:pic>
        <p:nvPicPr>
          <p:cNvPr id="33" name="Picture 32">
            <a:extLst>
              <a:ext uri="{FF2B5EF4-FFF2-40B4-BE49-F238E27FC236}">
                <a16:creationId xmlns:a16="http://schemas.microsoft.com/office/drawing/2014/main" id="{1CB795ED-97F6-7DB7-34D7-B6472AA8A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461" y="5465928"/>
            <a:ext cx="1226134" cy="978768"/>
          </a:xfrm>
          <a:prstGeom prst="rect">
            <a:avLst/>
          </a:prstGeom>
        </p:spPr>
      </p:pic>
      <p:pic>
        <p:nvPicPr>
          <p:cNvPr id="34" name="Picture 33">
            <a:extLst>
              <a:ext uri="{FF2B5EF4-FFF2-40B4-BE49-F238E27FC236}">
                <a16:creationId xmlns:a16="http://schemas.microsoft.com/office/drawing/2014/main" id="{A91050B8-71EF-DCF7-EAC3-E68461BD1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933" y="5440907"/>
            <a:ext cx="1226134" cy="978768"/>
          </a:xfrm>
          <a:prstGeom prst="rect">
            <a:avLst/>
          </a:prstGeom>
        </p:spPr>
      </p:pic>
    </p:spTree>
    <p:extLst>
      <p:ext uri="{BB962C8B-B14F-4D97-AF65-F5344CB8AC3E}">
        <p14:creationId xmlns:p14="http://schemas.microsoft.com/office/powerpoint/2010/main" val="299629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DB8C-AC26-FFBC-F85C-71BEEEBE8A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731952-D936-CFD4-1A28-617C8F93B76D}"/>
              </a:ext>
            </a:extLst>
          </p:cNvPr>
          <p:cNvSpPr/>
          <p:nvPr/>
        </p:nvSpPr>
        <p:spPr>
          <a:xfrm>
            <a:off x="127688" y="120469"/>
            <a:ext cx="8834032" cy="65872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5417DC-35D8-C4D3-BC6C-125443719C78}"/>
              </a:ext>
            </a:extLst>
          </p:cNvPr>
          <p:cNvSpPr txBox="1"/>
          <p:nvPr/>
        </p:nvSpPr>
        <p:spPr>
          <a:xfrm>
            <a:off x="234713" y="150256"/>
            <a:ext cx="8674574" cy="646331"/>
          </a:xfrm>
          <a:prstGeom prst="rect">
            <a:avLst/>
          </a:prstGeom>
          <a:noFill/>
        </p:spPr>
        <p:txBody>
          <a:bodyPr wrap="square" rtlCol="0">
            <a:spAutoFit/>
          </a:bodyPr>
          <a:lstStyle/>
          <a:p>
            <a:r>
              <a:rPr lang="ro-RO" dirty="0"/>
              <a:t>Citiți propozițiile și colorați .</a:t>
            </a:r>
            <a:endParaRPr lang="en-US" dirty="0"/>
          </a:p>
          <a:p>
            <a:endParaRPr lang="en-US" dirty="0"/>
          </a:p>
        </p:txBody>
      </p:sp>
      <p:sp>
        <p:nvSpPr>
          <p:cNvPr id="17" name="TextBox 16">
            <a:extLst>
              <a:ext uri="{FF2B5EF4-FFF2-40B4-BE49-F238E27FC236}">
                <a16:creationId xmlns:a16="http://schemas.microsoft.com/office/drawing/2014/main" id="{5E4D15AD-F963-8CBD-C5B8-6BBBE2E0F121}"/>
              </a:ext>
            </a:extLst>
          </p:cNvPr>
          <p:cNvSpPr txBox="1"/>
          <p:nvPr/>
        </p:nvSpPr>
        <p:spPr>
          <a:xfrm>
            <a:off x="6853141" y="6549696"/>
            <a:ext cx="2295330" cy="369332"/>
          </a:xfrm>
          <a:prstGeom prst="rect">
            <a:avLst/>
          </a:prstGeom>
          <a:noFill/>
        </p:spPr>
        <p:txBody>
          <a:bodyPr wrap="square" rtlCol="0">
            <a:spAutoFit/>
          </a:bodyPr>
          <a:lstStyle/>
          <a:p>
            <a:r>
              <a:rPr lang="ro-RO" dirty="0"/>
              <a:t>teachersmake</a:t>
            </a:r>
            <a:r>
              <a:rPr lang="en-US" dirty="0"/>
              <a:t>.com</a:t>
            </a:r>
          </a:p>
        </p:txBody>
      </p:sp>
      <p:pic>
        <p:nvPicPr>
          <p:cNvPr id="2" name="Picture 1">
            <a:extLst>
              <a:ext uri="{FF2B5EF4-FFF2-40B4-BE49-F238E27FC236}">
                <a16:creationId xmlns:a16="http://schemas.microsoft.com/office/drawing/2014/main" id="{DA3E7ED1-A69E-540B-6C37-C3FB9B79C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62050" y="1248142"/>
            <a:ext cx="3131271" cy="2003524"/>
          </a:xfrm>
          <a:prstGeom prst="rect">
            <a:avLst/>
          </a:prstGeom>
        </p:spPr>
      </p:pic>
      <p:pic>
        <p:nvPicPr>
          <p:cNvPr id="3" name="Picture 2">
            <a:extLst>
              <a:ext uri="{FF2B5EF4-FFF2-40B4-BE49-F238E27FC236}">
                <a16:creationId xmlns:a16="http://schemas.microsoft.com/office/drawing/2014/main" id="{B9E9C29C-8732-A485-3E99-2B41BBC90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093" y="573206"/>
            <a:ext cx="557990" cy="632075"/>
          </a:xfrm>
          <a:prstGeom prst="rect">
            <a:avLst/>
          </a:prstGeom>
        </p:spPr>
      </p:pic>
      <p:sp>
        <p:nvSpPr>
          <p:cNvPr id="5" name="TextBox 4">
            <a:extLst>
              <a:ext uri="{FF2B5EF4-FFF2-40B4-BE49-F238E27FC236}">
                <a16:creationId xmlns:a16="http://schemas.microsoft.com/office/drawing/2014/main" id="{59CC2AAF-1340-1A7D-E3BD-59B799647D13}"/>
              </a:ext>
            </a:extLst>
          </p:cNvPr>
          <p:cNvSpPr txBox="1"/>
          <p:nvPr/>
        </p:nvSpPr>
        <p:spPr>
          <a:xfrm>
            <a:off x="545910" y="1050877"/>
            <a:ext cx="2538483" cy="2862322"/>
          </a:xfrm>
          <a:prstGeom prst="rect">
            <a:avLst/>
          </a:prstGeom>
          <a:noFill/>
        </p:spPr>
        <p:txBody>
          <a:bodyPr wrap="square" rtlCol="0">
            <a:spAutoFit/>
          </a:bodyPr>
          <a:lstStyle/>
          <a:p>
            <a:r>
              <a:rPr lang="ro-RO" dirty="0"/>
              <a:t>PE MASĂ E UN MĂR.</a:t>
            </a:r>
          </a:p>
          <a:p>
            <a:r>
              <a:rPr lang="ro-RO" dirty="0"/>
              <a:t>E UN MĂR ROȘU. </a:t>
            </a:r>
          </a:p>
          <a:p>
            <a:r>
              <a:rPr lang="ro-RO" dirty="0"/>
              <a:t>SUB MASĂ E O ACADEA.</a:t>
            </a:r>
          </a:p>
          <a:p>
            <a:r>
              <a:rPr lang="ro-RO" dirty="0"/>
              <a:t>ESTE  ROȘU CU ALB.</a:t>
            </a:r>
          </a:p>
          <a:p>
            <a:endParaRPr lang="ro-RO" dirty="0"/>
          </a:p>
          <a:p>
            <a:r>
              <a:rPr lang="ro-RO" dirty="0"/>
              <a:t>Pe masă e un măr.</a:t>
            </a:r>
          </a:p>
          <a:p>
            <a:r>
              <a:rPr lang="ro-RO" dirty="0"/>
              <a:t>E un măr roșu.</a:t>
            </a:r>
          </a:p>
          <a:p>
            <a:r>
              <a:rPr lang="ro-RO" dirty="0"/>
              <a:t>Sub masă e o acadea.</a:t>
            </a:r>
          </a:p>
          <a:p>
            <a:r>
              <a:rPr lang="ro-RO" dirty="0"/>
              <a:t>Este roșu cu alb.</a:t>
            </a:r>
          </a:p>
          <a:p>
            <a:endParaRPr lang="en-US" dirty="0"/>
          </a:p>
        </p:txBody>
      </p:sp>
      <p:pic>
        <p:nvPicPr>
          <p:cNvPr id="8" name="Picture 7">
            <a:extLst>
              <a:ext uri="{FF2B5EF4-FFF2-40B4-BE49-F238E27FC236}">
                <a16:creationId xmlns:a16="http://schemas.microsoft.com/office/drawing/2014/main" id="{980E3237-72B7-02D5-1B8F-C313BA2CB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325618">
            <a:off x="6306891" y="2264127"/>
            <a:ext cx="703316" cy="1412023"/>
          </a:xfrm>
          <a:prstGeom prst="rect">
            <a:avLst/>
          </a:prstGeom>
        </p:spPr>
      </p:pic>
      <p:pic>
        <p:nvPicPr>
          <p:cNvPr id="9" name="Picture 8">
            <a:extLst>
              <a:ext uri="{FF2B5EF4-FFF2-40B4-BE49-F238E27FC236}">
                <a16:creationId xmlns:a16="http://schemas.microsoft.com/office/drawing/2014/main" id="{2C71F5B1-7C05-E1BF-DBD5-426E89388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002" y="3748301"/>
            <a:ext cx="2464782" cy="2191345"/>
          </a:xfrm>
          <a:prstGeom prst="rect">
            <a:avLst/>
          </a:prstGeom>
        </p:spPr>
      </p:pic>
      <p:sp>
        <p:nvSpPr>
          <p:cNvPr id="10" name="TextBox 9">
            <a:extLst>
              <a:ext uri="{FF2B5EF4-FFF2-40B4-BE49-F238E27FC236}">
                <a16:creationId xmlns:a16="http://schemas.microsoft.com/office/drawing/2014/main" id="{E38E0464-5313-E4B2-4435-455C4588F18D}"/>
              </a:ext>
            </a:extLst>
          </p:cNvPr>
          <p:cNvSpPr txBox="1"/>
          <p:nvPr/>
        </p:nvSpPr>
        <p:spPr>
          <a:xfrm>
            <a:off x="607325" y="4067032"/>
            <a:ext cx="2859206" cy="2308324"/>
          </a:xfrm>
          <a:prstGeom prst="rect">
            <a:avLst/>
          </a:prstGeom>
          <a:noFill/>
        </p:spPr>
        <p:txBody>
          <a:bodyPr wrap="square" rtlCol="0">
            <a:spAutoFit/>
          </a:bodyPr>
          <a:lstStyle/>
          <a:p>
            <a:r>
              <a:rPr lang="ro-RO" dirty="0"/>
              <a:t>IATĂ  UN  ZID.</a:t>
            </a:r>
          </a:p>
          <a:p>
            <a:r>
              <a:rPr lang="ro-RO" dirty="0"/>
              <a:t>E  UN  ZID ROȘU.</a:t>
            </a:r>
          </a:p>
          <a:p>
            <a:r>
              <a:rPr lang="ro-RO" dirty="0"/>
              <a:t>E  UN  ZID ÎNALT.</a:t>
            </a:r>
          </a:p>
          <a:p>
            <a:endParaRPr lang="ro-RO" dirty="0"/>
          </a:p>
          <a:p>
            <a:r>
              <a:rPr lang="ro-RO" dirty="0"/>
              <a:t>Iată  un  zid.</a:t>
            </a:r>
          </a:p>
          <a:p>
            <a:r>
              <a:rPr lang="ro-RO" dirty="0"/>
              <a:t>E  un  zid roșu.</a:t>
            </a:r>
          </a:p>
          <a:p>
            <a:r>
              <a:rPr lang="ro-RO" dirty="0"/>
              <a:t>E  un  zid înalt.</a:t>
            </a:r>
          </a:p>
          <a:p>
            <a:endParaRPr lang="ro-RO" dirty="0"/>
          </a:p>
        </p:txBody>
      </p:sp>
    </p:spTree>
    <p:extLst>
      <p:ext uri="{BB962C8B-B14F-4D97-AF65-F5344CB8AC3E}">
        <p14:creationId xmlns:p14="http://schemas.microsoft.com/office/powerpoint/2010/main" val="34183531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 lucru</Template>
  <TotalTime>225</TotalTime>
  <Words>565</Words>
  <Application>Microsoft Office PowerPoint</Application>
  <PresentationFormat>Letter Paper (8.5x11 in)</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mih12 trt</dc:creator>
  <cp:lastModifiedBy>mih12 trt</cp:lastModifiedBy>
  <cp:revision>10</cp:revision>
  <dcterms:created xsi:type="dcterms:W3CDTF">2024-10-31T15:49:49Z</dcterms:created>
  <dcterms:modified xsi:type="dcterms:W3CDTF">2024-11-05T04:41:35Z</dcterms:modified>
</cp:coreProperties>
</file>