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6" r:id="rId5"/>
    <p:sldId id="287" r:id="rId6"/>
    <p:sldId id="265" r:id="rId7"/>
    <p:sldId id="260" r:id="rId8"/>
    <p:sldId id="261" r:id="rId9"/>
    <p:sldId id="283" r:id="rId10"/>
    <p:sldId id="262" r:id="rId11"/>
    <p:sldId id="263" r:id="rId12"/>
    <p:sldId id="264" r:id="rId13"/>
    <p:sldId id="285" r:id="rId14"/>
    <p:sldId id="259" r:id="rId15"/>
    <p:sldId id="284" r:id="rId16"/>
    <p:sldId id="289" r:id="rId17"/>
    <p:sldId id="266" r:id="rId18"/>
    <p:sldId id="267" r:id="rId19"/>
    <p:sldId id="282" r:id="rId20"/>
    <p:sldId id="273" r:id="rId21"/>
    <p:sldId id="268" r:id="rId22"/>
    <p:sldId id="269" r:id="rId23"/>
    <p:sldId id="270" r:id="rId24"/>
    <p:sldId id="271" r:id="rId25"/>
    <p:sldId id="272" r:id="rId26"/>
    <p:sldId id="274" r:id="rId27"/>
    <p:sldId id="275" r:id="rId28"/>
    <p:sldId id="290" r:id="rId29"/>
    <p:sldId id="277" r:id="rId30"/>
    <p:sldId id="278" r:id="rId31"/>
    <p:sldId id="288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3793" y="2514601"/>
            <a:ext cx="11346286" cy="818804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CONSF</a:t>
            </a:r>
            <a:r>
              <a:rPr lang="ro-RO" b="1" dirty="0"/>
              <a:t>ĂTUIRILE PROFESORILOR DE LIMBA ȘI LITERATURA ROMÂNĂ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b="1" dirty="0"/>
              <a:t>CLUJ</a:t>
            </a:r>
          </a:p>
          <a:p>
            <a:r>
              <a:rPr lang="ro-RO" b="1" dirty="0"/>
              <a:t>SEPTEMBRIE 2018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979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0611" y="232756"/>
            <a:ext cx="74315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 Olimpiadele școlare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1.3.3.OLAV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participanți la etapa județeană: 742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premiați la etapa județeană: </a:t>
            </a:r>
            <a:r>
              <a:rPr lang="ro-RO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120</a:t>
            </a:r>
          </a:p>
          <a:p>
            <a:pPr lvl="0"/>
            <a:r>
              <a:rPr lang="ro-RO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Rezultate etapa națională</a:t>
            </a:r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909774"/>
              </p:ext>
            </p:extLst>
          </p:nvPr>
        </p:nvGraphicFramePr>
        <p:xfrm>
          <a:off x="2116667" y="1684867"/>
          <a:ext cx="8737599" cy="4788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1314">
                  <a:extLst>
                    <a:ext uri="{9D8B030D-6E8A-4147-A177-3AD203B41FA5}">
                      <a16:colId xmlns="" xmlns:a16="http://schemas.microsoft.com/office/drawing/2014/main" val="1682660963"/>
                    </a:ext>
                  </a:extLst>
                </a:gridCol>
                <a:gridCol w="1676166">
                  <a:extLst>
                    <a:ext uri="{9D8B030D-6E8A-4147-A177-3AD203B41FA5}">
                      <a16:colId xmlns="" xmlns:a16="http://schemas.microsoft.com/office/drawing/2014/main" val="1017472653"/>
                    </a:ext>
                  </a:extLst>
                </a:gridCol>
                <a:gridCol w="1215380">
                  <a:extLst>
                    <a:ext uri="{9D8B030D-6E8A-4147-A177-3AD203B41FA5}">
                      <a16:colId xmlns="" xmlns:a16="http://schemas.microsoft.com/office/drawing/2014/main" val="2094081553"/>
                    </a:ext>
                  </a:extLst>
                </a:gridCol>
                <a:gridCol w="1438930">
                  <a:extLst>
                    <a:ext uri="{9D8B030D-6E8A-4147-A177-3AD203B41FA5}">
                      <a16:colId xmlns="" xmlns:a16="http://schemas.microsoft.com/office/drawing/2014/main" val="3700665373"/>
                    </a:ext>
                  </a:extLst>
                </a:gridCol>
                <a:gridCol w="1292938">
                  <a:extLst>
                    <a:ext uri="{9D8B030D-6E8A-4147-A177-3AD203B41FA5}">
                      <a16:colId xmlns="" xmlns:a16="http://schemas.microsoft.com/office/drawing/2014/main" val="398720844"/>
                    </a:ext>
                  </a:extLst>
                </a:gridCol>
                <a:gridCol w="1240929">
                  <a:extLst>
                    <a:ext uri="{9D8B030D-6E8A-4147-A177-3AD203B41FA5}">
                      <a16:colId xmlns="" xmlns:a16="http://schemas.microsoft.com/office/drawing/2014/main" val="1494611310"/>
                    </a:ext>
                  </a:extLst>
                </a:gridCol>
                <a:gridCol w="1021942">
                  <a:extLst>
                    <a:ext uri="{9D8B030D-6E8A-4147-A177-3AD203B41FA5}">
                      <a16:colId xmlns="" xmlns:a16="http://schemas.microsoft.com/office/drawing/2014/main" val="3177735221"/>
                    </a:ext>
                  </a:extLst>
                </a:gridCol>
              </a:tblGrid>
              <a:tr h="543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NR. CRT.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NUMELE  ȘI PRENUMELE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CLASA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ȘCOALA DE PROVENIENȚĂ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>
                          <a:effectLst/>
                        </a:rPr>
                        <a:t>PROFESORUL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>
                          <a:effectLst/>
                        </a:rPr>
                        <a:t>PUNCTAJUL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>
                          <a:effectLst/>
                        </a:rPr>
                        <a:t>PREMIUL/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>
                          <a:effectLst/>
                        </a:rPr>
                        <a:t>POZIȚIA OCUPATĂ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9725734"/>
                  </a:ext>
                </a:extLst>
              </a:tr>
              <a:tr h="566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1.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ROMAN-CRIȘAN RADA DANIELA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Nivelul I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Școala Gimnazială </a:t>
                      </a:r>
                      <a:r>
                        <a:rPr lang="ro-RO" sz="1400" b="1" i="1" dirty="0">
                          <a:effectLst/>
                        </a:rPr>
                        <a:t>Ioan Opriș</a:t>
                      </a:r>
                      <a:r>
                        <a:rPr lang="ro-RO" sz="1400" b="1" dirty="0">
                          <a:effectLst/>
                        </a:rPr>
                        <a:t>, Turda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Preduț Alina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78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45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88772349"/>
                  </a:ext>
                </a:extLst>
              </a:tr>
              <a:tr h="631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2.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MUREȘAN ARIANNA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Nivelul II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Școala Gimnazială </a:t>
                      </a:r>
                      <a:r>
                        <a:rPr lang="ro-RO" sz="1400" b="1" i="1" dirty="0">
                          <a:effectLst/>
                        </a:rPr>
                        <a:t>Avram Iancu</a:t>
                      </a:r>
                      <a:r>
                        <a:rPr lang="ro-RO" sz="1400" b="1" dirty="0">
                          <a:effectLst/>
                        </a:rPr>
                        <a:t>, Dej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Varga Nicoleta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67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42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55137786"/>
                  </a:ext>
                </a:extLst>
              </a:tr>
              <a:tr h="778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3.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MARTIN FABIAN IONUȚ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Nivelul III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Liceul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Teoretic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 err="1">
                          <a:effectLst/>
                        </a:rPr>
                        <a:t>Nicolae</a:t>
                      </a:r>
                      <a:r>
                        <a:rPr lang="en-US" sz="1400" b="1" i="1" dirty="0">
                          <a:effectLst/>
                        </a:rPr>
                        <a:t> </a:t>
                      </a:r>
                      <a:r>
                        <a:rPr lang="en-US" sz="1400" b="1" i="1" dirty="0" err="1">
                          <a:effectLst/>
                        </a:rPr>
                        <a:t>Bălcescu</a:t>
                      </a:r>
                      <a:r>
                        <a:rPr lang="en-US" sz="1400" b="1" dirty="0">
                          <a:effectLst/>
                        </a:rPr>
                        <a:t>, Cluj-Napoca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Berindeiu Nicolae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73,5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41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38312617"/>
                  </a:ext>
                </a:extLst>
              </a:tr>
              <a:tr h="778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4,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PAȘCA MĂDĂLINA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Nivelul IV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Liceul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Teoretic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 err="1">
                          <a:effectLst/>
                        </a:rPr>
                        <a:t>Nicolae</a:t>
                      </a:r>
                      <a:r>
                        <a:rPr lang="en-US" sz="1400" b="1" i="1" dirty="0">
                          <a:effectLst/>
                        </a:rPr>
                        <a:t> </a:t>
                      </a:r>
                      <a:r>
                        <a:rPr lang="en-US" sz="1400" b="1" i="1" dirty="0" err="1">
                          <a:effectLst/>
                        </a:rPr>
                        <a:t>Bălcescu</a:t>
                      </a:r>
                      <a:r>
                        <a:rPr lang="en-US" sz="1400" b="1" dirty="0">
                          <a:effectLst/>
                        </a:rPr>
                        <a:t>, Cluj-Napoca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>
                          <a:effectLst/>
                        </a:rPr>
                        <a:t>Sim Ramona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84,5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b="1" dirty="0">
                          <a:effectLst/>
                        </a:rPr>
                        <a:t>14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73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41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5733" y="135467"/>
            <a:ext cx="769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 Olimpiadele școlare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1.3.4.Olimpiada de lingvistică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participanți la etapa județeană: 94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premiați la etapa județeană: 34</a:t>
            </a: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Rezultate la etapa națională:</a:t>
            </a: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61273"/>
              </p:ext>
            </p:extLst>
          </p:nvPr>
        </p:nvGraphicFramePr>
        <p:xfrm>
          <a:off x="1620982" y="2003363"/>
          <a:ext cx="8394556" cy="3354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3083">
                  <a:extLst>
                    <a:ext uri="{9D8B030D-6E8A-4147-A177-3AD203B41FA5}">
                      <a16:colId xmlns="" xmlns:a16="http://schemas.microsoft.com/office/drawing/2014/main" val="1044299503"/>
                    </a:ext>
                  </a:extLst>
                </a:gridCol>
                <a:gridCol w="1838538">
                  <a:extLst>
                    <a:ext uri="{9D8B030D-6E8A-4147-A177-3AD203B41FA5}">
                      <a16:colId xmlns="" xmlns:a16="http://schemas.microsoft.com/office/drawing/2014/main" val="1486015870"/>
                    </a:ext>
                  </a:extLst>
                </a:gridCol>
                <a:gridCol w="1703055">
                  <a:extLst>
                    <a:ext uri="{9D8B030D-6E8A-4147-A177-3AD203B41FA5}">
                      <a16:colId xmlns="" xmlns:a16="http://schemas.microsoft.com/office/drawing/2014/main" val="2687974825"/>
                    </a:ext>
                  </a:extLst>
                </a:gridCol>
                <a:gridCol w="740079">
                  <a:extLst>
                    <a:ext uri="{9D8B030D-6E8A-4147-A177-3AD203B41FA5}">
                      <a16:colId xmlns="" xmlns:a16="http://schemas.microsoft.com/office/drawing/2014/main" val="3958269361"/>
                    </a:ext>
                  </a:extLst>
                </a:gridCol>
                <a:gridCol w="2091008">
                  <a:extLst>
                    <a:ext uri="{9D8B030D-6E8A-4147-A177-3AD203B41FA5}">
                      <a16:colId xmlns="" xmlns:a16="http://schemas.microsoft.com/office/drawing/2014/main" val="2609068641"/>
                    </a:ext>
                  </a:extLst>
                </a:gridCol>
                <a:gridCol w="1398793">
                  <a:extLst>
                    <a:ext uri="{9D8B030D-6E8A-4147-A177-3AD203B41FA5}">
                      <a16:colId xmlns="" xmlns:a16="http://schemas.microsoft.com/office/drawing/2014/main" val="1644328476"/>
                    </a:ext>
                  </a:extLst>
                </a:gridCol>
              </a:tblGrid>
              <a:tr h="852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Nr</a:t>
                      </a:r>
                      <a:r>
                        <a:rPr lang="en-US" sz="1100" dirty="0">
                          <a:effectLst/>
                        </a:rPr>
                        <a:t>. </a:t>
                      </a:r>
                      <a:r>
                        <a:rPr lang="en-US" sz="1100" dirty="0" err="1">
                          <a:effectLst/>
                        </a:rPr>
                        <a:t>crt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effectLst/>
                          <a:latin typeface="+mn-lt"/>
                          <a:ea typeface="+mn-ea"/>
                          <a:cs typeface="+mn-cs"/>
                        </a:rPr>
                        <a:t>Numele</a:t>
                      </a:r>
                      <a:r>
                        <a:rPr lang="ro-RO" sz="11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și prenumele elevului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effectLst/>
                          <a:latin typeface="+mn-lt"/>
                          <a:ea typeface="+mn-ea"/>
                          <a:cs typeface="+mn-cs"/>
                        </a:rPr>
                        <a:t>Premiul</a:t>
                      </a:r>
                      <a:r>
                        <a:rPr lang="ro-RO" sz="11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obținut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Școala de proveniență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Cadrul didactic care l-a pregătit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75539799"/>
                  </a:ext>
                </a:extLst>
              </a:tr>
              <a:tr h="563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effectLst/>
                        </a:rPr>
                        <a:t>Harambaș</a:t>
                      </a:r>
                      <a:r>
                        <a:rPr lang="en-US" sz="1400" b="1" dirty="0">
                          <a:effectLst/>
                        </a:rPr>
                        <a:t> Diana Maria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</a:rPr>
                        <a:t>I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8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Colegiul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Național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>
                          <a:effectLst/>
                        </a:rPr>
                        <a:t>Emil </a:t>
                      </a:r>
                      <a:r>
                        <a:rPr lang="en-US" sz="1400" b="1" i="1" dirty="0" err="1">
                          <a:effectLst/>
                        </a:rPr>
                        <a:t>Racoviță</a:t>
                      </a:r>
                      <a:endParaRPr lang="en-US" sz="1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Câmpean Teodora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88635640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effectLst/>
                        </a:rPr>
                        <a:t>Jidavu</a:t>
                      </a:r>
                      <a:r>
                        <a:rPr lang="en-US" sz="1400" b="1" dirty="0">
                          <a:effectLst/>
                        </a:rPr>
                        <a:t> Daria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Mențiune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Colegiul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Național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>
                          <a:effectLst/>
                        </a:rPr>
                        <a:t>Emil </a:t>
                      </a:r>
                      <a:r>
                        <a:rPr lang="en-US" sz="1400" b="1" i="1" dirty="0" err="1">
                          <a:effectLst/>
                        </a:rPr>
                        <a:t>Racoviță</a:t>
                      </a:r>
                      <a:endParaRPr lang="en-US" sz="1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-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07797887"/>
                  </a:ext>
                </a:extLst>
              </a:tr>
              <a:tr h="5754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Roman</a:t>
                      </a:r>
                      <a:r>
                        <a:rPr lang="ro-RO" sz="1400" b="1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1400" b="1" baseline="0" dirty="0" err="1">
                          <a:effectLst/>
                          <a:latin typeface="+mn-lt"/>
                          <a:ea typeface="+mn-ea"/>
                          <a:cs typeface="+mn-cs"/>
                        </a:rPr>
                        <a:t>Sara</a:t>
                      </a:r>
                      <a:r>
                        <a:rPr lang="ro-RO" sz="1400" b="1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Alexia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Premiu</a:t>
                      </a:r>
                      <a:r>
                        <a:rPr lang="ro-RO" sz="1400" b="1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special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Colegiul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Național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>
                          <a:effectLst/>
                        </a:rPr>
                        <a:t>Emil </a:t>
                      </a:r>
                      <a:r>
                        <a:rPr lang="en-US" sz="1400" b="1" i="1" dirty="0" err="1">
                          <a:effectLst/>
                        </a:rPr>
                        <a:t>Racoviță</a:t>
                      </a:r>
                      <a:endParaRPr lang="en-US" sz="1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Câmpean Teodora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71698786"/>
                  </a:ext>
                </a:extLst>
              </a:tr>
              <a:tr h="852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>
                          <a:effectLst/>
                        </a:rPr>
                        <a:t>Pădurean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Rădulescu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Mihnea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Mențiune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11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Colegiul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Național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i="1" dirty="0">
                          <a:effectLst/>
                        </a:rPr>
                        <a:t>Emil </a:t>
                      </a:r>
                      <a:r>
                        <a:rPr lang="en-US" sz="1400" b="1" i="1" dirty="0" err="1">
                          <a:effectLst/>
                        </a:rPr>
                        <a:t>Racoviță</a:t>
                      </a:r>
                      <a:endParaRPr lang="en-US" sz="1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Câmpean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ro-RO" sz="1400" b="1" dirty="0">
                          <a:effectLst/>
                        </a:rPr>
                        <a:t>T</a:t>
                      </a:r>
                      <a:r>
                        <a:rPr lang="en-US" sz="1400" b="1" dirty="0" err="1">
                          <a:effectLst/>
                        </a:rPr>
                        <a:t>eodora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12204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7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7113" y="282633"/>
            <a:ext cx="886136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 Olimpiadele școlare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1.3.5.Universul cunoașterii prin lectură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participanți la etapa județeană: 202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premiați la etapa județeană: </a:t>
            </a:r>
            <a:r>
              <a:rPr lang="ro-RO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65</a:t>
            </a:r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Rezultate la etapa națională: </a:t>
            </a:r>
            <a:endParaRPr lang="ro-RO" sz="1400" b="1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sz="1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244983"/>
              </p:ext>
            </p:extLst>
          </p:nvPr>
        </p:nvGraphicFramePr>
        <p:xfrm>
          <a:off x="1473860" y="4262853"/>
          <a:ext cx="8501414" cy="2339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696"/>
                <a:gridCol w="2140638"/>
                <a:gridCol w="2003851"/>
                <a:gridCol w="705483"/>
                <a:gridCol w="1301447"/>
                <a:gridCol w="1781299"/>
              </a:tblGrid>
              <a:tr h="370840"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Nr.</a:t>
                      </a:r>
                      <a:r>
                        <a:rPr lang="ro-RO" sz="1000" baseline="0" dirty="0" smtClean="0"/>
                        <a:t> crt.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Numele</a:t>
                      </a:r>
                      <a:r>
                        <a:rPr lang="ro-RO" sz="1000" baseline="0" dirty="0" smtClean="0"/>
                        <a:t> și prenumele elevului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Școala</a:t>
                      </a:r>
                      <a:r>
                        <a:rPr lang="ro-RO" sz="1000" baseline="0" dirty="0" smtClean="0"/>
                        <a:t> 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Clasa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dirty="0" smtClean="0"/>
                        <a:t>Premiul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000" dirty="0" smtClean="0"/>
                        <a:t>Numele profesorului</a:t>
                      </a:r>
                      <a:endParaRPr lang="en-US" sz="1000" dirty="0" smtClean="0"/>
                    </a:p>
                    <a:p>
                      <a:endParaRPr 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dirty="0" err="1" smtClean="0"/>
                        <a:t>Daroczi</a:t>
                      </a:r>
                      <a:r>
                        <a:rPr lang="ro-RO" sz="1400" dirty="0" smtClean="0"/>
                        <a:t>  </a:t>
                      </a:r>
                      <a:r>
                        <a:rPr lang="ro-RO" sz="1400" dirty="0" err="1" smtClean="0"/>
                        <a:t>Biborka</a:t>
                      </a:r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dirty="0" smtClean="0"/>
                        <a:t>Școala Gimnazială Viișoara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dirty="0" smtClean="0"/>
                        <a:t>Poponeț Ana-Maria</a:t>
                      </a:r>
                      <a:endParaRPr lang="en-US" sz="1400" dirty="0"/>
                    </a:p>
                  </a:txBody>
                  <a:tcPr/>
                </a:tc>
              </a:tr>
              <a:tr h="693907">
                <a:tc>
                  <a:txBody>
                    <a:bodyPr/>
                    <a:lstStyle/>
                    <a:p>
                      <a:r>
                        <a:rPr lang="ro-RO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dirty="0" smtClean="0"/>
                        <a:t>Bogdan  </a:t>
                      </a:r>
                      <a:r>
                        <a:rPr lang="ro-RO" sz="1400" dirty="0" err="1" smtClean="0"/>
                        <a:t>Szintia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Școala Gimnazială Căpușu Mare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dirty="0" smtClean="0"/>
                        <a:t>Cojocariu</a:t>
                      </a:r>
                      <a:r>
                        <a:rPr lang="ro-RO" sz="1400" baseline="0" dirty="0" smtClean="0"/>
                        <a:t> Mihaela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dirty="0" err="1" smtClean="0"/>
                        <a:t>Nagyosi</a:t>
                      </a:r>
                      <a:r>
                        <a:rPr lang="ro-RO" sz="1400" baseline="0" dirty="0" smtClean="0"/>
                        <a:t> </a:t>
                      </a:r>
                      <a:r>
                        <a:rPr lang="ro-RO" sz="1400" baseline="0" dirty="0" err="1" smtClean="0"/>
                        <a:t>Tamas</a:t>
                      </a:r>
                      <a:r>
                        <a:rPr lang="ro-RO" sz="1400" baseline="0" dirty="0" smtClean="0"/>
                        <a:t> Ioan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Școala Gimnazială Viișoara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Poponeț Ana-Maria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769094"/>
              </p:ext>
            </p:extLst>
          </p:nvPr>
        </p:nvGraphicFramePr>
        <p:xfrm>
          <a:off x="1450109" y="1698171"/>
          <a:ext cx="8525164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8585"/>
                <a:gridCol w="2133136"/>
                <a:gridCol w="2139132"/>
                <a:gridCol w="797158"/>
                <a:gridCol w="1326292"/>
                <a:gridCol w="1420861"/>
              </a:tblGrid>
              <a:tr h="333728"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Nr. crt.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Numele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și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prenumele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elevului</a:t>
                      </a:r>
                      <a:endParaRPr lang="en-US" sz="1000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Școala</a:t>
                      </a:r>
                      <a:r>
                        <a:rPr lang="en-US" sz="1000" dirty="0" smtClean="0"/>
                        <a:t> 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Clasa</a:t>
                      </a:r>
                      <a:endParaRPr lang="en-US" sz="1000" dirty="0" smtClean="0"/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Premiul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000" dirty="0" smtClean="0"/>
                        <a:t>Numele profesorului</a:t>
                      </a:r>
                      <a:endParaRPr 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1.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err="1" smtClean="0"/>
                        <a:t>Zomaț</a:t>
                      </a:r>
                      <a:r>
                        <a:rPr lang="ro-RO" sz="1200" dirty="0" smtClean="0"/>
                        <a:t> </a:t>
                      </a:r>
                      <a:r>
                        <a:rPr lang="ro-RO" sz="1200" dirty="0" err="1" smtClean="0"/>
                        <a:t>Ecateriana</a:t>
                      </a:r>
                      <a:r>
                        <a:rPr lang="ro-RO" sz="1200" dirty="0" smtClean="0"/>
                        <a:t> Maria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200" dirty="0" smtClean="0"/>
                        <a:t>Școala Gimnazială George Barițiu, Jucu de Sus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smtClean="0"/>
                        <a:t>Premiu special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Mărginean Valerica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2.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Pop Alexia Maria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200" dirty="0" smtClean="0"/>
                        <a:t>Școala Gimnazială Săcuieu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smtClean="0"/>
                        <a:t>Premiu special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Pop Simona Rozalia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3.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Man Adrian Gheorghe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Școala Gimnazială </a:t>
                      </a:r>
                      <a:r>
                        <a:rPr kumimoji="0" lang="ro-RO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SăcChiuiești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Premiu</a:t>
                      </a:r>
                      <a:r>
                        <a:rPr lang="en-US" sz="1200" dirty="0" smtClean="0"/>
                        <a:t> special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Georgiu Ioan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4.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Maier Narcisa Speranța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smtClean="0"/>
                        <a:t>Liceul teoretic Gelu Voievod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smtClean="0"/>
                        <a:t>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Premiu</a:t>
                      </a:r>
                      <a:r>
                        <a:rPr lang="en-US" sz="1200" dirty="0" smtClean="0"/>
                        <a:t> special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200" dirty="0" err="1" smtClean="0"/>
                        <a:t>Mărincuș</a:t>
                      </a:r>
                      <a:r>
                        <a:rPr lang="ro-RO" sz="1200" dirty="0" smtClean="0"/>
                        <a:t> Toma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29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6989" y="507076"/>
            <a:ext cx="847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1. Diagnoza actului educațional la disciplina limba și literatura română</a:t>
            </a:r>
          </a:p>
          <a:p>
            <a:r>
              <a:rPr lang="ro-RO" b="1" dirty="0"/>
              <a:t>1.3.6. Olimpiada Internațională de Lectură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771230"/>
              </p:ext>
            </p:extLst>
          </p:nvPr>
        </p:nvGraphicFramePr>
        <p:xfrm>
          <a:off x="2812098" y="1795550"/>
          <a:ext cx="8469630" cy="15517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230">
                  <a:extLst>
                    <a:ext uri="{9D8B030D-6E8A-4147-A177-3AD203B41FA5}">
                      <a16:colId xmlns="" xmlns:a16="http://schemas.microsoft.com/office/drawing/2014/main" val="484241431"/>
                    </a:ext>
                  </a:extLst>
                </a:gridCol>
                <a:gridCol w="2016760">
                  <a:extLst>
                    <a:ext uri="{9D8B030D-6E8A-4147-A177-3AD203B41FA5}">
                      <a16:colId xmlns="" xmlns:a16="http://schemas.microsoft.com/office/drawing/2014/main" val="1736081106"/>
                    </a:ext>
                  </a:extLst>
                </a:gridCol>
                <a:gridCol w="669290">
                  <a:extLst>
                    <a:ext uri="{9D8B030D-6E8A-4147-A177-3AD203B41FA5}">
                      <a16:colId xmlns="" xmlns:a16="http://schemas.microsoft.com/office/drawing/2014/main" val="1526684566"/>
                    </a:ext>
                  </a:extLst>
                </a:gridCol>
                <a:gridCol w="2171700">
                  <a:extLst>
                    <a:ext uri="{9D8B030D-6E8A-4147-A177-3AD203B41FA5}">
                      <a16:colId xmlns="" xmlns:a16="http://schemas.microsoft.com/office/drawing/2014/main" val="3188953201"/>
                    </a:ext>
                  </a:extLst>
                </a:gridCol>
                <a:gridCol w="1450253">
                  <a:extLst>
                    <a:ext uri="{9D8B030D-6E8A-4147-A177-3AD203B41FA5}">
                      <a16:colId xmlns="" xmlns:a16="http://schemas.microsoft.com/office/drawing/2014/main" val="3571488439"/>
                    </a:ext>
                  </a:extLst>
                </a:gridCol>
                <a:gridCol w="1464397">
                  <a:extLst>
                    <a:ext uri="{9D8B030D-6E8A-4147-A177-3AD203B41FA5}">
                      <a16:colId xmlns="" xmlns:a16="http://schemas.microsoft.com/office/drawing/2014/main" val="3117470309"/>
                    </a:ext>
                  </a:extLst>
                </a:gridCol>
              </a:tblGrid>
              <a:tr h="590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Nr. crt.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Numele și prenumele elevului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Clasa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Școala/Localitatea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Premiul obținut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Numele profesorului care l-a pregătit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93576183"/>
                  </a:ext>
                </a:extLst>
              </a:tr>
              <a:tr h="570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1.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Preduț Alice- Ștefania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Colegiul Național </a:t>
                      </a:r>
                      <a:r>
                        <a:rPr lang="ro-RO" sz="1400" i="1" dirty="0">
                          <a:effectLst/>
                        </a:rPr>
                        <a:t>Mihai Viteazu</a:t>
                      </a:r>
                      <a:r>
                        <a:rPr lang="ro-RO" sz="1400" dirty="0">
                          <a:effectLst/>
                        </a:rPr>
                        <a:t>l, Turda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Mențiune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Miron Laura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5620332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815195"/>
              </p:ext>
            </p:extLst>
          </p:nvPr>
        </p:nvGraphicFramePr>
        <p:xfrm>
          <a:off x="2812098" y="3550920"/>
          <a:ext cx="8469630" cy="1472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230">
                  <a:extLst>
                    <a:ext uri="{9D8B030D-6E8A-4147-A177-3AD203B41FA5}">
                      <a16:colId xmlns="" xmlns:a16="http://schemas.microsoft.com/office/drawing/2014/main" val="3892060341"/>
                    </a:ext>
                  </a:extLst>
                </a:gridCol>
                <a:gridCol w="2016760">
                  <a:extLst>
                    <a:ext uri="{9D8B030D-6E8A-4147-A177-3AD203B41FA5}">
                      <a16:colId xmlns="" xmlns:a16="http://schemas.microsoft.com/office/drawing/2014/main" val="1326492752"/>
                    </a:ext>
                  </a:extLst>
                </a:gridCol>
                <a:gridCol w="669290">
                  <a:extLst>
                    <a:ext uri="{9D8B030D-6E8A-4147-A177-3AD203B41FA5}">
                      <a16:colId xmlns="" xmlns:a16="http://schemas.microsoft.com/office/drawing/2014/main" val="4270931969"/>
                    </a:ext>
                  </a:extLst>
                </a:gridCol>
                <a:gridCol w="2171700">
                  <a:extLst>
                    <a:ext uri="{9D8B030D-6E8A-4147-A177-3AD203B41FA5}">
                      <a16:colId xmlns="" xmlns:a16="http://schemas.microsoft.com/office/drawing/2014/main" val="1978932892"/>
                    </a:ext>
                  </a:extLst>
                </a:gridCol>
                <a:gridCol w="1428750">
                  <a:extLst>
                    <a:ext uri="{9D8B030D-6E8A-4147-A177-3AD203B41FA5}">
                      <a16:colId xmlns="" xmlns:a16="http://schemas.microsoft.com/office/drawing/2014/main" val="3795312428"/>
                    </a:ext>
                  </a:extLst>
                </a:gridCol>
                <a:gridCol w="1485900">
                  <a:extLst>
                    <a:ext uri="{9D8B030D-6E8A-4147-A177-3AD203B41FA5}">
                      <a16:colId xmlns="" xmlns:a16="http://schemas.microsoft.com/office/drawing/2014/main" val="10867031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Nr. crt.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Numele și prenumele elevului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Clasa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Școala/Localitatea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Telefon/e-mail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Numele profesorului care l-a pregătit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9678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1.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Bonta Renata</a:t>
                      </a:r>
                      <a:r>
                        <a:rPr lang="ro-RO" sz="1400" baseline="0" dirty="0">
                          <a:effectLst/>
                        </a:rPr>
                        <a:t> Britta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Teoretic </a:t>
                      </a:r>
                      <a:r>
                        <a:rPr lang="ro-RO" sz="1400" i="1" dirty="0">
                          <a:effectLst/>
                        </a:rPr>
                        <a:t>Bathory Istvan</a:t>
                      </a:r>
                      <a:r>
                        <a:rPr lang="ro-RO" sz="1400" dirty="0">
                          <a:effectLst/>
                        </a:rPr>
                        <a:t>,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Premiu special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Isac Claudia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116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24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240054"/>
              </p:ext>
            </p:extLst>
          </p:nvPr>
        </p:nvGraphicFramePr>
        <p:xfrm>
          <a:off x="2201332" y="2463802"/>
          <a:ext cx="8483601" cy="3547530"/>
        </p:xfrm>
        <a:graphic>
          <a:graphicData uri="http://schemas.openxmlformats.org/drawingml/2006/table">
            <a:tbl>
              <a:tblPr firstRow="1" firstCol="1" bandRow="1"/>
              <a:tblGrid>
                <a:gridCol w="3054096">
                  <a:extLst>
                    <a:ext uri="{9D8B030D-6E8A-4147-A177-3AD203B41FA5}">
                      <a16:colId xmlns="" xmlns:a16="http://schemas.microsoft.com/office/drawing/2014/main" val="1126993521"/>
                    </a:ext>
                  </a:extLst>
                </a:gridCol>
                <a:gridCol w="3054096">
                  <a:extLst>
                    <a:ext uri="{9D8B030D-6E8A-4147-A177-3AD203B41FA5}">
                      <a16:colId xmlns="" xmlns:a16="http://schemas.microsoft.com/office/drawing/2014/main" val="221583281"/>
                    </a:ext>
                  </a:extLst>
                </a:gridCol>
                <a:gridCol w="2375409">
                  <a:extLst>
                    <a:ext uri="{9D8B030D-6E8A-4147-A177-3AD203B41FA5}">
                      <a16:colId xmlns="" xmlns:a16="http://schemas.microsoft.com/office/drawing/2014/main" val="4276604993"/>
                    </a:ext>
                  </a:extLst>
                </a:gridCol>
              </a:tblGrid>
              <a:tr h="59895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Candidați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înscriși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:104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31942035"/>
                  </a:ext>
                </a:extLst>
              </a:tr>
              <a:tr h="92504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Candidați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prezenți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 83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32409279"/>
                  </a:ext>
                </a:extLst>
              </a:tr>
              <a:tr h="520828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090371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8816947"/>
                  </a:ext>
                </a:extLst>
              </a:tr>
              <a:tr h="59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între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1-5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între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5-7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între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7-10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186237"/>
                  </a:ext>
                </a:extLst>
              </a:tr>
              <a:tr h="59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341711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80533" y="418170"/>
            <a:ext cx="12650001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ts val="0"/>
              </a:spcBef>
            </a:pPr>
            <a:r>
              <a:rPr lang="ro-RO" sz="1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1.Diagnoza procesului educațional la disciplina limba și literatura română în anul școlar 2018-2019</a:t>
            </a:r>
            <a:r>
              <a:rPr lang="ro-RO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/>
            </a:r>
            <a:br>
              <a:rPr lang="ro-RO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</a:br>
            <a:r>
              <a:rPr lang="ro-RO" altLang="en-US" sz="1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o-RO" altLang="en-US" sz="1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o-RO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o-RO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o-RO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1.4. Rezultate la examenul de titularizare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66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1686" y="305581"/>
            <a:ext cx="1164031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 în anul școlar 2018-2019</a:t>
            </a:r>
            <a:r>
              <a:rPr lang="ro-RO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o-RO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o-RO" altLang="en-US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o-RO" altLang="en-US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o-RO" altLang="en-US" sz="1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o-RO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o-RO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o-RO" alt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1.5. Rezultate la examenul de </a:t>
            </a:r>
            <a:r>
              <a:rPr lang="ro-RO" alt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definitivat</a:t>
            </a:r>
          </a:p>
          <a:p>
            <a:endParaRPr lang="ro-R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6 candidați –</a:t>
            </a:r>
            <a:r>
              <a:rPr lang="ro-R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admiși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627688"/>
              </p:ext>
            </p:extLst>
          </p:nvPr>
        </p:nvGraphicFramePr>
        <p:xfrm>
          <a:off x="1913246" y="2797848"/>
          <a:ext cx="8127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Nr</a:t>
                      </a:r>
                      <a:r>
                        <a:rPr lang="en-US" dirty="0" smtClean="0"/>
                        <a:t>. </a:t>
                      </a:r>
                      <a:r>
                        <a:rPr lang="ro-RO" dirty="0" smtClean="0"/>
                        <a:t>c</a:t>
                      </a:r>
                      <a:r>
                        <a:rPr lang="en-US" dirty="0" err="1" smtClean="0"/>
                        <a:t>andida</a:t>
                      </a:r>
                      <a:r>
                        <a:rPr lang="ro-RO" smtClean="0"/>
                        <a:t>ți înscriși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Note între 8-9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Note între</a:t>
                      </a:r>
                      <a:r>
                        <a:rPr lang="ro-RO" baseline="0" dirty="0" smtClean="0"/>
                        <a:t> 9-10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93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188" y="1352282"/>
            <a:ext cx="109212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/>
              <a:t>1.6. INSPECȚIA ȘCOLARĂ</a:t>
            </a:r>
          </a:p>
          <a:p>
            <a:endParaRPr lang="ro-RO" sz="2000" b="1" dirty="0"/>
          </a:p>
          <a:p>
            <a:endParaRPr lang="ro-RO" sz="2000" b="1" dirty="0"/>
          </a:p>
          <a:p>
            <a:r>
              <a:rPr lang="ro-RO" sz="2000" b="1" dirty="0"/>
              <a:t>Inspecție tematică în specialitate:</a:t>
            </a:r>
            <a:r>
              <a:rPr lang="ro-RO" sz="2000" i="1" dirty="0"/>
              <a:t> </a:t>
            </a:r>
            <a:r>
              <a:rPr lang="ro-RO" sz="2000" i="1" dirty="0" err="1"/>
              <a:t>Monotorizarea</a:t>
            </a:r>
            <a:r>
              <a:rPr lang="ro-RO" sz="2000" i="1" dirty="0"/>
              <a:t> modului de valorificare a rezultatelor simulărilor examenelor naționale la nivelul unităților de învățământ preuniversitar </a:t>
            </a:r>
            <a:r>
              <a:rPr lang="ro-RO" sz="2000" dirty="0"/>
              <a:t>(Școala Gimnazială Feleacu, Școala Gimnazială Poiana, Școala Gimnazială Pădureni, </a:t>
            </a:r>
            <a:r>
              <a:rPr lang="ro-RO" sz="2000" dirty="0" smtClean="0"/>
              <a:t>Școala Gimnazială </a:t>
            </a:r>
            <a:r>
              <a:rPr lang="ro-RO" sz="2000" dirty="0"/>
              <a:t>Cojocna, </a:t>
            </a:r>
            <a:r>
              <a:rPr lang="ro-RO" sz="2000" dirty="0" smtClean="0"/>
              <a:t>Școala Gimnazială </a:t>
            </a:r>
            <a:r>
              <a:rPr lang="ro-RO" sz="2000" i="1" dirty="0" smtClean="0"/>
              <a:t>Nicolae Iorga)</a:t>
            </a:r>
            <a:r>
              <a:rPr lang="ro-RO" sz="2000" dirty="0"/>
              <a:t>.</a:t>
            </a:r>
          </a:p>
          <a:p>
            <a:endParaRPr lang="ro-RO" sz="2000" dirty="0"/>
          </a:p>
          <a:p>
            <a:pPr lvl="0"/>
            <a:r>
              <a:rPr lang="ro-RO" sz="2000" b="1" u="sng" dirty="0"/>
              <a:t>Inspecții școlare </a:t>
            </a:r>
            <a:r>
              <a:rPr lang="ro-RO" sz="2000" b="1" u="sng" dirty="0" smtClean="0"/>
              <a:t>generale:</a:t>
            </a:r>
            <a:endParaRPr lang="ro-RO" sz="2000" dirty="0"/>
          </a:p>
          <a:p>
            <a:r>
              <a:rPr lang="ro-RO" sz="2000" dirty="0"/>
              <a:t>Liceul Tehnologic </a:t>
            </a:r>
            <a:r>
              <a:rPr lang="ro-RO" sz="2000" i="1" dirty="0"/>
              <a:t>Alexandru Borza  </a:t>
            </a:r>
            <a:r>
              <a:rPr lang="ro-RO" sz="2000" dirty="0"/>
              <a:t>Cluj-Napoca;</a:t>
            </a:r>
          </a:p>
          <a:p>
            <a:r>
              <a:rPr lang="ro-RO" sz="2000" dirty="0"/>
              <a:t> Școala Gimnazială </a:t>
            </a:r>
            <a:r>
              <a:rPr lang="ro-RO" sz="2000" i="1" dirty="0"/>
              <a:t>Ioan Opriș </a:t>
            </a:r>
            <a:r>
              <a:rPr lang="ro-RO" sz="2000" dirty="0"/>
              <a:t>Turda;</a:t>
            </a:r>
          </a:p>
          <a:p>
            <a:r>
              <a:rPr lang="ro-RO" sz="2000" dirty="0"/>
              <a:t> Liceul Teoretic </a:t>
            </a:r>
            <a:r>
              <a:rPr lang="ro-RO" sz="2000" i="1" dirty="0"/>
              <a:t>Mihai </a:t>
            </a:r>
            <a:r>
              <a:rPr lang="ro-RO" sz="2000" i="1" dirty="0" smtClean="0"/>
              <a:t>Eminescu,</a:t>
            </a:r>
          </a:p>
          <a:p>
            <a:r>
              <a:rPr lang="ro-RO" sz="2000" dirty="0" smtClean="0"/>
              <a:t>Școala Gimnazială  Unguraș, structura Batin.</a:t>
            </a:r>
            <a:endParaRPr lang="ro-RO" sz="2000" dirty="0"/>
          </a:p>
          <a:p>
            <a:endParaRPr lang="ro-RO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21217" y="231819"/>
            <a:ext cx="11232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1.Diagnoza procesului educațional la disciplina limba și literatura română în anul școlar 2018-2019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78920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9542" y="274320"/>
            <a:ext cx="996696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1400" b="1" dirty="0"/>
          </a:p>
          <a:p>
            <a:endParaRPr lang="ro-RO" sz="1400" b="1" dirty="0"/>
          </a:p>
          <a:p>
            <a:pPr algn="just"/>
            <a:r>
              <a:rPr lang="ro-RO" sz="1400" b="1" dirty="0"/>
              <a:t>Programe în vigoare – disciplina limba și literatura română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cls. a V-a  și a VI-a: </a:t>
            </a:r>
            <a:r>
              <a:rPr lang="ro-RO" sz="1400" i="1" dirty="0"/>
              <a:t>Programa de limba și literatura română, aprobată prin O.M.E.N. nr. 3393/ 28.02.2017</a:t>
            </a:r>
            <a:r>
              <a:rPr lang="ro-RO" sz="1400" dirty="0"/>
              <a:t>;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cls. a VII-a și a VIII-a: </a:t>
            </a:r>
            <a:r>
              <a:rPr lang="ro-RO" sz="1400" i="1" dirty="0"/>
              <a:t>Programa de limba și literatura română, aprobată prin O.M.E.C.I. nr. 5097/09.09.2017</a:t>
            </a:r>
            <a:r>
              <a:rPr lang="ro-RO" sz="1400" dirty="0"/>
              <a:t>;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cls. a IX-a și a X-a : </a:t>
            </a:r>
            <a:r>
              <a:rPr lang="ro-RO" sz="1400" i="1" dirty="0"/>
              <a:t>Programa de limba și literatura română, aprobată prin O.M.E.C.I. nr. 3252/ 13.02.2006</a:t>
            </a:r>
            <a:r>
              <a:rPr lang="ro-RO" sz="1400" dirty="0"/>
              <a:t>;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cls. a XII-a </a:t>
            </a:r>
            <a:r>
              <a:rPr lang="ro-RO" sz="1400" b="1" i="1" dirty="0"/>
              <a:t>: </a:t>
            </a:r>
            <a:r>
              <a:rPr lang="ro-RO" sz="1400" i="1" dirty="0"/>
              <a:t>Programa de limba și literatura română, aprobată prin O.M.E.C.I. nr. 3410/ 7.03.2006</a:t>
            </a:r>
            <a:r>
              <a:rPr lang="ro-RO" sz="1400" dirty="0"/>
              <a:t>;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Anexa nr. 1 la O.M.E.N nr. 4437 / 29.08.2014 referitor la aplicarea programelor școlare pentru cultura generală în învățământul profesional de stat cu durata de 3 ani și în învățământul profesional special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Programe şcolare aplicate în învăţământul profesional la clasa a IX-a</a:t>
            </a:r>
          </a:p>
          <a:p>
            <a:pPr algn="just"/>
            <a:r>
              <a:rPr lang="ro-RO" sz="1400" b="1" dirty="0"/>
              <a:t> </a:t>
            </a:r>
            <a:r>
              <a:rPr lang="ro-RO" sz="1400" i="1" dirty="0"/>
              <a:t>Limba şi literatura română, clasa a IX-a, aprobată prin O.M.E.C.I nr. 5099 / 09.09.2009, cu următoarele observaţii</a:t>
            </a:r>
            <a:r>
              <a:rPr lang="ro-RO" sz="1400" dirty="0"/>
              <a:t>:</a:t>
            </a:r>
          </a:p>
          <a:p>
            <a:pPr algn="just"/>
            <a:r>
              <a:rPr lang="ro-RO" sz="1400" dirty="0"/>
              <a:t>1. Se studiază trei grupaje tematice, la alegere: Adolescenţa sau Joc şi joacă; Familia sau Şcoala; Iubirea sau Scene din viaţa de ieri şi de azi.</a:t>
            </a:r>
          </a:p>
          <a:p>
            <a:pPr algn="just"/>
            <a:r>
              <a:rPr lang="ro-RO" sz="1400" dirty="0"/>
              <a:t>2. Se recomandă ca număr minimal: 6 texte la tema aleasă din primul grupaj tematic; 4 texte la tema aleasă din al doilea grupaj tematic; 1. film la tema aleasă din al treilea grupaj tematic</a:t>
            </a:r>
            <a:r>
              <a:rPr lang="ro-RO" sz="1400" b="1" dirty="0"/>
              <a:t>.</a:t>
            </a:r>
          </a:p>
          <a:p>
            <a:pPr algn="just"/>
            <a:r>
              <a:rPr lang="ro-RO" sz="1400" b="1" dirty="0"/>
              <a:t> </a:t>
            </a:r>
            <a:r>
              <a:rPr lang="en-US" b="1" dirty="0"/>
              <a:t>• </a:t>
            </a:r>
            <a:r>
              <a:rPr lang="ro-RO" sz="1400" b="1" dirty="0"/>
              <a:t>Programe şcolare aplicate în învăţământul profesional la clasa a X-a</a:t>
            </a:r>
          </a:p>
          <a:p>
            <a:pPr algn="just"/>
            <a:r>
              <a:rPr lang="ro-RO" sz="1400" i="1" dirty="0"/>
              <a:t>Limba şi literatura română, clasa a X-a, aprobată prin O.M.E.C.I nr. 5099 / 09.09.2009, cu următoarele observaţii</a:t>
            </a:r>
            <a:r>
              <a:rPr lang="ro-RO" sz="1400" dirty="0"/>
              <a:t>:</a:t>
            </a:r>
          </a:p>
          <a:p>
            <a:pPr algn="just"/>
            <a:r>
              <a:rPr lang="ro-RO" sz="1400" dirty="0"/>
              <a:t>1. În clasa a X-a se studiază minimum 5 texte literare: un basm cult, o nuvelă, 3 romane reprezentative pentru aspectele esenţiale ale genului şi ale evoluţiei acestuia.</a:t>
            </a:r>
          </a:p>
          <a:p>
            <a:pPr algn="just"/>
            <a:r>
              <a:rPr lang="ro-RO" sz="1400" dirty="0"/>
              <a:t>2. Pentru competenţa generală 2 (Folosirea instrumentelor de analiză tematică, structurală şi stilistică în receptarea diferitelor texte literare şi nonliterare) se vor avea în vedere competenţele specifice 2.1 şi 2.4.</a:t>
            </a:r>
          </a:p>
          <a:p>
            <a:pPr algn="just"/>
            <a:r>
              <a:rPr lang="en-US" b="1" dirty="0"/>
              <a:t>• </a:t>
            </a:r>
            <a:r>
              <a:rPr lang="ro-RO" sz="1400" b="1" dirty="0"/>
              <a:t>Programe şcolare aplicate în învăţământul profesional la clasa a XI-a </a:t>
            </a:r>
          </a:p>
          <a:p>
            <a:pPr algn="just"/>
            <a:r>
              <a:rPr lang="ro-RO" sz="1400" i="1" dirty="0"/>
              <a:t>Limba şi literatura română, clasa a X-a, aprobată prin O.M.E.C.I. nr. 5099 / 09.09.2009, cu următoarele observaţii:</a:t>
            </a:r>
          </a:p>
          <a:p>
            <a:pPr algn="just"/>
            <a:r>
              <a:rPr lang="ro-RO" sz="1400" dirty="0"/>
              <a:t>1. În clasa a XI-a se studiază minimum 5 texte literare: un text dramatic care să ilustreze comedia ca specie literară şi 4 texte poetice, care să ilustreze aspecte specifice şi diferite ale genului şi ale evoluţiei acestuia: poezie epică, poezie lirică; instanţele comunicării în textele poetice; sugestie şi ambiguitate; diversitate prozodică etc.</a:t>
            </a:r>
          </a:p>
          <a:p>
            <a:pPr algn="just"/>
            <a:r>
              <a:rPr lang="ro-RO" sz="1400" dirty="0"/>
              <a:t>2. Pentru competenţa generală 2 (Folosirea instrumentelor de analiză tematică, structurală şi stilistică în receptarea diferitelor texte literare şi nonliterare) se vor avea în vedere competenţele specifice 2.2, 2.3 şi 2.4.</a:t>
            </a:r>
          </a:p>
          <a:p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9011" y="274320"/>
            <a:ext cx="115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2.Cadrul normativ pentru organizarea și desfășurarea activităților în anul școlar 2018-2019;</a:t>
            </a:r>
          </a:p>
        </p:txBody>
      </p:sp>
    </p:spTree>
    <p:extLst>
      <p:ext uri="{BB962C8B-B14F-4D97-AF65-F5344CB8AC3E}">
        <p14:creationId xmlns:p14="http://schemas.microsoft.com/office/powerpoint/2010/main" val="331049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3534" y="847897"/>
            <a:ext cx="10798233" cy="579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b="1" dirty="0"/>
              <a:t>OMEN </a:t>
            </a:r>
            <a:r>
              <a:rPr lang="en-US" b="1" dirty="0" err="1"/>
              <a:t>nr</a:t>
            </a:r>
            <a:r>
              <a:rPr lang="en-US" b="1" dirty="0"/>
              <a:t>. 4829/30.08.2018</a:t>
            </a:r>
            <a:r>
              <a:rPr lang="en-US" dirty="0"/>
              <a:t> 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organizarea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desfășurarea</a:t>
            </a:r>
            <a:r>
              <a:rPr lang="en-US" dirty="0"/>
              <a:t> </a:t>
            </a:r>
            <a:r>
              <a:rPr lang="en-US" dirty="0" err="1"/>
              <a:t>admiterii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învățământul</a:t>
            </a:r>
            <a:r>
              <a:rPr lang="en-US" dirty="0"/>
              <a:t> </a:t>
            </a:r>
            <a:r>
              <a:rPr lang="en-US" dirty="0" err="1"/>
              <a:t>liceal</a:t>
            </a:r>
            <a:r>
              <a:rPr lang="en-US" dirty="0"/>
              <a:t> de stat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anul</a:t>
            </a:r>
            <a:r>
              <a:rPr lang="en-US" dirty="0"/>
              <a:t> </a:t>
            </a:r>
            <a:r>
              <a:rPr lang="en-US" dirty="0" err="1"/>
              <a:t>școlar</a:t>
            </a:r>
            <a:r>
              <a:rPr lang="en-US" dirty="0"/>
              <a:t> 2019-2020 -  </a:t>
            </a:r>
            <a:r>
              <a:rPr lang="en-US" dirty="0" err="1"/>
              <a:t>publicat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 </a:t>
            </a:r>
            <a:r>
              <a:rPr lang="en-US" b="1" dirty="0" err="1"/>
              <a:t>Monitorul</a:t>
            </a:r>
            <a:r>
              <a:rPr lang="en-US" b="1" dirty="0"/>
              <a:t> </a:t>
            </a:r>
            <a:r>
              <a:rPr lang="en-US" b="1" dirty="0" err="1"/>
              <a:t>Oficial</a:t>
            </a:r>
            <a:r>
              <a:rPr lang="en-US" b="1" dirty="0"/>
              <a:t>, </a:t>
            </a:r>
            <a:r>
              <a:rPr lang="en-US" b="1" dirty="0" err="1"/>
              <a:t>Partea</a:t>
            </a:r>
            <a:r>
              <a:rPr lang="en-US" b="1" dirty="0"/>
              <a:t> I </a:t>
            </a:r>
            <a:r>
              <a:rPr lang="en-US" b="1" dirty="0" err="1"/>
              <a:t>nr</a:t>
            </a:r>
            <a:r>
              <a:rPr lang="en-US" b="1" dirty="0"/>
              <a:t>. 787 din 13.09.2018 </a:t>
            </a:r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b="1" dirty="0"/>
              <a:t>OMEN </a:t>
            </a:r>
            <a:r>
              <a:rPr lang="en-US" b="1" dirty="0" err="1"/>
              <a:t>nr</a:t>
            </a:r>
            <a:r>
              <a:rPr lang="en-US" b="1" dirty="0"/>
              <a:t>. 4813/ 29.08.2018  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organizarea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desfășurarea</a:t>
            </a:r>
            <a:r>
              <a:rPr lang="en-US" dirty="0"/>
              <a:t> </a:t>
            </a:r>
            <a:r>
              <a:rPr lang="en-US" dirty="0" err="1"/>
              <a:t>evaluării</a:t>
            </a:r>
            <a:r>
              <a:rPr lang="en-US" dirty="0"/>
              <a:t> </a:t>
            </a:r>
            <a:r>
              <a:rPr lang="en-US" dirty="0" err="1"/>
              <a:t>naționale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absolvenții</a:t>
            </a:r>
            <a:r>
              <a:rPr lang="en-US" dirty="0"/>
              <a:t> </a:t>
            </a:r>
            <a:r>
              <a:rPr lang="en-US" dirty="0" err="1"/>
              <a:t>clasei</a:t>
            </a:r>
            <a:r>
              <a:rPr lang="en-US" dirty="0"/>
              <a:t> a VIII-a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anul</a:t>
            </a:r>
            <a:r>
              <a:rPr lang="en-US" dirty="0"/>
              <a:t> </a:t>
            </a:r>
            <a:r>
              <a:rPr lang="en-US" dirty="0" err="1"/>
              <a:t>școlar</a:t>
            </a:r>
            <a:r>
              <a:rPr lang="en-US" dirty="0"/>
              <a:t> 2018-2019 -</a:t>
            </a:r>
            <a:r>
              <a:rPr lang="en-US" b="1" dirty="0"/>
              <a:t> </a:t>
            </a:r>
            <a:r>
              <a:rPr lang="en-US" dirty="0" err="1"/>
              <a:t>publicat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 </a:t>
            </a:r>
            <a:r>
              <a:rPr lang="en-US" b="1" dirty="0" err="1"/>
              <a:t>Monitorul</a:t>
            </a:r>
            <a:r>
              <a:rPr lang="en-US" b="1" dirty="0"/>
              <a:t> </a:t>
            </a:r>
            <a:r>
              <a:rPr lang="en-US" b="1" dirty="0" err="1"/>
              <a:t>Oficial</a:t>
            </a:r>
            <a:r>
              <a:rPr lang="en-US" b="1" dirty="0"/>
              <a:t>, </a:t>
            </a:r>
            <a:r>
              <a:rPr lang="en-US" b="1" dirty="0" err="1"/>
              <a:t>Partea</a:t>
            </a:r>
            <a:r>
              <a:rPr lang="en-US" b="1" dirty="0"/>
              <a:t> I </a:t>
            </a:r>
            <a:r>
              <a:rPr lang="en-US" b="1" dirty="0" err="1"/>
              <a:t>nr</a:t>
            </a:r>
            <a:r>
              <a:rPr lang="en-US" b="1" dirty="0"/>
              <a:t>. 794 din 17.09.2018</a:t>
            </a:r>
            <a:endParaRPr lang="ro-RO" b="1" dirty="0"/>
          </a:p>
          <a:p>
            <a:pPr algn="just"/>
            <a:r>
              <a:rPr lang="en-US" b="1" dirty="0"/>
              <a:t>Program</a:t>
            </a:r>
            <a:r>
              <a:rPr lang="ro-RO" b="1" dirty="0"/>
              <a:t>a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en-US" b="1" dirty="0" err="1"/>
              <a:t>disciplin</a:t>
            </a:r>
            <a:r>
              <a:rPr lang="ro-RO" b="1" dirty="0"/>
              <a:t>a</a:t>
            </a:r>
            <a:r>
              <a:rPr lang="en-US" b="1" dirty="0"/>
              <a:t> </a:t>
            </a:r>
            <a:r>
              <a:rPr lang="en-US" b="1" dirty="0" err="1"/>
              <a:t>limba</a:t>
            </a:r>
            <a:r>
              <a:rPr lang="en-US" b="1" dirty="0"/>
              <a:t> </a:t>
            </a:r>
            <a:r>
              <a:rPr lang="en-US" b="1" dirty="0" err="1"/>
              <a:t>şi</a:t>
            </a:r>
            <a:r>
              <a:rPr lang="en-US" b="1" dirty="0"/>
              <a:t> </a:t>
            </a:r>
            <a:r>
              <a:rPr lang="en-US" b="1" dirty="0" err="1"/>
              <a:t>literatura</a:t>
            </a:r>
            <a:r>
              <a:rPr lang="en-US" b="1" dirty="0"/>
              <a:t> </a:t>
            </a:r>
            <a:r>
              <a:rPr lang="en-US" b="1" dirty="0" err="1"/>
              <a:t>română</a:t>
            </a:r>
            <a:r>
              <a:rPr lang="en-US" b="1" dirty="0"/>
              <a:t> </a:t>
            </a:r>
            <a:r>
              <a:rPr lang="en-US" b="1" dirty="0" err="1"/>
              <a:t>valabil</a:t>
            </a:r>
            <a:r>
              <a:rPr lang="ro-RO" b="1" dirty="0"/>
              <a:t>ă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ro-RO" b="1" dirty="0" err="1"/>
              <a:t>E</a:t>
            </a:r>
            <a:r>
              <a:rPr lang="en-US" b="1" dirty="0" err="1"/>
              <a:t>valuarea</a:t>
            </a:r>
            <a:r>
              <a:rPr lang="en-US" b="1" dirty="0"/>
              <a:t> </a:t>
            </a:r>
            <a:r>
              <a:rPr lang="ro-RO" b="1" dirty="0" err="1"/>
              <a:t>N</a:t>
            </a:r>
            <a:r>
              <a:rPr lang="en-US" b="1" dirty="0" err="1"/>
              <a:t>aţională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en-US" b="1" dirty="0" err="1"/>
              <a:t>absolvenţii</a:t>
            </a:r>
            <a:r>
              <a:rPr lang="en-US" b="1" dirty="0"/>
              <a:t> </a:t>
            </a:r>
            <a:r>
              <a:rPr lang="en-US" b="1" dirty="0" err="1"/>
              <a:t>clasei</a:t>
            </a:r>
            <a:r>
              <a:rPr lang="en-US" b="1" dirty="0"/>
              <a:t> a VIII-a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/>
              <a:t>anul</a:t>
            </a:r>
            <a:r>
              <a:rPr lang="en-US" b="1" dirty="0"/>
              <a:t> </a:t>
            </a:r>
            <a:r>
              <a:rPr lang="en-US" b="1" dirty="0" err="1"/>
              <a:t>şcolar</a:t>
            </a:r>
            <a:r>
              <a:rPr lang="en-US" b="1" dirty="0"/>
              <a:t> 2018-2019</a:t>
            </a:r>
            <a:r>
              <a:rPr lang="ro-RO" b="1" dirty="0"/>
              <a:t>, este cea </a:t>
            </a:r>
            <a:r>
              <a:rPr lang="en-US" b="1" dirty="0" err="1"/>
              <a:t>aprobat</a:t>
            </a:r>
            <a:r>
              <a:rPr lang="ro-RO" b="1" dirty="0"/>
              <a:t>ă</a:t>
            </a:r>
            <a:r>
              <a:rPr lang="en-US" b="1" dirty="0"/>
              <a:t> </a:t>
            </a:r>
            <a:r>
              <a:rPr lang="en-US" b="1" dirty="0" err="1"/>
              <a:t>prin</a:t>
            </a:r>
            <a:r>
              <a:rPr lang="en-US" b="1" dirty="0"/>
              <a:t> </a:t>
            </a:r>
            <a:r>
              <a:rPr lang="ro-RO" b="1" dirty="0"/>
              <a:t>Ordinul </a:t>
            </a:r>
            <a:r>
              <a:rPr lang="en-US" b="1" u="sng" dirty="0" err="1"/>
              <a:t>ministrului</a:t>
            </a:r>
            <a:r>
              <a:rPr lang="en-US" b="1" u="sng" dirty="0"/>
              <a:t> </a:t>
            </a:r>
            <a:r>
              <a:rPr lang="en-US" b="1" u="sng" dirty="0" err="1"/>
              <a:t>educaţiei</a:t>
            </a:r>
            <a:r>
              <a:rPr lang="en-US" b="1" u="sng" dirty="0"/>
              <a:t> </a:t>
            </a:r>
            <a:r>
              <a:rPr lang="en-US" b="1" u="sng" dirty="0" err="1"/>
              <a:t>naţionale</a:t>
            </a:r>
            <a:r>
              <a:rPr lang="en-US" b="1" u="sng" dirty="0"/>
              <a:t> </a:t>
            </a:r>
            <a:r>
              <a:rPr lang="en-US" b="1" u="sng" dirty="0" err="1"/>
              <a:t>nr</a:t>
            </a:r>
            <a:r>
              <a:rPr lang="en-US" b="1" u="sng" dirty="0"/>
              <a:t>. 4.431/2014</a:t>
            </a:r>
            <a:r>
              <a:rPr lang="en-US" b="1" dirty="0"/>
              <a:t> </a:t>
            </a:r>
            <a:r>
              <a:rPr lang="ro-RO" b="1" dirty="0"/>
              <a:t>privind organizarea </a:t>
            </a:r>
            <a:r>
              <a:rPr lang="en-US" b="1" u="sng" dirty="0" err="1"/>
              <a:t>şi</a:t>
            </a:r>
            <a:r>
              <a:rPr lang="en-US" b="1" u="sng" dirty="0"/>
              <a:t> </a:t>
            </a:r>
            <a:r>
              <a:rPr lang="en-US" b="1" u="sng" dirty="0" err="1"/>
              <a:t>desfăşurarea</a:t>
            </a:r>
            <a:r>
              <a:rPr lang="en-US" b="1" u="sng" dirty="0"/>
              <a:t> </a:t>
            </a:r>
            <a:r>
              <a:rPr lang="en-US" b="1" u="sng" dirty="0" err="1"/>
              <a:t>evaluării</a:t>
            </a:r>
            <a:r>
              <a:rPr lang="en-US" b="1" u="sng" dirty="0"/>
              <a:t> </a:t>
            </a:r>
            <a:r>
              <a:rPr lang="en-US" b="1" u="sng" dirty="0" err="1"/>
              <a:t>naţionale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en-US" b="1" dirty="0" err="1"/>
              <a:t>absolvenţii</a:t>
            </a:r>
            <a:r>
              <a:rPr lang="en-US" b="1" dirty="0"/>
              <a:t> </a:t>
            </a:r>
            <a:r>
              <a:rPr lang="en-US" b="1" dirty="0" err="1"/>
              <a:t>clasei</a:t>
            </a:r>
            <a:r>
              <a:rPr lang="en-US" b="1" dirty="0"/>
              <a:t> a VIII-a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/>
              <a:t>anul</a:t>
            </a:r>
            <a:r>
              <a:rPr lang="en-US" b="1" dirty="0"/>
              <a:t> </a:t>
            </a:r>
            <a:r>
              <a:rPr lang="en-US" b="1" dirty="0" err="1"/>
              <a:t>şcolar</a:t>
            </a:r>
            <a:r>
              <a:rPr lang="en-US" b="1" dirty="0"/>
              <a:t> 2014-2015.</a:t>
            </a:r>
          </a:p>
          <a:p>
            <a:pPr algn="just"/>
            <a:endParaRPr lang="ro-RO" b="1" dirty="0"/>
          </a:p>
          <a:p>
            <a:pPr algn="just"/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b="1" dirty="0"/>
              <a:t>OMEN </a:t>
            </a:r>
            <a:r>
              <a:rPr lang="en-US" b="1" dirty="0" err="1"/>
              <a:t>nr</a:t>
            </a:r>
            <a:r>
              <a:rPr lang="en-US" b="1" dirty="0"/>
              <a:t>. 4830/30.08.2018</a:t>
            </a:r>
            <a:r>
              <a:rPr lang="en-US" dirty="0"/>
              <a:t> 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organizarea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desfășurarea</a:t>
            </a:r>
            <a:r>
              <a:rPr lang="en-US" dirty="0"/>
              <a:t> </a:t>
            </a:r>
            <a:r>
              <a:rPr lang="en-US" dirty="0" err="1"/>
              <a:t>examenului</a:t>
            </a:r>
            <a:r>
              <a:rPr lang="en-US" dirty="0"/>
              <a:t> de </a:t>
            </a:r>
            <a:r>
              <a:rPr lang="en-US" dirty="0" err="1"/>
              <a:t>bacalaureat</a:t>
            </a:r>
            <a:r>
              <a:rPr lang="en-US" dirty="0"/>
              <a:t> </a:t>
            </a:r>
            <a:r>
              <a:rPr lang="en-US" dirty="0" err="1"/>
              <a:t>național</a:t>
            </a:r>
            <a:r>
              <a:rPr lang="en-US" dirty="0"/>
              <a:t> – 2019 - </a:t>
            </a:r>
            <a:r>
              <a:rPr lang="en-US" dirty="0" err="1"/>
              <a:t>publicat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 </a:t>
            </a:r>
            <a:r>
              <a:rPr lang="en-US" b="1" dirty="0" err="1"/>
              <a:t>Monitorul</a:t>
            </a:r>
            <a:r>
              <a:rPr lang="en-US" b="1" dirty="0"/>
              <a:t> </a:t>
            </a:r>
            <a:r>
              <a:rPr lang="en-US" b="1" dirty="0" err="1"/>
              <a:t>Oficial</a:t>
            </a:r>
            <a:r>
              <a:rPr lang="en-US" b="1" dirty="0"/>
              <a:t>, </a:t>
            </a:r>
            <a:r>
              <a:rPr lang="en-US" b="1" dirty="0" err="1"/>
              <a:t>Partea</a:t>
            </a:r>
            <a:r>
              <a:rPr lang="en-US" b="1" dirty="0"/>
              <a:t> I </a:t>
            </a:r>
            <a:r>
              <a:rPr lang="en-US" b="1" dirty="0" err="1"/>
              <a:t>nr</a:t>
            </a:r>
            <a:r>
              <a:rPr lang="en-US" b="1" dirty="0"/>
              <a:t>. 788 din 13.09.2018</a:t>
            </a:r>
            <a:endParaRPr lang="ro-RO" b="1" dirty="0"/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Program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bacalaureat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limba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şi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literatura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română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valabil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ă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sesiunile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examenului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bacalaureat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naţional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din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anul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2019, 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c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prevăzut</a:t>
            </a:r>
            <a:r>
              <a:rPr lang="ro-RO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ă</a:t>
            </a:r>
            <a:r>
              <a:rPr lang="en-US" b="1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u="sng" dirty="0"/>
              <a:t> </a:t>
            </a:r>
            <a:r>
              <a:rPr lang="ro-RO" b="1" u="sng" dirty="0"/>
              <a:t> </a:t>
            </a:r>
            <a:r>
              <a:rPr lang="en-US" b="1" u="sng" dirty="0" err="1"/>
              <a:t>anexa</a:t>
            </a:r>
            <a:r>
              <a:rPr lang="en-US" b="1" u="sng" dirty="0"/>
              <a:t> </a:t>
            </a:r>
            <a:r>
              <a:rPr lang="en-US" b="1" u="sng" dirty="0" err="1"/>
              <a:t>nr</a:t>
            </a:r>
            <a:r>
              <a:rPr lang="en-US" b="1" u="sng" dirty="0"/>
              <a:t>. 2 la </a:t>
            </a:r>
            <a:r>
              <a:rPr lang="en-US" b="1" u="sng" dirty="0" err="1"/>
              <a:t>Ordinul</a:t>
            </a:r>
            <a:r>
              <a:rPr lang="en-US" b="1" u="sng" dirty="0"/>
              <a:t> </a:t>
            </a:r>
            <a:r>
              <a:rPr lang="en-US" b="1" u="sng" dirty="0" err="1"/>
              <a:t>ministrului</a:t>
            </a:r>
            <a:r>
              <a:rPr lang="en-US" b="1" u="sng" dirty="0"/>
              <a:t> </a:t>
            </a:r>
            <a:r>
              <a:rPr lang="en-US" b="1" u="sng" dirty="0" err="1"/>
              <a:t>educaţiei</a:t>
            </a:r>
            <a:r>
              <a:rPr lang="en-US" b="1" u="sng" dirty="0"/>
              <a:t> </a:t>
            </a:r>
            <a:r>
              <a:rPr lang="en-US" b="1" u="sng" dirty="0" err="1"/>
              <a:t>naţionale</a:t>
            </a:r>
            <a:r>
              <a:rPr lang="en-US" b="1" u="sng" dirty="0"/>
              <a:t> </a:t>
            </a:r>
            <a:r>
              <a:rPr lang="en-US" b="1" u="sng" dirty="0" err="1"/>
              <a:t>nr</a:t>
            </a:r>
            <a:r>
              <a:rPr lang="en-US" b="1" u="sng" dirty="0"/>
              <a:t>. 4.923/2013</a:t>
            </a:r>
            <a:r>
              <a:rPr lang="en-US" b="1" dirty="0"/>
              <a:t> </a:t>
            </a:r>
            <a:r>
              <a:rPr lang="en-US" b="1" dirty="0" err="1"/>
              <a:t>privind</a:t>
            </a:r>
            <a:r>
              <a:rPr lang="en-US" b="1" dirty="0"/>
              <a:t> </a:t>
            </a:r>
            <a:r>
              <a:rPr lang="en-US" b="1" dirty="0" err="1"/>
              <a:t>organizarea</a:t>
            </a:r>
            <a:r>
              <a:rPr lang="en-US" b="1" dirty="0"/>
              <a:t> </a:t>
            </a:r>
            <a:r>
              <a:rPr lang="en-US" b="1" dirty="0" err="1"/>
              <a:t>şi</a:t>
            </a:r>
            <a:r>
              <a:rPr lang="en-US" b="1" dirty="0"/>
              <a:t> </a:t>
            </a:r>
            <a:r>
              <a:rPr lang="en-US" b="1" dirty="0" err="1"/>
              <a:t>desfăşurarea</a:t>
            </a:r>
            <a:r>
              <a:rPr lang="en-US" b="1" dirty="0"/>
              <a:t> </a:t>
            </a:r>
            <a:r>
              <a:rPr lang="en-US" b="1" dirty="0" err="1"/>
              <a:t>examenului</a:t>
            </a:r>
            <a:r>
              <a:rPr lang="en-US" b="1" dirty="0"/>
              <a:t> de </a:t>
            </a:r>
            <a:r>
              <a:rPr lang="en-US" b="1" dirty="0" err="1"/>
              <a:t>bacalaureat</a:t>
            </a:r>
            <a:r>
              <a:rPr lang="en-US" b="1" dirty="0"/>
              <a:t> </a:t>
            </a:r>
            <a:r>
              <a:rPr lang="en-US" b="1" dirty="0" err="1"/>
              <a:t>naţional</a:t>
            </a:r>
            <a:r>
              <a:rPr lang="en-US" b="1" dirty="0"/>
              <a:t> - 2014</a:t>
            </a:r>
          </a:p>
          <a:p>
            <a:pPr algn="just"/>
            <a:r>
              <a:rPr lang="en-US" dirty="0"/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1274" y="440575"/>
            <a:ext cx="10631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  Cadrul normativ pentru organizarea și desfășurarea activităților în anul școlar 2018-2019</a:t>
            </a:r>
          </a:p>
        </p:txBody>
      </p:sp>
    </p:spTree>
    <p:extLst>
      <p:ext uri="{BB962C8B-B14F-4D97-AF65-F5344CB8AC3E}">
        <p14:creationId xmlns:p14="http://schemas.microsoft.com/office/powerpoint/2010/main" val="191199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9707" y="581891"/>
            <a:ext cx="1045764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3.  </a:t>
            </a:r>
            <a:r>
              <a:rPr lang="ro-RO" b="1" dirty="0" smtClean="0"/>
              <a:t>Documente proiective</a:t>
            </a:r>
            <a:endParaRPr lang="ro-RO" b="1" dirty="0"/>
          </a:p>
          <a:p>
            <a:endParaRPr lang="ro-RO" b="1" dirty="0"/>
          </a:p>
          <a:p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b="1" dirty="0"/>
              <a:t>PLANIFICAREA CALENDARISTICĂ va debuta cu personalizarea programei în funcție de nivelul clasei;</a:t>
            </a:r>
          </a:p>
          <a:p>
            <a:r>
              <a:rPr lang="ro-RO" b="1" dirty="0"/>
              <a:t>	Se recomandă ca planificarea calendaristică să cuprindă cel puțin 2 săptămâni de recapitulare înaintea aplicării testelor inițiale </a:t>
            </a:r>
          </a:p>
          <a:p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b="1" dirty="0"/>
              <a:t>PROIECTAREA UNITĂȚILOR DE ÎNVĂȚARE;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b="1" dirty="0"/>
              <a:t>RAPOARTE STATISTICE ȘI DESCRIPTIVE (S.W.O.T. cu greșeli tipice constatate, cu ținte spre proiectarea și aplicarea planurilor </a:t>
            </a:r>
            <a:r>
              <a:rPr lang="ro-RO" b="1" dirty="0" err="1"/>
              <a:t>remediale</a:t>
            </a:r>
            <a:r>
              <a:rPr lang="ro-RO" b="1" dirty="0"/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b="1" dirty="0"/>
              <a:t>PROIECTE DE LECȚII ;</a:t>
            </a:r>
          </a:p>
          <a:p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b="1" dirty="0"/>
              <a:t>PORTOFOLIU PENTRU CURSURILE OPȚIONALE  (opționalele de la nivelul disciplinei împreună cu programele aferente, elaborate cf. art. 65 alin. 5 și 6 din L.E.N., cf. art. 66 lit. b din R.O.F.U.I.P.,  vizate în unitatea școlară și de către inspectorul de specialitate vor fi monitorizate prin inspecția școlară )  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4349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3267" y="332047"/>
            <a:ext cx="10483386" cy="64633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5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Ordinea de zi:</a:t>
            </a:r>
          </a:p>
          <a:p>
            <a:r>
              <a:rPr lang="en-US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</a:t>
            </a:r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Diagnoza procesului educațional la disciplina limba și literatura română;</a:t>
            </a:r>
          </a:p>
          <a:p>
            <a:r>
              <a:rPr lang="ro-RO" sz="4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Cadrul normativ pentru organizarea și</a:t>
            </a:r>
          </a:p>
          <a:p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desfășurarea activităților în anul școlar 2018-2019;</a:t>
            </a:r>
          </a:p>
          <a:p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Documente proiective;</a:t>
            </a:r>
          </a:p>
          <a:p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 Perspective;</a:t>
            </a:r>
          </a:p>
          <a:p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 Grupuri de lucru C.N.E.E.;</a:t>
            </a:r>
          </a:p>
          <a:p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</a:t>
            </a:r>
            <a:r>
              <a:rPr lang="en-US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o-RO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Concluzii.</a:t>
            </a:r>
          </a:p>
        </p:txBody>
      </p:sp>
    </p:spTree>
    <p:extLst>
      <p:ext uri="{BB962C8B-B14F-4D97-AF65-F5344CB8AC3E}">
        <p14:creationId xmlns:p14="http://schemas.microsoft.com/office/powerpoint/2010/main" val="297719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8428" y="290945"/>
            <a:ext cx="67333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altLang="en-US" b="1">
                <a:latin typeface="Cambria" panose="02040503050406030204" pitchFamily="18" charset="0"/>
              </a:rPr>
              <a:t>PORTOFOLIUL </a:t>
            </a:r>
            <a:r>
              <a:rPr lang="en-US" altLang="en-US" b="1">
                <a:latin typeface="Cambria" panose="02040503050406030204" pitchFamily="18" charset="0"/>
              </a:rPr>
              <a:t>RESPONSABILULU</a:t>
            </a:r>
            <a:r>
              <a:rPr lang="ro-RO" altLang="en-US" b="1">
                <a:latin typeface="Cambria" panose="02040503050406030204" pitchFamily="18" charset="0"/>
              </a:rPr>
              <a:t>I DE CATEDRĂ</a:t>
            </a:r>
            <a:endParaRPr lang="ro-RO" altLang="en-US" b="1" dirty="0"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42901" y="290945"/>
            <a:ext cx="96870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lvl="0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</a:pPr>
            <a:endParaRPr lang="ro-RO" altLang="en-US" sz="2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09537" lvl="0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3.1.</a:t>
            </a:r>
          </a:p>
          <a:p>
            <a:pPr marL="452437" lvl="0" indent="-342900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" panose="05000000000000000000" pitchFamily="2" charset="2"/>
              <a:buChar char="§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Tabel  nominal cu membrii catedrei şi datele lor personale (telefon, adresa de e-mail, şcoala de provenienţă, grad didactic, specialitatea,  vechimea în învăţământ etc.);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Planul de activităţi metodico-ştiinţifice ale catedrei pentru anul școlar  în curs;</a:t>
            </a:r>
            <a:endParaRPr lang="ro-RO" altLang="en-US" sz="2000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Raportul de activitate la nivel de catedră pentru anul şcolar anterior / semestrul anterior;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Planul managerial al catedrei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;</a:t>
            </a:r>
            <a:endParaRPr lang="ro-RO" altLang="en-US" sz="2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Calendarul şi tematica activităţilor de catedră;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Procesele-verbale ale şedinţelor de catedră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Programele şcolare valabile în anul şcolar în curs 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Programele pentru examenele naţionale (Evaluare naţională – clasa a VI-a, Evaluarea națională – clasa a VIII-a, Bacalaureat) şi pentru concursurile şcolare;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Planificările calendaristice ale membrilor catedrei;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Planurile-cadru pentru anul şcolar în curs;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Materialele ştiinţifice şi metodice prezentate în cadrul activităţilor de catedră 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Calendarul olimpiadelor şi al concursurilor şcolare la care participă elevii unității de învățământ;</a:t>
            </a:r>
          </a:p>
          <a:p>
            <a:pPr marL="365125" lvl="0" indent="-255588" algn="just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Rezultate la olimpiade şi concursuri şcolare.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2342" y="106279"/>
            <a:ext cx="6974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3. </a:t>
            </a:r>
            <a:r>
              <a:rPr lang="ro-RO" b="1" dirty="0" smtClean="0"/>
              <a:t>Documente proiective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08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9461" y="482138"/>
            <a:ext cx="458031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altLang="en-US" b="1" dirty="0">
                <a:latin typeface="Cambria" panose="02040503050406030204" pitchFamily="18" charset="0"/>
              </a:rPr>
              <a:t>3. 2. </a:t>
            </a:r>
            <a:r>
              <a:rPr lang="en-US" altLang="en-US" b="1" dirty="0">
                <a:latin typeface="Cambria" panose="02040503050406030204" pitchFamily="18" charset="0"/>
              </a:rPr>
              <a:t>PORTOFOLIUL PROFESORULUI</a:t>
            </a:r>
            <a:endParaRPr lang="ro-RO" altLang="en-US" b="1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190" y="881149"/>
            <a:ext cx="9449619" cy="57357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9461" y="127646"/>
            <a:ext cx="4589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3. </a:t>
            </a:r>
            <a:r>
              <a:rPr lang="ro-RO" b="1" dirty="0" smtClean="0"/>
              <a:t>Documente proiective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416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724" y="1636620"/>
            <a:ext cx="10158152" cy="35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2916" y="-58189"/>
            <a:ext cx="3557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altLang="en-US" b="1" dirty="0"/>
              <a:t>3. </a:t>
            </a:r>
            <a:r>
              <a:rPr lang="ro-RO" altLang="en-US" b="1" dirty="0" smtClean="0"/>
              <a:t>Documente proiective</a:t>
            </a:r>
            <a:endParaRPr lang="ro-RO" altLang="en-US" b="1" dirty="0"/>
          </a:p>
          <a:p>
            <a:pPr algn="ctr">
              <a:lnSpc>
                <a:spcPct val="150000"/>
              </a:lnSpc>
            </a:pPr>
            <a:r>
              <a:rPr lang="ro-RO" altLang="en-US" b="1" dirty="0"/>
              <a:t>3.3.</a:t>
            </a:r>
            <a:r>
              <a:rPr lang="en-US" altLang="en-US" b="1" dirty="0"/>
              <a:t> </a:t>
            </a:r>
            <a:r>
              <a:rPr lang="en-US" altLang="en-US" b="1" dirty="0">
                <a:latin typeface="Cambria" panose="02040503050406030204" pitchFamily="18" charset="0"/>
              </a:rPr>
              <a:t>PORTOFOLIUL ELEVULUI</a:t>
            </a:r>
            <a:endParaRPr lang="ro-RO" altLang="en-US" b="1" dirty="0"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9789" y="1419219"/>
            <a:ext cx="105236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950" lvl="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</a:pPr>
            <a:r>
              <a:rPr lang="ro-RO" altLang="en-US" sz="2400" b="1" dirty="0">
                <a:solidFill>
                  <a:prstClr val="black"/>
                </a:solidFill>
                <a:latin typeface="Cambria" panose="02040503050406030204" pitchFamily="18" charset="0"/>
              </a:rPr>
              <a:t>Portofoliul </a:t>
            </a:r>
            <a:r>
              <a:rPr lang="ro-RO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reprezintă: </a:t>
            </a:r>
          </a:p>
          <a:p>
            <a:pPr marL="107950" lvl="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„cartea de vizită” a elevului, prin care profesorul poate să-i urmărească progresul – în plan cognitiv, atitudinal şi comportamental – la o anumită disciplină, de-a lungul unui interval mai lung de timp (un semestru sau un an şcolar).</a:t>
            </a:r>
          </a:p>
          <a:p>
            <a:pPr marL="107950" lvl="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ct val="80000"/>
              <a:buFont typeface="Wingdings 3" panose="05040102010807070707" pitchFamily="18" charset="2"/>
              <a:buChar char=""/>
            </a:pPr>
            <a:r>
              <a:rPr lang="ro-RO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u</a:t>
            </a:r>
            <a:r>
              <a:rPr lang="ro-RO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n „</a:t>
            </a:r>
            <a:r>
              <a:rPr lang="en-US" altLang="en-US" sz="2400" dirty="0" err="1">
                <a:solidFill>
                  <a:prstClr val="black"/>
                </a:solidFill>
                <a:latin typeface="Cambria" panose="02040503050406030204" pitchFamily="18" charset="0"/>
              </a:rPr>
              <a:t>acord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” </a:t>
            </a:r>
            <a:r>
              <a:rPr lang="ro-RO" altLang="en-US" sz="2400" dirty="0">
                <a:solidFill>
                  <a:prstClr val="black"/>
                </a:solidFill>
                <a:latin typeface="Cambria" panose="02040503050406030204" pitchFamily="18" charset="0"/>
              </a:rPr>
              <a:t>între elev şi profesorul, care trebuie să-l ajute pe elev să se autoevalueze. Profesorul discută cu elevul despre ce trebuie să ştie şi ce trebuie să facă acesta de-a lungul procesului de învăţare. La începutul demersului educativ, se realizează un diagnostic asupra necesităţilor de învăţare ale elevului pentru a stabili obiectivele şi criteriile de evaluare. Diagnosticul este făcut de profesor şi este discutat cu elevul implicat în evaluare.</a:t>
            </a:r>
          </a:p>
        </p:txBody>
      </p:sp>
    </p:spTree>
    <p:extLst>
      <p:ext uri="{BB962C8B-B14F-4D97-AF65-F5344CB8AC3E}">
        <p14:creationId xmlns:p14="http://schemas.microsoft.com/office/powerpoint/2010/main" val="28005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0291" y="1225689"/>
            <a:ext cx="107151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lista</a:t>
            </a:r>
            <a:r>
              <a:rPr lang="en-US" dirty="0"/>
              <a:t> </a:t>
            </a:r>
            <a:r>
              <a:rPr lang="en-US" dirty="0" err="1"/>
              <a:t>conţinutului</a:t>
            </a:r>
            <a:r>
              <a:rPr lang="en-US" dirty="0"/>
              <a:t> </a:t>
            </a:r>
            <a:r>
              <a:rPr lang="en-US" dirty="0" err="1"/>
              <a:t>acestuia</a:t>
            </a:r>
            <a:r>
              <a:rPr lang="en-US" dirty="0"/>
              <a:t> (</a:t>
            </a:r>
            <a:r>
              <a:rPr lang="en-US" dirty="0" err="1"/>
              <a:t>sumarul</a:t>
            </a:r>
            <a:r>
              <a:rPr lang="en-US" dirty="0"/>
              <a:t>, care include </a:t>
            </a:r>
            <a:r>
              <a:rPr lang="en-US" dirty="0" err="1"/>
              <a:t>titlul</a:t>
            </a:r>
            <a:r>
              <a:rPr lang="en-US" dirty="0"/>
              <a:t> </a:t>
            </a:r>
            <a:r>
              <a:rPr lang="en-US" dirty="0" err="1"/>
              <a:t>fiecărei</a:t>
            </a:r>
            <a:r>
              <a:rPr lang="en-US" dirty="0"/>
              <a:t> </a:t>
            </a:r>
            <a:r>
              <a:rPr lang="en-US" dirty="0" err="1"/>
              <a:t>lucrări</a:t>
            </a:r>
            <a:r>
              <a:rPr lang="en-US" dirty="0"/>
              <a:t>/</a:t>
            </a:r>
            <a:r>
              <a:rPr lang="en-US" dirty="0" err="1"/>
              <a:t>fişe</a:t>
            </a:r>
            <a:r>
              <a:rPr lang="en-US" dirty="0"/>
              <a:t> etc.</a:t>
            </a:r>
            <a:r>
              <a:rPr lang="ro-RO" dirty="0"/>
              <a:t> Și </a:t>
            </a:r>
            <a:r>
              <a:rPr lang="en-US" dirty="0" err="1"/>
              <a:t>numărul</a:t>
            </a:r>
            <a:r>
              <a:rPr lang="en-US" dirty="0"/>
              <a:t> </a:t>
            </a:r>
            <a:r>
              <a:rPr lang="en-US" dirty="0" err="1"/>
              <a:t>paginii</a:t>
            </a:r>
            <a:r>
              <a:rPr lang="en-US" dirty="0"/>
              <a:t> la care se </a:t>
            </a:r>
            <a:r>
              <a:rPr lang="en-US" dirty="0" err="1"/>
              <a:t>găseşte</a:t>
            </a:r>
            <a:r>
              <a:rPr lang="en-US" dirty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argumentaţia</a:t>
            </a:r>
            <a:r>
              <a:rPr lang="en-US" dirty="0"/>
              <a:t> care </a:t>
            </a:r>
            <a:r>
              <a:rPr lang="en-US" dirty="0" err="1"/>
              <a:t>explică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lucrări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incluse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portofoliu</a:t>
            </a:r>
            <a:r>
              <a:rPr lang="en-US" dirty="0"/>
              <a:t>, de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importantă</a:t>
            </a:r>
            <a:r>
              <a:rPr lang="en-US" dirty="0"/>
              <a:t> </a:t>
            </a:r>
            <a:r>
              <a:rPr lang="en-US" dirty="0" err="1"/>
              <a:t>fiecare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cum se </a:t>
            </a:r>
            <a:r>
              <a:rPr lang="en-US" dirty="0" err="1"/>
              <a:t>articulează</a:t>
            </a:r>
            <a:r>
              <a:rPr lang="en-US" dirty="0"/>
              <a:t> </a:t>
            </a:r>
            <a:r>
              <a:rPr lang="en-US" dirty="0" err="1"/>
              <a:t>între</a:t>
            </a:r>
            <a:r>
              <a:rPr lang="en-US" dirty="0"/>
              <a:t> </a:t>
            </a:r>
            <a:r>
              <a:rPr lang="en-US" dirty="0" err="1"/>
              <a:t>ele</a:t>
            </a:r>
            <a:r>
              <a:rPr lang="en-US" dirty="0"/>
              <a:t> </a:t>
            </a:r>
            <a:r>
              <a:rPr lang="en-US" dirty="0" err="1"/>
              <a:t>într</a:t>
            </a:r>
            <a:r>
              <a:rPr lang="en-US" dirty="0"/>
              <a:t>-o </a:t>
            </a:r>
            <a:r>
              <a:rPr lang="en-US" dirty="0" err="1"/>
              <a:t>viziune</a:t>
            </a:r>
            <a:r>
              <a:rPr lang="en-US" dirty="0"/>
              <a:t> de </a:t>
            </a:r>
            <a:r>
              <a:rPr lang="en-US" dirty="0" err="1"/>
              <a:t>ansamblu</a:t>
            </a:r>
            <a:r>
              <a:rPr lang="en-US" dirty="0"/>
              <a:t> a </a:t>
            </a:r>
            <a:r>
              <a:rPr lang="en-US" dirty="0" err="1"/>
              <a:t>elevului</a:t>
            </a:r>
            <a:r>
              <a:rPr lang="en-US" dirty="0"/>
              <a:t>/a </a:t>
            </a:r>
            <a:r>
              <a:rPr lang="en-US" dirty="0" err="1"/>
              <a:t>grupului</a:t>
            </a:r>
            <a:r>
              <a:rPr lang="en-US" dirty="0"/>
              <a:t> cu </a:t>
            </a:r>
            <a:r>
              <a:rPr lang="en-US" dirty="0" err="1"/>
              <a:t>privire</a:t>
            </a:r>
            <a:r>
              <a:rPr lang="en-US" dirty="0"/>
              <a:t> la </a:t>
            </a:r>
            <a:r>
              <a:rPr lang="en-US" dirty="0" err="1"/>
              <a:t>subiectul</a:t>
            </a:r>
            <a:r>
              <a:rPr lang="en-US" dirty="0"/>
              <a:t> </a:t>
            </a:r>
            <a:r>
              <a:rPr lang="en-US" dirty="0" err="1"/>
              <a:t>respectiv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lucrările</a:t>
            </a:r>
            <a:r>
              <a:rPr lang="en-US" dirty="0"/>
              <a:t> </a:t>
            </a:r>
            <a:r>
              <a:rPr lang="en-US" dirty="0" err="1"/>
              <a:t>pe</a:t>
            </a:r>
            <a:r>
              <a:rPr lang="en-US" dirty="0"/>
              <a:t> care le face </a:t>
            </a:r>
            <a:r>
              <a:rPr lang="en-US" dirty="0" err="1"/>
              <a:t>elevul</a:t>
            </a:r>
            <a:r>
              <a:rPr lang="en-US" dirty="0"/>
              <a:t> individual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grup</a:t>
            </a:r>
            <a:r>
              <a:rPr lang="en-US" dirty="0"/>
              <a:t>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rezumate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eseuri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articole</a:t>
            </a:r>
            <a:r>
              <a:rPr lang="en-US" dirty="0"/>
              <a:t>, </a:t>
            </a:r>
            <a:r>
              <a:rPr lang="en-US" dirty="0" err="1"/>
              <a:t>referate</a:t>
            </a:r>
            <a:r>
              <a:rPr lang="en-US" dirty="0"/>
              <a:t>, </a:t>
            </a:r>
            <a:r>
              <a:rPr lang="en-US" dirty="0" err="1"/>
              <a:t>comunicări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fişe</a:t>
            </a:r>
            <a:r>
              <a:rPr lang="en-US" dirty="0"/>
              <a:t> </a:t>
            </a:r>
            <a:r>
              <a:rPr lang="en-US" dirty="0" err="1"/>
              <a:t>individuale</a:t>
            </a:r>
            <a:r>
              <a:rPr lang="en-US" dirty="0"/>
              <a:t> de </a:t>
            </a:r>
            <a:r>
              <a:rPr lang="en-US" dirty="0" err="1"/>
              <a:t>studiu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proiecte</a:t>
            </a:r>
            <a:r>
              <a:rPr lang="en-US" dirty="0"/>
              <a:t>;</a:t>
            </a:r>
            <a:endParaRPr lang="ro-RO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/>
              <a:t>teste;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chestionare</a:t>
            </a:r>
            <a:r>
              <a:rPr lang="en-US" dirty="0"/>
              <a:t> de </a:t>
            </a:r>
            <a:r>
              <a:rPr lang="en-US" dirty="0" err="1"/>
              <a:t>atitudini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înregistrări</a:t>
            </a:r>
            <a:r>
              <a:rPr lang="en-US" dirty="0"/>
              <a:t>, </a:t>
            </a:r>
            <a:r>
              <a:rPr lang="en-US" dirty="0" err="1"/>
              <a:t>fotografii</a:t>
            </a:r>
            <a:r>
              <a:rPr lang="en-US" dirty="0"/>
              <a:t> care </a:t>
            </a:r>
            <a:r>
              <a:rPr lang="en-US" dirty="0" err="1"/>
              <a:t>reflectă</a:t>
            </a:r>
            <a:r>
              <a:rPr lang="en-US" dirty="0"/>
              <a:t> </a:t>
            </a:r>
            <a:r>
              <a:rPr lang="en-US" dirty="0" err="1"/>
              <a:t>activitatea</a:t>
            </a:r>
            <a:r>
              <a:rPr lang="en-US" dirty="0"/>
              <a:t> </a:t>
            </a:r>
            <a:r>
              <a:rPr lang="en-US" dirty="0" err="1"/>
              <a:t>desfăşurată</a:t>
            </a:r>
            <a:r>
              <a:rPr lang="en-US" dirty="0"/>
              <a:t> de </a:t>
            </a:r>
            <a:r>
              <a:rPr lang="en-US" dirty="0" err="1"/>
              <a:t>elev</a:t>
            </a:r>
            <a:r>
              <a:rPr lang="en-US" dirty="0"/>
              <a:t> individual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alături</a:t>
            </a:r>
            <a:r>
              <a:rPr lang="en-US" dirty="0"/>
              <a:t> de </a:t>
            </a:r>
            <a:r>
              <a:rPr lang="en-US" dirty="0" err="1"/>
              <a:t>colegii</a:t>
            </a:r>
            <a:r>
              <a:rPr lang="en-US" dirty="0"/>
              <a:t> </a:t>
            </a:r>
            <a:r>
              <a:rPr lang="en-US" dirty="0" err="1"/>
              <a:t>săi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reflecţiile</a:t>
            </a:r>
            <a:r>
              <a:rPr lang="en-US" dirty="0"/>
              <a:t> </a:t>
            </a:r>
            <a:r>
              <a:rPr lang="en-US" dirty="0" err="1"/>
              <a:t>proprii</a:t>
            </a:r>
            <a:r>
              <a:rPr lang="en-US" dirty="0"/>
              <a:t> ale </a:t>
            </a:r>
            <a:r>
              <a:rPr lang="en-US" dirty="0" err="1"/>
              <a:t>elevului</a:t>
            </a:r>
            <a:r>
              <a:rPr lang="en-US" dirty="0"/>
              <a:t> </a:t>
            </a:r>
            <a:r>
              <a:rPr lang="en-US" dirty="0" err="1"/>
              <a:t>asupra</a:t>
            </a:r>
            <a:r>
              <a:rPr lang="en-US" dirty="0"/>
              <a:t> a </a:t>
            </a:r>
            <a:r>
              <a:rPr lang="en-US" dirty="0" err="1"/>
              <a:t>ceea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lucrează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autoevaluări</a:t>
            </a:r>
            <a:r>
              <a:rPr lang="en-US" dirty="0"/>
              <a:t> </a:t>
            </a:r>
            <a:r>
              <a:rPr lang="en-US" dirty="0" err="1"/>
              <a:t>scrise</a:t>
            </a:r>
            <a:r>
              <a:rPr lang="en-US" dirty="0"/>
              <a:t> de </a:t>
            </a:r>
            <a:r>
              <a:rPr lang="en-US" dirty="0" err="1"/>
              <a:t>elev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de </a:t>
            </a:r>
            <a:r>
              <a:rPr lang="en-US" dirty="0" err="1"/>
              <a:t>membrii</a:t>
            </a:r>
            <a:r>
              <a:rPr lang="en-US" dirty="0"/>
              <a:t> </a:t>
            </a:r>
            <a:r>
              <a:rPr lang="en-US" dirty="0" err="1"/>
              <a:t>grupului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alte</a:t>
            </a:r>
            <a:r>
              <a:rPr lang="en-US" dirty="0"/>
              <a:t> </a:t>
            </a:r>
            <a:r>
              <a:rPr lang="en-US" dirty="0" err="1"/>
              <a:t>materiale</a:t>
            </a:r>
            <a:r>
              <a:rPr lang="en-US" dirty="0"/>
              <a:t>: </a:t>
            </a:r>
            <a:r>
              <a:rPr lang="en-US" dirty="0" err="1"/>
              <a:t>hărţi</a:t>
            </a:r>
            <a:r>
              <a:rPr lang="en-US" dirty="0"/>
              <a:t> cognitive, </a:t>
            </a:r>
            <a:r>
              <a:rPr lang="en-US" dirty="0" err="1"/>
              <a:t>contribuţii</a:t>
            </a:r>
            <a:r>
              <a:rPr lang="en-US" dirty="0"/>
              <a:t> la </a:t>
            </a:r>
            <a:r>
              <a:rPr lang="en-US" dirty="0" err="1"/>
              <a:t>activitate</a:t>
            </a:r>
            <a:r>
              <a:rPr lang="en-US" dirty="0"/>
              <a:t> care </a:t>
            </a:r>
            <a:r>
              <a:rPr lang="en-US" dirty="0" err="1"/>
              <a:t>reflectă</a:t>
            </a:r>
            <a:r>
              <a:rPr lang="en-US" dirty="0"/>
              <a:t> </a:t>
            </a:r>
            <a:r>
              <a:rPr lang="en-US" dirty="0" err="1"/>
              <a:t>participarea</a:t>
            </a:r>
            <a:r>
              <a:rPr lang="en-US" dirty="0"/>
              <a:t> </a:t>
            </a:r>
            <a:r>
              <a:rPr lang="en-US" dirty="0" err="1"/>
              <a:t>elevului</a:t>
            </a:r>
            <a:r>
              <a:rPr lang="en-US" dirty="0"/>
              <a:t>/ </a:t>
            </a:r>
            <a:r>
              <a:rPr lang="en-US" dirty="0" err="1"/>
              <a:t>grupului</a:t>
            </a:r>
            <a:r>
              <a:rPr lang="en-US" dirty="0"/>
              <a:t> la </a:t>
            </a:r>
            <a:r>
              <a:rPr lang="en-US" dirty="0" err="1"/>
              <a:t>derularea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soluţionarea</a:t>
            </a:r>
            <a:r>
              <a:rPr lang="en-US" dirty="0"/>
              <a:t> </a:t>
            </a:r>
            <a:r>
              <a:rPr lang="en-US" dirty="0" err="1"/>
              <a:t>temei</a:t>
            </a:r>
            <a:r>
              <a:rPr lang="en-US" dirty="0"/>
              <a:t> date;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76530" y="515155"/>
            <a:ext cx="3387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b="1" dirty="0" smtClean="0"/>
              <a:t>3.3.PORTOFOLIUL </a:t>
            </a:r>
            <a:r>
              <a:rPr lang="ro-RO" sz="2000" b="1" dirty="0"/>
              <a:t>ELEVULUI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91799" y="108051"/>
            <a:ext cx="2981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/>
              <a:t>3</a:t>
            </a:r>
            <a:r>
              <a:rPr lang="ro-RO" b="1" dirty="0" smtClean="0"/>
              <a:t>. Documente proiective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5002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0531" y="1720840"/>
            <a:ext cx="105737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obiective</a:t>
            </a:r>
            <a:r>
              <a:rPr lang="en-US" dirty="0"/>
              <a:t> </a:t>
            </a:r>
            <a:r>
              <a:rPr lang="en-US" dirty="0" err="1"/>
              <a:t>viitoare</a:t>
            </a:r>
            <a:r>
              <a:rPr lang="en-US" dirty="0"/>
              <a:t> </a:t>
            </a:r>
            <a:r>
              <a:rPr lang="en-US" dirty="0" err="1"/>
              <a:t>pornind</a:t>
            </a:r>
            <a:r>
              <a:rPr lang="en-US" dirty="0"/>
              <a:t> de la </a:t>
            </a:r>
            <a:r>
              <a:rPr lang="en-US" dirty="0" err="1"/>
              <a:t>realizările</a:t>
            </a:r>
            <a:r>
              <a:rPr lang="en-US" dirty="0"/>
              <a:t> </a:t>
            </a:r>
            <a:r>
              <a:rPr lang="en-US" dirty="0" err="1"/>
              <a:t>curente</a:t>
            </a:r>
            <a:r>
              <a:rPr lang="en-US" dirty="0"/>
              <a:t> ale </a:t>
            </a:r>
            <a:r>
              <a:rPr lang="en-US" dirty="0" err="1"/>
              <a:t>elevului</a:t>
            </a:r>
            <a:r>
              <a:rPr lang="en-US" dirty="0"/>
              <a:t>/</a:t>
            </a:r>
            <a:r>
              <a:rPr lang="en-US" dirty="0" err="1"/>
              <a:t>grupului</a:t>
            </a:r>
            <a:r>
              <a:rPr lang="en-US" dirty="0"/>
              <a:t>,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intereselor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a </a:t>
            </a:r>
            <a:r>
              <a:rPr lang="en-US" dirty="0" err="1"/>
              <a:t>progreselor</a:t>
            </a:r>
            <a:r>
              <a:rPr lang="en-US" dirty="0"/>
              <a:t> </a:t>
            </a:r>
            <a:r>
              <a:rPr lang="en-US" dirty="0" err="1"/>
              <a:t>înregistrate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comentarii</a:t>
            </a:r>
            <a:r>
              <a:rPr lang="en-US" dirty="0"/>
              <a:t> </a:t>
            </a:r>
            <a:r>
              <a:rPr lang="en-US" dirty="0" err="1"/>
              <a:t>suplimentare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evaluări</a:t>
            </a:r>
            <a:r>
              <a:rPr lang="en-US" dirty="0"/>
              <a:t> ale </a:t>
            </a:r>
            <a:r>
              <a:rPr lang="en-US" dirty="0" err="1"/>
              <a:t>profesorului</a:t>
            </a:r>
            <a:r>
              <a:rPr lang="en-US" dirty="0"/>
              <a:t>, ale </a:t>
            </a:r>
            <a:r>
              <a:rPr lang="en-US" dirty="0" err="1"/>
              <a:t>altor</a:t>
            </a:r>
            <a:r>
              <a:rPr lang="en-US" dirty="0"/>
              <a:t> </a:t>
            </a:r>
            <a:r>
              <a:rPr lang="en-US" dirty="0" err="1"/>
              <a:t>grupuri</a:t>
            </a:r>
            <a:r>
              <a:rPr lang="en-US" dirty="0"/>
              <a:t> de </a:t>
            </a:r>
            <a:r>
              <a:rPr lang="en-US" dirty="0" err="1"/>
              <a:t>învăţare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/</a:t>
            </a:r>
            <a:r>
              <a:rPr lang="en-US" dirty="0" err="1"/>
              <a:t>sau</a:t>
            </a:r>
            <a:r>
              <a:rPr lang="en-US" dirty="0"/>
              <a:t> ale </a:t>
            </a:r>
            <a:r>
              <a:rPr lang="en-US" dirty="0" err="1"/>
              <a:t>altor</a:t>
            </a:r>
            <a:r>
              <a:rPr lang="en-US" dirty="0"/>
              <a:t> </a:t>
            </a:r>
            <a:r>
              <a:rPr lang="en-US" dirty="0" err="1"/>
              <a:t>părţi</a:t>
            </a:r>
            <a:r>
              <a:rPr lang="en-US" dirty="0"/>
              <a:t> </a:t>
            </a:r>
            <a:r>
              <a:rPr lang="en-US" dirty="0" err="1"/>
              <a:t>interesate</a:t>
            </a:r>
            <a:r>
              <a:rPr lang="en-US" dirty="0"/>
              <a:t> (de ex. </a:t>
            </a:r>
            <a:r>
              <a:rPr lang="en-US" dirty="0" err="1"/>
              <a:t>părinţii</a:t>
            </a:r>
            <a:r>
              <a:rPr lang="en-US" dirty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rezultate</a:t>
            </a:r>
            <a:r>
              <a:rPr lang="en-US" dirty="0"/>
              <a:t> ale </a:t>
            </a:r>
            <a:r>
              <a:rPr lang="en-US" dirty="0" err="1"/>
              <a:t>activităţilor</a:t>
            </a:r>
            <a:r>
              <a:rPr lang="en-US" dirty="0"/>
              <a:t> de </a:t>
            </a:r>
            <a:r>
              <a:rPr lang="en-US" dirty="0" err="1"/>
              <a:t>autoevaluare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planuri</a:t>
            </a:r>
            <a:r>
              <a:rPr lang="en-US" dirty="0"/>
              <a:t> de </a:t>
            </a:r>
            <a:r>
              <a:rPr lang="en-US" dirty="0" err="1"/>
              <a:t>acţiune</a:t>
            </a:r>
            <a:r>
              <a:rPr lang="en-US" dirty="0"/>
              <a:t>/ </a:t>
            </a:r>
            <a:r>
              <a:rPr lang="en-US" dirty="0" err="1"/>
              <a:t>evaluări</a:t>
            </a:r>
            <a:r>
              <a:rPr lang="en-US" dirty="0"/>
              <a:t>/ </a:t>
            </a:r>
            <a:r>
              <a:rPr lang="en-US" dirty="0" err="1"/>
              <a:t>activităţi</a:t>
            </a:r>
            <a:r>
              <a:rPr lang="en-US" dirty="0"/>
              <a:t> </a:t>
            </a:r>
            <a:r>
              <a:rPr lang="en-US" dirty="0" err="1"/>
              <a:t>viitoare</a:t>
            </a:r>
            <a:r>
              <a:rPr lang="en-US" dirty="0"/>
              <a:t> </a:t>
            </a:r>
            <a:r>
              <a:rPr lang="en-US" dirty="0" err="1"/>
              <a:t>planificate</a:t>
            </a:r>
            <a:r>
              <a:rPr lang="en-US" dirty="0"/>
              <a:t> de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elev</a:t>
            </a:r>
            <a:r>
              <a:rPr lang="en-US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/>
              <a:t>comentarii</a:t>
            </a:r>
            <a:r>
              <a:rPr lang="en-US" dirty="0"/>
              <a:t> ale </a:t>
            </a:r>
            <a:r>
              <a:rPr lang="en-US" dirty="0" err="1"/>
              <a:t>profesorului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atitudinea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rezultatele</a:t>
            </a:r>
            <a:r>
              <a:rPr lang="en-US" dirty="0"/>
              <a:t> </a:t>
            </a:r>
            <a:r>
              <a:rPr lang="en-US" dirty="0" err="1"/>
              <a:t>elevului</a:t>
            </a:r>
            <a:r>
              <a:rPr lang="en-US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79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2669" y="299259"/>
            <a:ext cx="98256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/>
              <a:t>4. </a:t>
            </a:r>
            <a:r>
              <a:rPr lang="ro-RO" sz="2800" b="1" dirty="0"/>
              <a:t>Perspective</a:t>
            </a:r>
          </a:p>
          <a:p>
            <a:endParaRPr lang="ro-RO" sz="2800" dirty="0"/>
          </a:p>
          <a:p>
            <a:endParaRPr lang="ro-RO" sz="2800" dirty="0"/>
          </a:p>
          <a:p>
            <a:r>
              <a:rPr lang="ro-RO" sz="2800" b="1" dirty="0"/>
              <a:t>4.1. Consiliul consultativ al disciplinei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322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2873" y="681644"/>
            <a:ext cx="838356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/>
              <a:t>4.2. Metodiști I.S.J. Cluj 2018-2019</a:t>
            </a:r>
          </a:p>
          <a:p>
            <a:endParaRPr lang="ro-RO" b="1" dirty="0"/>
          </a:p>
          <a:p>
            <a:endParaRPr lang="ro-RO" b="1" dirty="0"/>
          </a:p>
          <a:p>
            <a:endParaRPr lang="ro-RO" b="1" dirty="0"/>
          </a:p>
          <a:p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Metodiști de drept – profesorii de limba și literatura română care  coordonează practica pedagogică a elevilor de la profilul vocațional, specializarea învățători-educatori din cadrul Colegiului Național </a:t>
            </a:r>
            <a:r>
              <a:rPr lang="ro-RO" b="1" i="1" dirty="0"/>
              <a:t>Gheorghe Lazăr;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Metodiști admiși în urma desfășurării procedurii de selecție a profesorilor metodiști 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b="1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b="1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202873" y="218004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smtClean="0"/>
              <a:t>4. Perspective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104845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1532" y="1107583"/>
            <a:ext cx="8512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/>
              <a:t>4. </a:t>
            </a:r>
            <a:r>
              <a:rPr lang="ro-RO" sz="2400" b="1" dirty="0" smtClean="0"/>
              <a:t>Perspective</a:t>
            </a:r>
          </a:p>
          <a:p>
            <a:endParaRPr lang="ro-RO" sz="2400" b="1" dirty="0"/>
          </a:p>
          <a:p>
            <a:endParaRPr lang="ro-RO" sz="2400" b="1" dirty="0" smtClean="0"/>
          </a:p>
          <a:p>
            <a:r>
              <a:rPr lang="ro-RO" sz="2400" b="1" dirty="0" smtClean="0"/>
              <a:t>4.3. Cercurile metodice</a:t>
            </a:r>
          </a:p>
          <a:p>
            <a:r>
              <a:rPr lang="ro-RO" sz="2400" b="1" dirty="0" smtClean="0"/>
              <a:t>4.4. Selecția pentru orele de la Excelența</a:t>
            </a:r>
          </a:p>
          <a:p>
            <a:r>
              <a:rPr lang="ro-RO" sz="2400" b="1" dirty="0" smtClean="0"/>
              <a:t>4.5. Olimpiadele școlare- ordinul 4203/2018</a:t>
            </a:r>
          </a:p>
          <a:p>
            <a:endParaRPr lang="ro-RO" sz="2400" b="1" dirty="0"/>
          </a:p>
        </p:txBody>
      </p:sp>
    </p:spTree>
    <p:extLst>
      <p:ext uri="{BB962C8B-B14F-4D97-AF65-F5344CB8AC3E}">
        <p14:creationId xmlns:p14="http://schemas.microsoft.com/office/powerpoint/2010/main" val="9305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5D4C3C8-4AB5-42C8-BA3E-D6F7E3FA4832}"/>
              </a:ext>
            </a:extLst>
          </p:cNvPr>
          <p:cNvSpPr txBox="1">
            <a:spLocks/>
          </p:cNvSpPr>
          <p:nvPr/>
        </p:nvSpPr>
        <p:spPr>
          <a:xfrm>
            <a:off x="278297" y="1417983"/>
            <a:ext cx="11741426" cy="475753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>
                <a:solidFill>
                  <a:prstClr val="black"/>
                </a:solidFill>
                <a:latin typeface="Arial"/>
              </a:rPr>
              <a:t>Documente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necesare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în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vederea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selecţiei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pentru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grupurile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de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lucru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ale C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.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N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.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E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.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E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.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şi a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partic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i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pării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la </a:t>
            </a:r>
            <a:endParaRPr lang="ro-RO" sz="2000" dirty="0">
              <a:solidFill>
                <a:prstClr val="black"/>
              </a:solidFill>
              <a:latin typeface="Arial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prstClr val="black"/>
                </a:solidFill>
                <a:latin typeface="Arial"/>
              </a:rPr>
              <a:t>activită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ţi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le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specifice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pentru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evaluările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examenele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şi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concursurile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naţionale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în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anul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</a:t>
            </a:r>
            <a:r>
              <a:rPr lang="ro-RO" sz="2000" dirty="0" err="1">
                <a:solidFill>
                  <a:prstClr val="black"/>
                </a:solidFill>
                <a:latin typeface="Arial"/>
              </a:rPr>
              <a:t>ş</a:t>
            </a:r>
            <a:r>
              <a:rPr lang="en-US" sz="2000" dirty="0" err="1">
                <a:solidFill>
                  <a:prstClr val="black"/>
                </a:solidFill>
                <a:latin typeface="Arial"/>
              </a:rPr>
              <a:t>colar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 2018-20</a:t>
            </a:r>
            <a:r>
              <a:rPr lang="ro-RO" sz="2000" dirty="0">
                <a:solidFill>
                  <a:prstClr val="black"/>
                </a:solidFill>
                <a:latin typeface="Arial"/>
              </a:rPr>
              <a:t>1</a:t>
            </a:r>
            <a:r>
              <a:rPr lang="en-US" sz="2000" dirty="0">
                <a:solidFill>
                  <a:prstClr val="black"/>
                </a:solidFill>
                <a:latin typeface="Arial"/>
              </a:rPr>
              <a:t>9: </a:t>
            </a:r>
          </a:p>
          <a:p>
            <a:pPr lvl="1"/>
            <a:r>
              <a:rPr lang="en-US" sz="2000" b="1" dirty="0">
                <a:solidFill>
                  <a:prstClr val="black"/>
                </a:solidFill>
                <a:latin typeface="Arial"/>
              </a:rPr>
              <a:t>curriculum vitae;</a:t>
            </a:r>
          </a:p>
          <a:p>
            <a:pPr lvl="1"/>
            <a:r>
              <a:rPr lang="en-US" sz="2000" b="1" dirty="0" err="1">
                <a:solidFill>
                  <a:prstClr val="black"/>
                </a:solidFill>
                <a:latin typeface="Arial"/>
              </a:rPr>
              <a:t>copii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ale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diplomelor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de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studii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şi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alte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altor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documente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Arial"/>
              </a:rPr>
              <a:t>justificative</a:t>
            </a:r>
            <a:r>
              <a:rPr lang="ro-RO" sz="2000" b="1" dirty="0">
                <a:solidFill>
                  <a:prstClr val="black"/>
                </a:solidFill>
                <a:latin typeface="Arial"/>
              </a:rPr>
              <a:t>;</a:t>
            </a:r>
          </a:p>
          <a:p>
            <a:pPr lvl="1"/>
            <a:r>
              <a:rPr lang="ro-RO" sz="2000" b="1" dirty="0">
                <a:solidFill>
                  <a:prstClr val="black"/>
                </a:solidFill>
                <a:latin typeface="Arial"/>
              </a:rPr>
              <a:t>propuneri de subiecte şi bareme aferente</a:t>
            </a:r>
            <a:r>
              <a:rPr lang="en-US" sz="2000" b="1" dirty="0">
                <a:solidFill>
                  <a:prstClr val="black"/>
                </a:solidFill>
                <a:latin typeface="Arial"/>
              </a:rPr>
              <a:t>.</a:t>
            </a:r>
          </a:p>
          <a:p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8203" y="682487"/>
            <a:ext cx="5232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/>
              <a:t>5. GRUPURI DE LUCRU C.N.E.E</a:t>
            </a:r>
            <a:r>
              <a:rPr lang="ro-RO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504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01025" y="198688"/>
            <a:ext cx="8406468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o-RO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</a:t>
            </a:r>
          </a:p>
          <a:p>
            <a:pPr lvl="0"/>
            <a:endParaRPr lang="ro-RO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endParaRPr lang="ro-RO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ro-RO" sz="2000" b="1" dirty="0">
                <a:solidFill>
                  <a:prstClr val="black"/>
                </a:solidFill>
              </a:rPr>
              <a:t>1.1.Rezulatatele la Examenul de Evaluare Națională</a:t>
            </a:r>
            <a:endParaRPr lang="en-US" sz="2000" b="1" dirty="0">
              <a:solidFill>
                <a:prstClr val="black"/>
              </a:solidFill>
            </a:endParaRPr>
          </a:p>
          <a:p>
            <a:pPr lvl="0"/>
            <a:endParaRPr lang="en-US" sz="3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646441"/>
              </p:ext>
            </p:extLst>
          </p:nvPr>
        </p:nvGraphicFramePr>
        <p:xfrm>
          <a:off x="1388223" y="1429794"/>
          <a:ext cx="9667704" cy="5202952"/>
        </p:xfrm>
        <a:graphic>
          <a:graphicData uri="http://schemas.openxmlformats.org/drawingml/2006/table">
            <a:tbl>
              <a:tblPr/>
              <a:tblGrid>
                <a:gridCol w="805642">
                  <a:extLst>
                    <a:ext uri="{9D8B030D-6E8A-4147-A177-3AD203B41FA5}">
                      <a16:colId xmlns="" xmlns:a16="http://schemas.microsoft.com/office/drawing/2014/main" val="742363878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2987950224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975222479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2048918927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3902433804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1853253104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913084925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3424197578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646504733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1278734292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2123049249"/>
                    </a:ext>
                  </a:extLst>
                </a:gridCol>
                <a:gridCol w="805642">
                  <a:extLst>
                    <a:ext uri="{9D8B030D-6E8A-4147-A177-3AD203B41FA5}">
                      <a16:colId xmlns="" xmlns:a16="http://schemas.microsoft.com/office/drawing/2014/main" val="1626113713"/>
                    </a:ext>
                  </a:extLst>
                </a:gridCol>
              </a:tblGrid>
              <a:tr h="300985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după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contestații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8893562"/>
                  </a:ext>
                </a:extLst>
              </a:tr>
              <a:tr h="225739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LIMBA ROMÂNA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6104113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Evaluati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1-1,99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2-2,99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3-3,99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4-4,99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5-5,99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6-6,99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7-7,99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8-8,99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9-9,99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8792710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4075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932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1247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9886421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3,41%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9,64%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11,71%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15,61%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22,87%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30,60%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1,69%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7572593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7,88%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92,12%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67178671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2508563"/>
                  </a:ext>
                </a:extLst>
              </a:tr>
              <a:tr h="300985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înainte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contestații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60384079"/>
                  </a:ext>
                </a:extLst>
              </a:tr>
              <a:tr h="225739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LIMBA ROMÂNA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89709367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Evaluati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1-1,99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2-2,99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3-3,99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4-4,99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5-5,99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6-6,99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7-7,99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8-8,99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9-9,99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7070816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4075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1204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4194121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1,23%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2,77%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3,51%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9,60% 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11,98%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16,00%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23,21%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29,55%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83957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92,00%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179099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7924983"/>
                  </a:ext>
                </a:extLst>
              </a:tr>
              <a:tr h="300985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simulare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43440993"/>
                  </a:ext>
                </a:extLst>
              </a:tr>
              <a:tr h="225739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LIMBA ROMÂNA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87404120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Evaluati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1-1,99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2-2,99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3-3,99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4-4,99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5-5,99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6-6,99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7-7,99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8-8,99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9-9,99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0526527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4722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496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547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720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614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764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4492721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2,63%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4,53%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11,58%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13,00%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15,27%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16,18%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10,93%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7775263"/>
                  </a:ext>
                </a:extLst>
              </a:tr>
              <a:tr h="214988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1" marR="9101" marT="910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29,25%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70,75%</a:t>
                      </a:r>
                    </a:p>
                  </a:txBody>
                  <a:tcPr marL="9101" marR="9101" marT="91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02776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03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583" y="532015"/>
            <a:ext cx="1130741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/>
              <a:t>			6</a:t>
            </a:r>
            <a:r>
              <a:rPr lang="ro-RO" sz="3200" b="1" dirty="0"/>
              <a:t>. CONCLUZII</a:t>
            </a:r>
          </a:p>
          <a:p>
            <a:endParaRPr lang="ro-RO" b="1" dirty="0"/>
          </a:p>
          <a:p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Elementele de curriculum care se aplică în anul școlar 2018-2019: noua programă pentru clasa a V-a și a VI-a, programele în vigoare pentru celelalte clase;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u="sng" dirty="0"/>
              <a:t>Planificarea este un instrument individual de lucru, nu poate fi șablon, este o reflectare personalizată a programei</a:t>
            </a:r>
            <a:r>
              <a:rPr lang="ro-RO" b="1" dirty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Manualul este orientativ, trebuie adaptat la specificul clasei, individualizat în procesul didactic;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Elevii au nevoie </a:t>
            </a:r>
            <a:r>
              <a:rPr lang="ro-RO" b="1" u="sng" dirty="0"/>
              <a:t>de a fi tratați diferențiat </a:t>
            </a:r>
            <a:r>
              <a:rPr lang="ro-RO" b="1" dirty="0"/>
              <a:t>(dezvoltarea capacității celor mai puțin pregătiți la nivel maxim);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Utilizarea auxiliarelor și a mijloacelor didactice avizate, cu respectarea procedurii de achiziție a acestora;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Aplicarea prevederilor Ordonanței </a:t>
            </a:r>
            <a:r>
              <a:rPr lang="ro-RO" b="1" dirty="0" smtClean="0"/>
              <a:t>9/23.08.2018;</a:t>
            </a:r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/>
              <a:t>Noua metodologie-cadru pentru olimpiadele </a:t>
            </a:r>
            <a:r>
              <a:rPr lang="ro-RO" b="1" dirty="0" smtClean="0"/>
              <a:t>școlare; regulamente specifice </a:t>
            </a:r>
            <a:r>
              <a:rPr lang="ro-RO" b="1" smtClean="0"/>
              <a:t>în lucru;</a:t>
            </a:r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u="sng" dirty="0"/>
              <a:t>Modele de subiecte pentru examenele naționale –până în data de </a:t>
            </a:r>
            <a:r>
              <a:rPr lang="ro-RO" b="1" u="sng" dirty="0" smtClean="0"/>
              <a:t>01.11.2018</a:t>
            </a:r>
            <a:r>
              <a:rPr lang="ro-RO" b="1" dirty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o-RO" b="1" dirty="0" smtClean="0"/>
              <a:t>…      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1292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7183" y="931025"/>
            <a:ext cx="7462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b="1" dirty="0"/>
              <a:t>SUCCES ÎN NOUL AN ȘCOLAR!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6638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271115"/>
              </p:ext>
            </p:extLst>
          </p:nvPr>
        </p:nvGraphicFramePr>
        <p:xfrm>
          <a:off x="2917769" y="586684"/>
          <a:ext cx="7387647" cy="2940829"/>
        </p:xfrm>
        <a:graphic>
          <a:graphicData uri="http://schemas.openxmlformats.org/drawingml/2006/table">
            <a:tbl>
              <a:tblPr firstRow="1" firstCol="1" bandRow="1"/>
              <a:tblGrid>
                <a:gridCol w="429740">
                  <a:extLst>
                    <a:ext uri="{9D8B030D-6E8A-4147-A177-3AD203B41FA5}">
                      <a16:colId xmlns="" xmlns:a16="http://schemas.microsoft.com/office/drawing/2014/main" val="1781230604"/>
                    </a:ext>
                  </a:extLst>
                </a:gridCol>
                <a:gridCol w="5790338">
                  <a:extLst>
                    <a:ext uri="{9D8B030D-6E8A-4147-A177-3AD203B41FA5}">
                      <a16:colId xmlns="" xmlns:a16="http://schemas.microsoft.com/office/drawing/2014/main" val="1157492667"/>
                    </a:ext>
                  </a:extLst>
                </a:gridCol>
                <a:gridCol w="1167569">
                  <a:extLst>
                    <a:ext uri="{9D8B030D-6E8A-4147-A177-3AD203B41FA5}">
                      <a16:colId xmlns="" xmlns:a16="http://schemas.microsoft.com/office/drawing/2014/main" val="3967767843"/>
                    </a:ext>
                  </a:extLst>
                </a:gridCol>
              </a:tblGrid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UNITATEA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496700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"IOAN BUJOR" PETREȘTII DE JOS, COM. PETREȘTII DE JOS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7.92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9467652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CĂIANU, COM. CĂIANU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661592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VIIȘOARA, COM. VIIȘOARA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28725978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PLOSCOȘ, COM. PLOSCOȘ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91832580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ȚAGA, COM. ȚAGA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6117561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CHIUIEȘTI, COM. CHIUIEȘTI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5675851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"AVRAM IANCU" BELIȘ, COM. BELIȘ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7.08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7763332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SOPORU DE CÂMPIE, COM. FRATA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7.07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43345638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GÂRBĂU, COM. GÂRBĂU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7.03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8131025"/>
                  </a:ext>
                </a:extLst>
              </a:tr>
              <a:tr h="24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"MIRCEA LUCA" BĂIȘOARA, COM. BĂIȘOARA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7552689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12368"/>
              </p:ext>
            </p:extLst>
          </p:nvPr>
        </p:nvGraphicFramePr>
        <p:xfrm>
          <a:off x="2917769" y="3998421"/>
          <a:ext cx="7423263" cy="2944368"/>
        </p:xfrm>
        <a:graphic>
          <a:graphicData uri="http://schemas.openxmlformats.org/drawingml/2006/table">
            <a:tbl>
              <a:tblPr firstRow="1" firstCol="1" bandRow="1"/>
              <a:tblGrid>
                <a:gridCol w="431812">
                  <a:extLst>
                    <a:ext uri="{9D8B030D-6E8A-4147-A177-3AD203B41FA5}">
                      <a16:colId xmlns="" xmlns:a16="http://schemas.microsoft.com/office/drawing/2014/main" val="2108032735"/>
                    </a:ext>
                  </a:extLst>
                </a:gridCol>
                <a:gridCol w="5818253">
                  <a:extLst>
                    <a:ext uri="{9D8B030D-6E8A-4147-A177-3AD203B41FA5}">
                      <a16:colId xmlns="" xmlns:a16="http://schemas.microsoft.com/office/drawing/2014/main" val="2483351567"/>
                    </a:ext>
                  </a:extLst>
                </a:gridCol>
                <a:gridCol w="1173198">
                  <a:extLst>
                    <a:ext uri="{9D8B030D-6E8A-4147-A177-3AD203B41FA5}">
                      <a16:colId xmlns="" xmlns:a16="http://schemas.microsoft.com/office/drawing/2014/main" val="2877104804"/>
                    </a:ext>
                  </a:extLst>
                </a:gridCol>
              </a:tblGrid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VAIDA CĂMĂRAȘ, COM. CĂIANU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4.84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1812004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"AUREL MUNTEANU" VALEA DRĂGANULUI, COM. POIENI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4.73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26006567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ROGOJEL, COM. SĂCUIEU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4894516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SUATU, COM. SUATU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32481335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LUNCANI, COM. LUNA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15406832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PALATCA, COM. PALATCA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4511508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CĂTINA, COM. CĂTINA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6913180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RÂȘCA, COM. RÂȘCA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20604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NIREȘ, COM. MICA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4.13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58068318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POIENI, COM. POIENI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2304671"/>
                  </a:ext>
                </a:extLst>
              </a:tr>
              <a:tr h="235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ȘCOALA GIMNAZIALĂ COJOCNA, COM. COJOCNA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3203593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92088" y="171000"/>
            <a:ext cx="6591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Clasament Evaluare Națională- rural (primele 10 poziții)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9208" y="3481248"/>
            <a:ext cx="6434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Clasament  Evaluare Națională- rural (ultimele 10 poziții)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425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436145"/>
              </p:ext>
            </p:extLst>
          </p:nvPr>
        </p:nvGraphicFramePr>
        <p:xfrm>
          <a:off x="1596042" y="432265"/>
          <a:ext cx="8844741" cy="30644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670">
                  <a:extLst>
                    <a:ext uri="{9D8B030D-6E8A-4147-A177-3AD203B41FA5}">
                      <a16:colId xmlns="" xmlns:a16="http://schemas.microsoft.com/office/drawing/2014/main" val="2521237945"/>
                    </a:ext>
                  </a:extLst>
                </a:gridCol>
                <a:gridCol w="7023274">
                  <a:extLst>
                    <a:ext uri="{9D8B030D-6E8A-4147-A177-3AD203B41FA5}">
                      <a16:colId xmlns="" xmlns:a16="http://schemas.microsoft.com/office/drawing/2014/main" val="2036660946"/>
                    </a:ext>
                  </a:extLst>
                </a:gridCol>
                <a:gridCol w="1047797">
                  <a:extLst>
                    <a:ext uri="{9D8B030D-6E8A-4147-A177-3AD203B41FA5}">
                      <a16:colId xmlns="" xmlns:a16="http://schemas.microsoft.com/office/drawing/2014/main" val="4180664765"/>
                    </a:ext>
                  </a:extLst>
                </a:gridCol>
              </a:tblGrid>
              <a:tr h="212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NR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UNITATEA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MEDIA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91584384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COLEGIUL NAȚIONAL "EMIL RACOVIȚĂ"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9.28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63851799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TEORETIC "ELF"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9.25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54488820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TEORETIC "GHEORGHE ȘINCAI"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8.91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512160845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TEORETIC "NICOLAE BĂLCESCU"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8.90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884370568"/>
                  </a:ext>
                </a:extLst>
              </a:tr>
              <a:tr h="378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 GIMNAZIALĂ INTERNAȚIONALĂ "SPECTRUM"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780964701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 GIMNAZIALĂ "IOAN BOB"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8.80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40891215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TEORETIC "AVRAM IANCU"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8.60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4964651"/>
                  </a:ext>
                </a:extLst>
              </a:tr>
              <a:tr h="378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COLEGIUL NAȚIONAL PEDAGOGIC "GHEORGHE LAZĂR"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8.55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24493839"/>
                  </a:ext>
                </a:extLst>
              </a:tr>
              <a:tr h="378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TRANSYLVANIA COLLEGE THE CAMBRIDGE INTERNATIONAL SCHOOL IN CLUJ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8.40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49548534"/>
                  </a:ext>
                </a:extLst>
              </a:tr>
              <a:tr h="21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LICEUL TEORETIC "LUCIAN BLAGA" CLUJ-NAPOCA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8.26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4098545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598874"/>
              </p:ext>
            </p:extLst>
          </p:nvPr>
        </p:nvGraphicFramePr>
        <p:xfrm>
          <a:off x="1596042" y="4071824"/>
          <a:ext cx="8645555" cy="269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1350">
                  <a:extLst>
                    <a:ext uri="{9D8B030D-6E8A-4147-A177-3AD203B41FA5}">
                      <a16:colId xmlns="" xmlns:a16="http://schemas.microsoft.com/office/drawing/2014/main" val="580639928"/>
                    </a:ext>
                  </a:extLst>
                </a:gridCol>
                <a:gridCol w="6830005">
                  <a:extLst>
                    <a:ext uri="{9D8B030D-6E8A-4147-A177-3AD203B41FA5}">
                      <a16:colId xmlns="" xmlns:a16="http://schemas.microsoft.com/office/drawing/2014/main" val="2539089589"/>
                    </a:ext>
                  </a:extLst>
                </a:gridCol>
                <a:gridCol w="1024200">
                  <a:extLst>
                    <a:ext uri="{9D8B030D-6E8A-4147-A177-3AD203B41FA5}">
                      <a16:colId xmlns="" xmlns:a16="http://schemas.microsoft.com/office/drawing/2014/main" val="400514759"/>
                    </a:ext>
                  </a:extLst>
                </a:gridCol>
              </a:tblGrid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LICEUL WALDORF CLUJ-NAPOCA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6.37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223850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 GIMNAZIALĂ "NICOLAE IORGA"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6.16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455385181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CU PROGRAM SPORTIV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5.97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18180194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 GIMNAZIALĂ NR. 1 GHERLA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5.75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60151984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COLEGIUL TEHNIC "ANA ASLAN"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5.68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5724942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COLEGIUL TEHNIC "DR. IOAN RAȚIU" TURDA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5.45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74078525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ȘCOALA GIMNAZIALĂ "TRAIAN DÂRJAN"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5.12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74910638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LICEUL SPECIAL PENTRU DEFICIENȚI DE VEDERE CLUJ-NAPOCA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4.10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17703716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ȘCOALA GIMNAZIALĂ SPECIALĂ DEFICIENȚI DE AUZ "K. FLORA" CLUJ-NAPOCA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3.67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87323642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LICEUL TEHNOLOGIC SPECIAL PENTRU DEFICIENȚI DE AUZ CLUJ-NAPOCA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3.63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970096713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>
                          <a:effectLst/>
                        </a:rPr>
                        <a:t>ȘCOALA PROFESIONALĂ POIANA TURDA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effectLst/>
                        </a:rPr>
                        <a:t>3.32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9095159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32460" y="-59971"/>
            <a:ext cx="6771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Clasament Evaluare Națională- urban (primele 10 poziții)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67554" y="3543593"/>
            <a:ext cx="705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Clasament Evaluare Națională- urban</a:t>
            </a:r>
            <a:r>
              <a:rPr lang="en-US" dirty="0"/>
              <a:t> </a:t>
            </a:r>
            <a:r>
              <a:rPr lang="ro-RO" dirty="0"/>
              <a:t>(ultimele 10 poziții)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86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81149" y="89777"/>
            <a:ext cx="1108086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educațional la disciplina limba și literatura română</a:t>
            </a:r>
          </a:p>
          <a:p>
            <a:pPr lvl="0"/>
            <a:r>
              <a:rPr lang="ro-RO" sz="2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		</a:t>
            </a:r>
            <a:r>
              <a:rPr lang="ro-RO" sz="2000" b="1" dirty="0">
                <a:solidFill>
                  <a:prstClr val="black"/>
                </a:solidFill>
              </a:rPr>
              <a:t>1.2.Rezulatate la Examenul de bacalaureat</a:t>
            </a:r>
          </a:p>
          <a:p>
            <a:r>
              <a:rPr lang="ro-RO" sz="2000" b="1" dirty="0"/>
              <a:t>      		      </a:t>
            </a:r>
            <a:r>
              <a:rPr lang="en-US" sz="2000" b="1" dirty="0" err="1"/>
              <a:t>Competențele</a:t>
            </a:r>
            <a:r>
              <a:rPr lang="en-US" sz="2000" b="1" dirty="0"/>
              <a:t> </a:t>
            </a:r>
            <a:r>
              <a:rPr lang="en-US" sz="2000" b="1" dirty="0" err="1"/>
              <a:t>lingvistice</a:t>
            </a:r>
            <a:r>
              <a:rPr lang="en-US" sz="2000" b="1" dirty="0"/>
              <a:t> de </a:t>
            </a:r>
            <a:r>
              <a:rPr lang="en-US" sz="2000" b="1" dirty="0" err="1"/>
              <a:t>comunicare</a:t>
            </a:r>
            <a:r>
              <a:rPr lang="en-US" sz="2000" b="1" dirty="0"/>
              <a:t> </a:t>
            </a:r>
            <a:r>
              <a:rPr lang="en-US" sz="2000" b="1" dirty="0" err="1"/>
              <a:t>orală</a:t>
            </a:r>
            <a:r>
              <a:rPr lang="en-US" sz="2000" b="1" dirty="0"/>
              <a:t> </a:t>
            </a:r>
            <a:r>
              <a:rPr lang="en-US" sz="2000" b="1" dirty="0" err="1"/>
              <a:t>în</a:t>
            </a:r>
            <a:r>
              <a:rPr lang="en-US" sz="2000" b="1" dirty="0"/>
              <a:t> </a:t>
            </a:r>
            <a:r>
              <a:rPr lang="en-US" sz="2000" b="1" dirty="0" err="1"/>
              <a:t>limba</a:t>
            </a:r>
            <a:r>
              <a:rPr lang="en-US" sz="2000" b="1" dirty="0"/>
              <a:t> </a:t>
            </a:r>
            <a:r>
              <a:rPr lang="en-US" sz="2000" b="1" dirty="0" err="1"/>
              <a:t>română</a:t>
            </a:r>
            <a:endParaRPr lang="en-US" sz="2000" b="1" dirty="0"/>
          </a:p>
          <a:p>
            <a:pPr lvl="0"/>
            <a:endParaRPr lang="ro-RO" b="1" dirty="0">
              <a:solidFill>
                <a:prstClr val="black"/>
              </a:solidFill>
            </a:endParaRPr>
          </a:p>
          <a:p>
            <a:pPr lvl="0"/>
            <a:endParaRPr 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761558"/>
              </p:ext>
            </p:extLst>
          </p:nvPr>
        </p:nvGraphicFramePr>
        <p:xfrm>
          <a:off x="1506829" y="1455525"/>
          <a:ext cx="9375821" cy="1988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9402">
                  <a:extLst>
                    <a:ext uri="{9D8B030D-6E8A-4147-A177-3AD203B41FA5}">
                      <a16:colId xmlns="" xmlns:a16="http://schemas.microsoft.com/office/drawing/2014/main" val="3933726423"/>
                    </a:ext>
                  </a:extLst>
                </a:gridCol>
                <a:gridCol w="809461">
                  <a:extLst>
                    <a:ext uri="{9D8B030D-6E8A-4147-A177-3AD203B41FA5}">
                      <a16:colId xmlns="" xmlns:a16="http://schemas.microsoft.com/office/drawing/2014/main" val="3013994455"/>
                    </a:ext>
                  </a:extLst>
                </a:gridCol>
                <a:gridCol w="1016404">
                  <a:extLst>
                    <a:ext uri="{9D8B030D-6E8A-4147-A177-3AD203B41FA5}">
                      <a16:colId xmlns="" xmlns:a16="http://schemas.microsoft.com/office/drawing/2014/main" val="2230697548"/>
                    </a:ext>
                  </a:extLst>
                </a:gridCol>
                <a:gridCol w="1212850">
                  <a:extLst>
                    <a:ext uri="{9D8B030D-6E8A-4147-A177-3AD203B41FA5}">
                      <a16:colId xmlns="" xmlns:a16="http://schemas.microsoft.com/office/drawing/2014/main" val="3017387035"/>
                    </a:ext>
                  </a:extLst>
                </a:gridCol>
                <a:gridCol w="830644">
                  <a:extLst>
                    <a:ext uri="{9D8B030D-6E8A-4147-A177-3AD203B41FA5}">
                      <a16:colId xmlns="" xmlns:a16="http://schemas.microsoft.com/office/drawing/2014/main" val="2708027517"/>
                    </a:ext>
                  </a:extLst>
                </a:gridCol>
                <a:gridCol w="1052148">
                  <a:extLst>
                    <a:ext uri="{9D8B030D-6E8A-4147-A177-3AD203B41FA5}">
                      <a16:colId xmlns="" xmlns:a16="http://schemas.microsoft.com/office/drawing/2014/main" val="2283357348"/>
                    </a:ext>
                  </a:extLst>
                </a:gridCol>
                <a:gridCol w="1550534">
                  <a:extLst>
                    <a:ext uri="{9D8B030D-6E8A-4147-A177-3AD203B41FA5}">
                      <a16:colId xmlns="" xmlns:a16="http://schemas.microsoft.com/office/drawing/2014/main" val="702503477"/>
                    </a:ext>
                  </a:extLst>
                </a:gridCol>
                <a:gridCol w="1564378">
                  <a:extLst>
                    <a:ext uri="{9D8B030D-6E8A-4147-A177-3AD203B41FA5}">
                      <a16:colId xmlns="" xmlns:a16="http://schemas.microsoft.com/office/drawing/2014/main" val="767998748"/>
                    </a:ext>
                  </a:extLst>
                </a:gridCol>
              </a:tblGrid>
              <a:tr h="329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Forma de învățământ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Candidați înscriși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 err="1">
                          <a:effectLst/>
                        </a:rPr>
                        <a:t>Candi</a:t>
                      </a:r>
                      <a:endParaRPr lang="ro-RO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dați reușiți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Începător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Mediu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Avansat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Experimentat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Neprezentați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77934266"/>
                  </a:ext>
                </a:extLst>
              </a:tr>
              <a:tr h="186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zi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3799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3792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280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779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2733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7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31690509"/>
                  </a:ext>
                </a:extLst>
              </a:tr>
              <a:tr h="186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seral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29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0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14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1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038564"/>
                  </a:ext>
                </a:extLst>
              </a:tr>
              <a:tr h="5859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frecvență redusă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-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4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4242694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86247" y="3532909"/>
            <a:ext cx="9493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/>
              <a:t>Proba D: limba și literatura română- scris (promovabilitate 91,2 %)</a:t>
            </a:r>
          </a:p>
          <a:p>
            <a:endParaRPr lang="ro-RO" b="1" dirty="0"/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391204"/>
              </p:ext>
            </p:extLst>
          </p:nvPr>
        </p:nvGraphicFramePr>
        <p:xfrm>
          <a:off x="1481072" y="4173832"/>
          <a:ext cx="10018007" cy="1962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6980">
                  <a:extLst>
                    <a:ext uri="{9D8B030D-6E8A-4147-A177-3AD203B41FA5}">
                      <a16:colId xmlns="" xmlns:a16="http://schemas.microsoft.com/office/drawing/2014/main" val="198540170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3314595286"/>
                    </a:ext>
                  </a:extLst>
                </a:gridCol>
                <a:gridCol w="1018756">
                  <a:extLst>
                    <a:ext uri="{9D8B030D-6E8A-4147-A177-3AD203B41FA5}">
                      <a16:colId xmlns="" xmlns:a16="http://schemas.microsoft.com/office/drawing/2014/main" val="600271208"/>
                    </a:ext>
                  </a:extLst>
                </a:gridCol>
                <a:gridCol w="790144">
                  <a:extLst>
                    <a:ext uri="{9D8B030D-6E8A-4147-A177-3AD203B41FA5}">
                      <a16:colId xmlns="" xmlns:a16="http://schemas.microsoft.com/office/drawing/2014/main" val="3137613552"/>
                    </a:ext>
                  </a:extLst>
                </a:gridCol>
                <a:gridCol w="769283">
                  <a:extLst>
                    <a:ext uri="{9D8B030D-6E8A-4147-A177-3AD203B41FA5}">
                      <a16:colId xmlns="" xmlns:a16="http://schemas.microsoft.com/office/drawing/2014/main" val="1902863300"/>
                    </a:ext>
                  </a:extLst>
                </a:gridCol>
                <a:gridCol w="770152">
                  <a:extLst>
                    <a:ext uri="{9D8B030D-6E8A-4147-A177-3AD203B41FA5}">
                      <a16:colId xmlns="" xmlns:a16="http://schemas.microsoft.com/office/drawing/2014/main" val="3643803940"/>
                    </a:ext>
                  </a:extLst>
                </a:gridCol>
                <a:gridCol w="769283">
                  <a:extLst>
                    <a:ext uri="{9D8B030D-6E8A-4147-A177-3AD203B41FA5}">
                      <a16:colId xmlns="" xmlns:a16="http://schemas.microsoft.com/office/drawing/2014/main" val="360692099"/>
                    </a:ext>
                  </a:extLst>
                </a:gridCol>
                <a:gridCol w="769283">
                  <a:extLst>
                    <a:ext uri="{9D8B030D-6E8A-4147-A177-3AD203B41FA5}">
                      <a16:colId xmlns="" xmlns:a16="http://schemas.microsoft.com/office/drawing/2014/main" val="165674377"/>
                    </a:ext>
                  </a:extLst>
                </a:gridCol>
                <a:gridCol w="483157">
                  <a:extLst>
                    <a:ext uri="{9D8B030D-6E8A-4147-A177-3AD203B41FA5}">
                      <a16:colId xmlns="" xmlns:a16="http://schemas.microsoft.com/office/drawing/2014/main" val="2308047810"/>
                    </a:ext>
                  </a:extLst>
                </a:gridCol>
                <a:gridCol w="1137662">
                  <a:extLst>
                    <a:ext uri="{9D8B030D-6E8A-4147-A177-3AD203B41FA5}">
                      <a16:colId xmlns="" xmlns:a16="http://schemas.microsoft.com/office/drawing/2014/main" val="1747208072"/>
                    </a:ext>
                  </a:extLst>
                </a:gridCol>
                <a:gridCol w="951282">
                  <a:extLst>
                    <a:ext uri="{9D8B030D-6E8A-4147-A177-3AD203B41FA5}">
                      <a16:colId xmlns="" xmlns:a16="http://schemas.microsoft.com/office/drawing/2014/main" val="2759191903"/>
                    </a:ext>
                  </a:extLst>
                </a:gridCol>
              </a:tblGrid>
              <a:tr h="656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Forma de învățământ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 err="1">
                          <a:effectLst/>
                        </a:rPr>
                        <a:t>Candi</a:t>
                      </a:r>
                      <a:endParaRPr lang="ro-RO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dați înscriși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 err="1">
                          <a:effectLst/>
                        </a:rPr>
                        <a:t>Candi</a:t>
                      </a:r>
                      <a:endParaRPr lang="ro-RO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dați reușiți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5-5,99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6-6,99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7-7,99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8-8,99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9-9,99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Număr candidați respinși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 err="1">
                          <a:effectLst/>
                        </a:rPr>
                        <a:t>Nepre</a:t>
                      </a:r>
                      <a:endParaRPr lang="ro-RO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 err="1">
                          <a:effectLst/>
                        </a:rPr>
                        <a:t>zentați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29412315"/>
                  </a:ext>
                </a:extLst>
              </a:tr>
              <a:tr h="118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zi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3953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3607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607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561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721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969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698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51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212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134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35696981"/>
                  </a:ext>
                </a:extLst>
              </a:tr>
              <a:tr h="118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seral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38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4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3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17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4373041"/>
                  </a:ext>
                </a:extLst>
              </a:tr>
              <a:tr h="245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frecvență redusă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10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7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effectLst/>
                        </a:rPr>
                        <a:t>3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6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-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effectLst/>
                        </a:rPr>
                        <a:t>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93880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7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06031" y="0"/>
            <a:ext cx="89323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procesului  educațional la disciplina limba și literatura română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 Olimpiadele școlare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1.3.1.Olimpiada de limba și literatura română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participanți la etapa județeană: 493</a:t>
            </a:r>
          </a:p>
          <a:p>
            <a:pPr lvl="0"/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Elevi premiați la etapa județeană: </a:t>
            </a:r>
            <a:r>
              <a:rPr lang="ro-RO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125</a:t>
            </a:r>
            <a:endParaRPr lang="en-US" sz="1400" b="1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en-US" sz="1400" b="1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Rezultate</a:t>
            </a:r>
            <a:r>
              <a:rPr lang="en-US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1400" b="1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etapa</a:t>
            </a:r>
            <a:r>
              <a:rPr lang="en-US" sz="1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1400" b="1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na</a:t>
            </a:r>
            <a:r>
              <a:rPr lang="ro-RO" sz="1400" b="1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țională</a:t>
            </a:r>
            <a:endParaRPr lang="ro-RO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04618"/>
              </p:ext>
            </p:extLst>
          </p:nvPr>
        </p:nvGraphicFramePr>
        <p:xfrm>
          <a:off x="1371598" y="1280159"/>
          <a:ext cx="9601201" cy="57688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083">
                  <a:extLst>
                    <a:ext uri="{9D8B030D-6E8A-4147-A177-3AD203B41FA5}">
                      <a16:colId xmlns="" xmlns:a16="http://schemas.microsoft.com/office/drawing/2014/main" val="284004972"/>
                    </a:ext>
                  </a:extLst>
                </a:gridCol>
                <a:gridCol w="1698573">
                  <a:extLst>
                    <a:ext uri="{9D8B030D-6E8A-4147-A177-3AD203B41FA5}">
                      <a16:colId xmlns="" xmlns:a16="http://schemas.microsoft.com/office/drawing/2014/main" val="1264976285"/>
                    </a:ext>
                  </a:extLst>
                </a:gridCol>
                <a:gridCol w="851792">
                  <a:extLst>
                    <a:ext uri="{9D8B030D-6E8A-4147-A177-3AD203B41FA5}">
                      <a16:colId xmlns="" xmlns:a16="http://schemas.microsoft.com/office/drawing/2014/main" val="2259077753"/>
                    </a:ext>
                  </a:extLst>
                </a:gridCol>
                <a:gridCol w="1478110">
                  <a:extLst>
                    <a:ext uri="{9D8B030D-6E8A-4147-A177-3AD203B41FA5}">
                      <a16:colId xmlns="" xmlns:a16="http://schemas.microsoft.com/office/drawing/2014/main" val="126129748"/>
                    </a:ext>
                  </a:extLst>
                </a:gridCol>
                <a:gridCol w="1464081">
                  <a:extLst>
                    <a:ext uri="{9D8B030D-6E8A-4147-A177-3AD203B41FA5}">
                      <a16:colId xmlns="" xmlns:a16="http://schemas.microsoft.com/office/drawing/2014/main" val="2453716707"/>
                    </a:ext>
                  </a:extLst>
                </a:gridCol>
                <a:gridCol w="1969143">
                  <a:extLst>
                    <a:ext uri="{9D8B030D-6E8A-4147-A177-3AD203B41FA5}">
                      <a16:colId xmlns="" xmlns:a16="http://schemas.microsoft.com/office/drawing/2014/main" val="1522366207"/>
                    </a:ext>
                  </a:extLst>
                </a:gridCol>
                <a:gridCol w="1149419">
                  <a:extLst>
                    <a:ext uri="{9D8B030D-6E8A-4147-A177-3AD203B41FA5}">
                      <a16:colId xmlns="" xmlns:a16="http://schemas.microsoft.com/office/drawing/2014/main" val="2278724823"/>
                    </a:ext>
                  </a:extLst>
                </a:gridCol>
              </a:tblGrid>
              <a:tr h="621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 dirty="0">
                          <a:effectLst/>
                        </a:rPr>
                        <a:t>NR. CRT.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>
                          <a:effectLst/>
                        </a:rPr>
                        <a:t>NUME/PRENUME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 dirty="0">
                          <a:effectLst/>
                        </a:rPr>
                        <a:t>CLASA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 dirty="0">
                          <a:effectLst/>
                        </a:rPr>
                        <a:t>ȘCOALA DE PROVENIENȚĂ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>
                          <a:effectLst/>
                        </a:rPr>
                        <a:t>PROFESORUL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>
                          <a:effectLst/>
                        </a:rPr>
                        <a:t>PUNCATJUL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>
                          <a:effectLst/>
                        </a:rPr>
                        <a:t>PREMIUL/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800">
                          <a:effectLst/>
                        </a:rPr>
                        <a:t>POZIȚIA OCUPATĂ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91827243"/>
                  </a:ext>
                </a:extLst>
              </a:tr>
              <a:tr h="636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1.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GIURGIU MARIA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</a:rPr>
                        <a:t>5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effectLst/>
                        </a:rPr>
                        <a:t>Liceul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Teoretic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i="1" dirty="0">
                          <a:effectLst/>
                        </a:rPr>
                        <a:t>Gheorghe </a:t>
                      </a:r>
                      <a:r>
                        <a:rPr lang="en-US" sz="1200" b="1" i="1" dirty="0" err="1">
                          <a:effectLst/>
                        </a:rPr>
                        <a:t>Șincai</a:t>
                      </a:r>
                      <a:r>
                        <a:rPr lang="en-US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Filip Daniela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86,50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32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2662874475"/>
                  </a:ext>
                </a:extLst>
              </a:tr>
              <a:tr h="476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2.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CALOȘ BRIANA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6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effectLst/>
                        </a:rPr>
                        <a:t>Liceul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Teoretic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i="1" dirty="0" err="1">
                          <a:effectLst/>
                        </a:rPr>
                        <a:t>Avram</a:t>
                      </a:r>
                      <a:r>
                        <a:rPr lang="en-US" sz="1200" b="1" i="1" dirty="0">
                          <a:effectLst/>
                        </a:rPr>
                        <a:t> </a:t>
                      </a:r>
                      <a:r>
                        <a:rPr lang="en-US" sz="1200" b="1" i="1" dirty="0" err="1">
                          <a:effectLst/>
                        </a:rPr>
                        <a:t>Iancu</a:t>
                      </a:r>
                      <a:r>
                        <a:rPr lang="en-US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Munteanu Roxana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87, 25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27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2328049985"/>
                  </a:ext>
                </a:extLst>
              </a:tr>
              <a:tr h="476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</a:rPr>
                        <a:t>3.</a:t>
                      </a:r>
                      <a:endParaRPr lang="en-US" sz="14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PREDU</a:t>
                      </a: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Ț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 ALICE </a:t>
                      </a: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Ș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TEFANIA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solidFill>
                            <a:srgbClr val="7030A0"/>
                          </a:solidFill>
                          <a:effectLst/>
                        </a:rPr>
                        <a:t>Colegiul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7030A0"/>
                          </a:solidFill>
                          <a:effectLst/>
                        </a:rPr>
                        <a:t>Național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7030A0"/>
                          </a:solidFill>
                          <a:effectLst/>
                        </a:rPr>
                        <a:t>Mihai </a:t>
                      </a:r>
                      <a:r>
                        <a:rPr lang="en-US" sz="1200" b="1" i="1" dirty="0" err="1">
                          <a:solidFill>
                            <a:srgbClr val="7030A0"/>
                          </a:solidFill>
                          <a:effectLst/>
                        </a:rPr>
                        <a:t>Viteazul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, </a:t>
                      </a:r>
                      <a:r>
                        <a:rPr lang="en-US" sz="1200" b="1" dirty="0" err="1">
                          <a:solidFill>
                            <a:srgbClr val="7030A0"/>
                          </a:solidFill>
                          <a:effectLst/>
                        </a:rPr>
                        <a:t>Turda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solidFill>
                            <a:srgbClr val="7030A0"/>
                          </a:solidFill>
                          <a:effectLst/>
                        </a:rPr>
                        <a:t>Miron Laura</a:t>
                      </a:r>
                      <a:endParaRPr lang="en-US" sz="12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solidFill>
                            <a:srgbClr val="7030A0"/>
                          </a:solidFill>
                          <a:effectLst/>
                        </a:rPr>
                        <a:t>98,5 </a:t>
                      </a:r>
                      <a:endParaRPr lang="en-US" sz="12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I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1967105697"/>
                  </a:ext>
                </a:extLst>
              </a:tr>
              <a:tr h="636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4.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DOBONDI  ELIZA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8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effectLst/>
                        </a:rPr>
                        <a:t>Școala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Gimnazială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i="1" dirty="0" err="1">
                          <a:effectLst/>
                        </a:rPr>
                        <a:t>Ioan</a:t>
                      </a:r>
                      <a:r>
                        <a:rPr lang="en-US" sz="1200" b="1" i="1" dirty="0">
                          <a:effectLst/>
                        </a:rPr>
                        <a:t> Bob</a:t>
                      </a:r>
                      <a:r>
                        <a:rPr lang="en-US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Pascu Nadia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91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12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2172646233"/>
                  </a:ext>
                </a:extLst>
              </a:tr>
              <a:tr h="636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5.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Pop Alexandra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</a:rPr>
                        <a:t>9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effectLst/>
                        </a:rPr>
                        <a:t>Liceul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Teoretic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i="1" dirty="0" err="1">
                          <a:effectLst/>
                        </a:rPr>
                        <a:t>Nicolae</a:t>
                      </a:r>
                      <a:r>
                        <a:rPr lang="en-US" sz="1200" b="1" i="1" dirty="0">
                          <a:effectLst/>
                        </a:rPr>
                        <a:t> </a:t>
                      </a:r>
                      <a:r>
                        <a:rPr lang="en-US" sz="1200" b="1" i="1" dirty="0" err="1">
                          <a:effectLst/>
                        </a:rPr>
                        <a:t>Bălcescu</a:t>
                      </a:r>
                      <a:r>
                        <a:rPr lang="en-US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Mureșan Aurora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97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2367984690"/>
                  </a:ext>
                </a:extLst>
              </a:tr>
              <a:tr h="636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6.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CRIȘAN FILIP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</a:rPr>
                        <a:t>10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Colegiul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Național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i="1" dirty="0">
                          <a:effectLst/>
                        </a:rPr>
                        <a:t>Emil </a:t>
                      </a:r>
                      <a:r>
                        <a:rPr lang="en-US" sz="1200" b="1" i="1" dirty="0" err="1">
                          <a:effectLst/>
                        </a:rPr>
                        <a:t>Racoviță</a:t>
                      </a:r>
                      <a:r>
                        <a:rPr lang="en-US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Columban Monica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111,25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13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1831690587"/>
                  </a:ext>
                </a:extLst>
              </a:tr>
              <a:tr h="476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effectLst/>
                        </a:rPr>
                        <a:t>7.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</a:rPr>
                        <a:t>CIOABĂ ANDREEA CRISTINA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</a:rPr>
                        <a:t>11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effectLst/>
                        </a:rPr>
                        <a:t>Liceul</a:t>
                      </a:r>
                      <a:r>
                        <a:rPr lang="en-US" sz="1200" b="1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/>
                        </a:rPr>
                        <a:t>Teoretic</a:t>
                      </a:r>
                      <a:r>
                        <a:rPr lang="en-US" sz="1200" b="1" i="1" dirty="0">
                          <a:effectLst/>
                        </a:rPr>
                        <a:t> Ana </a:t>
                      </a:r>
                      <a:r>
                        <a:rPr lang="en-US" sz="1200" b="1" i="1" dirty="0" err="1">
                          <a:effectLst/>
                        </a:rPr>
                        <a:t>Ipătescu</a:t>
                      </a:r>
                      <a:r>
                        <a:rPr lang="en-US" sz="1200" b="1" dirty="0">
                          <a:effectLst/>
                        </a:rPr>
                        <a:t>, Gherla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Ielcean Claudia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101,25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28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4177515757"/>
                  </a:ext>
                </a:extLst>
              </a:tr>
              <a:tr h="7078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</a:rPr>
                        <a:t>8.</a:t>
                      </a:r>
                      <a:endParaRPr lang="en-US" sz="14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IACOB IULIA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7030A0"/>
                          </a:solidFill>
                          <a:effectLst/>
                        </a:rPr>
                        <a:t>12</a:t>
                      </a:r>
                      <a:endParaRPr lang="en-US" sz="12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 err="1">
                          <a:solidFill>
                            <a:srgbClr val="7030A0"/>
                          </a:solidFill>
                          <a:effectLst/>
                        </a:rPr>
                        <a:t>Liceul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7030A0"/>
                          </a:solidFill>
                          <a:effectLst/>
                        </a:rPr>
                        <a:t>Teoretic</a:t>
                      </a:r>
                      <a:r>
                        <a:rPr lang="en-US" sz="1200" b="1" i="1" dirty="0">
                          <a:solidFill>
                            <a:srgbClr val="7030A0"/>
                          </a:solidFill>
                          <a:effectLst/>
                        </a:rPr>
                        <a:t> Mihai </a:t>
                      </a:r>
                      <a:r>
                        <a:rPr lang="en-US" sz="1200" b="1" i="1" dirty="0" err="1">
                          <a:solidFill>
                            <a:srgbClr val="7030A0"/>
                          </a:solidFill>
                          <a:effectLst/>
                        </a:rPr>
                        <a:t>Eminescu</a:t>
                      </a:r>
                      <a:r>
                        <a:rPr lang="en-US" sz="1200" b="1" dirty="0">
                          <a:solidFill>
                            <a:srgbClr val="7030A0"/>
                          </a:solidFill>
                          <a:effectLst/>
                        </a:rPr>
                        <a:t>, Cluj-Napoca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solidFill>
                            <a:srgbClr val="7030A0"/>
                          </a:solidFill>
                          <a:effectLst/>
                        </a:rPr>
                        <a:t>Sabău Viorelia</a:t>
                      </a:r>
                      <a:endParaRPr lang="en-US" sz="1200" b="1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110,50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Mențiune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89" marR="67389" marT="0" marB="0"/>
                </a:tc>
                <a:extLst>
                  <a:ext uri="{0D108BD9-81ED-4DB2-BD59-A6C34878D82A}">
                    <a16:rowId xmlns="" xmlns:a16="http://schemas.microsoft.com/office/drawing/2014/main" val="2962077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3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850546"/>
              </p:ext>
            </p:extLst>
          </p:nvPr>
        </p:nvGraphicFramePr>
        <p:xfrm>
          <a:off x="1695795" y="706582"/>
          <a:ext cx="9543013" cy="5954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924">
                  <a:extLst>
                    <a:ext uri="{9D8B030D-6E8A-4147-A177-3AD203B41FA5}">
                      <a16:colId xmlns="" xmlns:a16="http://schemas.microsoft.com/office/drawing/2014/main" val="1729695363"/>
                    </a:ext>
                  </a:extLst>
                </a:gridCol>
                <a:gridCol w="1415109">
                  <a:extLst>
                    <a:ext uri="{9D8B030D-6E8A-4147-A177-3AD203B41FA5}">
                      <a16:colId xmlns="" xmlns:a16="http://schemas.microsoft.com/office/drawing/2014/main" val="2048259831"/>
                    </a:ext>
                  </a:extLst>
                </a:gridCol>
                <a:gridCol w="1015490">
                  <a:extLst>
                    <a:ext uri="{9D8B030D-6E8A-4147-A177-3AD203B41FA5}">
                      <a16:colId xmlns="" xmlns:a16="http://schemas.microsoft.com/office/drawing/2014/main" val="803140536"/>
                    </a:ext>
                  </a:extLst>
                </a:gridCol>
                <a:gridCol w="1551636">
                  <a:extLst>
                    <a:ext uri="{9D8B030D-6E8A-4147-A177-3AD203B41FA5}">
                      <a16:colId xmlns="" xmlns:a16="http://schemas.microsoft.com/office/drawing/2014/main" val="1531448406"/>
                    </a:ext>
                  </a:extLst>
                </a:gridCol>
                <a:gridCol w="1469919">
                  <a:extLst>
                    <a:ext uri="{9D8B030D-6E8A-4147-A177-3AD203B41FA5}">
                      <a16:colId xmlns="" xmlns:a16="http://schemas.microsoft.com/office/drawing/2014/main" val="1588028411"/>
                    </a:ext>
                  </a:extLst>
                </a:gridCol>
                <a:gridCol w="2213349">
                  <a:extLst>
                    <a:ext uri="{9D8B030D-6E8A-4147-A177-3AD203B41FA5}">
                      <a16:colId xmlns="" xmlns:a16="http://schemas.microsoft.com/office/drawing/2014/main" val="171365321"/>
                    </a:ext>
                  </a:extLst>
                </a:gridCol>
                <a:gridCol w="987586">
                  <a:extLst>
                    <a:ext uri="{9D8B030D-6E8A-4147-A177-3AD203B41FA5}">
                      <a16:colId xmlns="" xmlns:a16="http://schemas.microsoft.com/office/drawing/2014/main" val="1800267797"/>
                    </a:ext>
                  </a:extLst>
                </a:gridCol>
              </a:tblGrid>
              <a:tr h="30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 dirty="0">
                          <a:effectLst/>
                        </a:rPr>
                        <a:t>NR. CRT.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NUMELE  ȘI PRENUMELE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CLASA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ȘCOALA DE PROVENIENȚĂ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PROFESORUL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PUNCTAJUL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PREMIUL OBȚINUT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3232561158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1.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IELCIU TEODORA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V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Colegiul Național </a:t>
                      </a:r>
                      <a:r>
                        <a:rPr lang="ro-RO" sz="1200" b="1" i="1" dirty="0">
                          <a:effectLst/>
                        </a:rPr>
                        <a:t>George Coșbuc</a:t>
                      </a:r>
                      <a:r>
                        <a:rPr lang="ro-RO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Zegreanu Geanina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175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15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2434879092"/>
                  </a:ext>
                </a:extLst>
              </a:tr>
              <a:tr h="891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 dirty="0">
                          <a:effectLst/>
                        </a:rPr>
                        <a:t>2.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TOTOS ARTUR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Liceul Unitarian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i="1" dirty="0">
                          <a:solidFill>
                            <a:srgbClr val="7030A0"/>
                          </a:solidFill>
                          <a:effectLst/>
                        </a:rPr>
                        <a:t>Janos Zsigmond</a:t>
                      </a: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, Cluj-Napoca 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Fetti Lavinia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185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I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1080212749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3.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NEMEȘ MARA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VI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Colegiul Național </a:t>
                      </a:r>
                      <a:r>
                        <a:rPr lang="ro-RO" sz="1200" b="1" i="1" dirty="0">
                          <a:effectLst/>
                        </a:rPr>
                        <a:t>George Coșbuc</a:t>
                      </a:r>
                      <a:r>
                        <a:rPr lang="ro-RO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Breaz Germina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168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13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275045336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4.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BORZASI THEODORA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VI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Școala Gimnazială </a:t>
                      </a:r>
                      <a:r>
                        <a:rPr lang="ro-RO" sz="1200" b="1" i="1" dirty="0">
                          <a:effectLst/>
                        </a:rPr>
                        <a:t>Octavian Goga</a:t>
                      </a:r>
                      <a:r>
                        <a:rPr lang="ro-RO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Caia Loredana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158,5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7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1918652312"/>
                  </a:ext>
                </a:extLst>
              </a:tr>
              <a:tr h="791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5.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BARTHA GERGELY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VII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Liceul Teoretic </a:t>
                      </a:r>
                      <a:r>
                        <a:rPr lang="ro-RO" sz="1200" b="1" i="1" dirty="0">
                          <a:effectLst/>
                        </a:rPr>
                        <a:t>Apaczai Csere Janos</a:t>
                      </a:r>
                      <a:endParaRPr lang="en-US" sz="1200" b="1" i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Drăgoi Monica Daciana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172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3289738635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700">
                          <a:effectLst/>
                        </a:rPr>
                        <a:t>6.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TALNACI TAMARA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>
                          <a:effectLst/>
                        </a:rPr>
                        <a:t>VII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Colegiul Național </a:t>
                      </a:r>
                      <a:r>
                        <a:rPr lang="ro-RO" sz="1200" b="1" i="1" dirty="0">
                          <a:effectLst/>
                        </a:rPr>
                        <a:t>George Coșbuc</a:t>
                      </a:r>
                      <a:r>
                        <a:rPr lang="ro-RO" sz="1200" b="1" dirty="0">
                          <a:effectLst/>
                        </a:rPr>
                        <a:t>, Cluj-Napoca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Sucilea Ana-Maria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176,5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effectLst/>
                        </a:rPr>
                        <a:t>9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1443033043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050" dirty="0">
                          <a:effectLst/>
                        </a:rPr>
                        <a:t>7.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BONTA RENATA 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VIII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Liceul Teoretic </a:t>
                      </a:r>
                      <a:r>
                        <a:rPr lang="ro-RO" sz="1200" b="1" i="1" dirty="0">
                          <a:solidFill>
                            <a:srgbClr val="7030A0"/>
                          </a:solidFill>
                          <a:effectLst/>
                        </a:rPr>
                        <a:t>Bathory Istvan</a:t>
                      </a: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, Cluj-Napoca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Isac Claudia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183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I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445847735"/>
                  </a:ext>
                </a:extLst>
              </a:tr>
              <a:tr h="60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050">
                          <a:effectLst/>
                        </a:rPr>
                        <a:t>8.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COZAC RALUCA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VIII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Colegiul Național </a:t>
                      </a:r>
                      <a:r>
                        <a:rPr lang="ro-RO" sz="1200" b="1" i="1" dirty="0">
                          <a:solidFill>
                            <a:srgbClr val="7030A0"/>
                          </a:solidFill>
                          <a:effectLst/>
                        </a:rPr>
                        <a:t>George Coșbuc</a:t>
                      </a: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, Cluj-Napoca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Breaz Germina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192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IV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RO" sz="1200" b="1" dirty="0">
                          <a:solidFill>
                            <a:srgbClr val="7030A0"/>
                          </a:solidFill>
                          <a:effectLst/>
                        </a:rPr>
                        <a:t>mențiune</a:t>
                      </a:r>
                      <a:endParaRPr lang="en-US" sz="12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965" marR="63965" marT="0" marB="0"/>
                </a:tc>
                <a:extLst>
                  <a:ext uri="{0D108BD9-81ED-4DB2-BD59-A6C34878D82A}">
                    <a16:rowId xmlns="" xmlns:a16="http://schemas.microsoft.com/office/drawing/2014/main" val="26136078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8798" y="-74814"/>
            <a:ext cx="102828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1.Diagnoza  procesului educațional la disciplina limba și literatura română</a:t>
            </a:r>
          </a:p>
          <a:p>
            <a:endParaRPr lang="ro-RO" sz="1400" b="1" dirty="0"/>
          </a:p>
          <a:p>
            <a:r>
              <a:rPr lang="ro-RO" sz="1400" b="1" dirty="0"/>
              <a:t>1.3.1.Olimpiada de limba și literatura română- minorități</a:t>
            </a:r>
          </a:p>
          <a:p>
            <a:endParaRPr lang="ro-RO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7540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443334"/>
              </p:ext>
            </p:extLst>
          </p:nvPr>
        </p:nvGraphicFramePr>
        <p:xfrm>
          <a:off x="1895303" y="1970114"/>
          <a:ext cx="8902929" cy="3740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621">
                  <a:extLst>
                    <a:ext uri="{9D8B030D-6E8A-4147-A177-3AD203B41FA5}">
                      <a16:colId xmlns="" xmlns:a16="http://schemas.microsoft.com/office/drawing/2014/main" val="3937018108"/>
                    </a:ext>
                  </a:extLst>
                </a:gridCol>
                <a:gridCol w="2550118">
                  <a:extLst>
                    <a:ext uri="{9D8B030D-6E8A-4147-A177-3AD203B41FA5}">
                      <a16:colId xmlns="" xmlns:a16="http://schemas.microsoft.com/office/drawing/2014/main" val="3852656126"/>
                    </a:ext>
                  </a:extLst>
                </a:gridCol>
                <a:gridCol w="846292">
                  <a:extLst>
                    <a:ext uri="{9D8B030D-6E8A-4147-A177-3AD203B41FA5}">
                      <a16:colId xmlns="" xmlns:a16="http://schemas.microsoft.com/office/drawing/2014/main" val="3167671933"/>
                    </a:ext>
                  </a:extLst>
                </a:gridCol>
                <a:gridCol w="2746033">
                  <a:extLst>
                    <a:ext uri="{9D8B030D-6E8A-4147-A177-3AD203B41FA5}">
                      <a16:colId xmlns="" xmlns:a16="http://schemas.microsoft.com/office/drawing/2014/main" val="648687361"/>
                    </a:ext>
                  </a:extLst>
                </a:gridCol>
                <a:gridCol w="1878865">
                  <a:extLst>
                    <a:ext uri="{9D8B030D-6E8A-4147-A177-3AD203B41FA5}">
                      <a16:colId xmlns="" xmlns:a16="http://schemas.microsoft.com/office/drawing/2014/main" val="1348201645"/>
                    </a:ext>
                  </a:extLst>
                </a:gridCol>
              </a:tblGrid>
              <a:tr h="1020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Nr. crt.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Numele și prenumele elevului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Clasa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Școala/Localitatea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Numele profesorului care l-a pregătit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93364411"/>
                  </a:ext>
                </a:extLst>
              </a:tr>
              <a:tr h="680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1.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Dejeu Maria Daria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5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Școala Gimnazială  </a:t>
                      </a:r>
                      <a:r>
                        <a:rPr lang="ro-RO" sz="1200" b="1" i="1" dirty="0">
                          <a:effectLst/>
                        </a:rPr>
                        <a:t>Ioan Bob</a:t>
                      </a:r>
                      <a:r>
                        <a:rPr lang="ro-RO" sz="1200" b="1" dirty="0">
                          <a:effectLst/>
                        </a:rPr>
                        <a:t>, Cluj- Napoca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</a:rPr>
                        <a:t>Pascu Nadia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51826963"/>
                  </a:ext>
                </a:extLst>
              </a:tr>
              <a:tr h="680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2.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Trifu Iulia Teodora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Școala Gimnazială  </a:t>
                      </a:r>
                      <a:r>
                        <a:rPr lang="ro-RO" sz="1200" b="1" i="1" dirty="0">
                          <a:effectLst/>
                        </a:rPr>
                        <a:t>Liviu Rebreanu,</a:t>
                      </a:r>
                      <a:r>
                        <a:rPr lang="ro-RO" sz="1200" b="1" dirty="0">
                          <a:effectLst/>
                        </a:rPr>
                        <a:t> Cluj-Napoca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</a:rPr>
                        <a:t> Papuc Anicuța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97048958"/>
                  </a:ext>
                </a:extLst>
              </a:tr>
              <a:tr h="680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3.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</a:rPr>
                        <a:t>Moldovanu Patricia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7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Școala Gimnazială </a:t>
                      </a:r>
                      <a:r>
                        <a:rPr lang="ro-RO" sz="1200" b="1" i="1" dirty="0">
                          <a:effectLst/>
                        </a:rPr>
                        <a:t>Horea</a:t>
                      </a:r>
                      <a:r>
                        <a:rPr lang="ro-RO" sz="1200" b="1" dirty="0">
                          <a:effectLst/>
                        </a:rPr>
                        <a:t>, Cluj-Napoca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</a:rPr>
                        <a:t>Chircu Claudia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29949620"/>
                  </a:ext>
                </a:extLst>
              </a:tr>
              <a:tr h="680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4.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</a:rPr>
                        <a:t>Crișan Mara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8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Liceul Teoretic </a:t>
                      </a:r>
                      <a:r>
                        <a:rPr lang="ro-RO" sz="1200" b="1" i="1" dirty="0">
                          <a:effectLst/>
                        </a:rPr>
                        <a:t>Nicolae Bălcescu</a:t>
                      </a:r>
                      <a:r>
                        <a:rPr lang="ro-RO" sz="1200" b="1" dirty="0">
                          <a:effectLst/>
                        </a:rPr>
                        <a:t>, Cluj- Napoca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</a:rPr>
                        <a:t>Mureșan Aurora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3377319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01800" y="507076"/>
            <a:ext cx="9154622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o-R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Diagnoza procesului educațional la disciplina limba și literatura română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o-R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1.3.2.Participanți la Concursul de lectură și interpretare transcurriculară  </a:t>
            </a:r>
            <a:r>
              <a:rPr lang="ro-RO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Ionel Teodoreanu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81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1461</TotalTime>
  <Words>3047</Words>
  <Application>Microsoft Office PowerPoint</Application>
  <PresentationFormat>Particularizare</PresentationFormat>
  <Paragraphs>862</Paragraphs>
  <Slides>31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31</vt:i4>
      </vt:variant>
    </vt:vector>
  </HeadingPairs>
  <TitlesOfParts>
    <vt:vector size="32" baseType="lpstr">
      <vt:lpstr>Wisp</vt:lpstr>
      <vt:lpstr>CONSFĂTUIRILE PROFESORILOR DE LIMBA ȘI LITERATURA ROMÂNĂ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1.Diagnoza procesului educațional la disciplina limba și literatura română în anul școlar 2018-2019   1.4. Rezultate la examenul de titularizare 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CONSFĂTUIRI 2018-2019</dc:title>
  <dc:creator>Luca</dc:creator>
  <cp:lastModifiedBy>Romana</cp:lastModifiedBy>
  <cp:revision>250</cp:revision>
  <dcterms:created xsi:type="dcterms:W3CDTF">2018-09-22T11:02:05Z</dcterms:created>
  <dcterms:modified xsi:type="dcterms:W3CDTF">2018-09-25T09:21:58Z</dcterms:modified>
</cp:coreProperties>
</file>