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7" r:id="rId1"/>
  </p:sldMasterIdLst>
  <p:sldIdLst>
    <p:sldId id="256" r:id="rId2"/>
    <p:sldId id="257" r:id="rId3"/>
    <p:sldId id="258" r:id="rId4"/>
    <p:sldId id="287" r:id="rId5"/>
    <p:sldId id="296" r:id="rId6"/>
    <p:sldId id="265" r:id="rId7"/>
    <p:sldId id="291" r:id="rId8"/>
    <p:sldId id="260" r:id="rId9"/>
    <p:sldId id="292" r:id="rId10"/>
    <p:sldId id="293" r:id="rId11"/>
    <p:sldId id="294" r:id="rId12"/>
    <p:sldId id="295" r:id="rId13"/>
    <p:sldId id="261" r:id="rId14"/>
    <p:sldId id="283" r:id="rId15"/>
    <p:sldId id="262" r:id="rId16"/>
    <p:sldId id="263" r:id="rId17"/>
    <p:sldId id="313" r:id="rId18"/>
    <p:sldId id="264" r:id="rId19"/>
    <p:sldId id="259" r:id="rId20"/>
    <p:sldId id="284" r:id="rId21"/>
    <p:sldId id="289" r:id="rId22"/>
    <p:sldId id="310" r:id="rId23"/>
    <p:sldId id="311" r:id="rId24"/>
    <p:sldId id="312" r:id="rId25"/>
    <p:sldId id="298" r:id="rId26"/>
    <p:sldId id="314" r:id="rId27"/>
    <p:sldId id="315" r:id="rId28"/>
    <p:sldId id="266" r:id="rId29"/>
    <p:sldId id="308" r:id="rId30"/>
    <p:sldId id="267" r:id="rId31"/>
    <p:sldId id="282" r:id="rId32"/>
    <p:sldId id="299" r:id="rId33"/>
    <p:sldId id="301" r:id="rId34"/>
    <p:sldId id="302" r:id="rId35"/>
    <p:sldId id="303" r:id="rId36"/>
    <p:sldId id="309" r:id="rId37"/>
    <p:sldId id="304" r:id="rId38"/>
    <p:sldId id="305" r:id="rId39"/>
    <p:sldId id="306" r:id="rId40"/>
    <p:sldId id="307" r:id="rId41"/>
    <p:sldId id="274" r:id="rId42"/>
    <p:sldId id="300" r:id="rId43"/>
    <p:sldId id="290" r:id="rId44"/>
    <p:sldId id="278" r:id="rId45"/>
    <p:sldId id="288"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74" d="100"/>
          <a:sy n="74" d="100"/>
        </p:scale>
        <p:origin x="378" y="-8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336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25299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444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077591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15900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6410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1297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7429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50031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04151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5833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99126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7303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66330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94994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12697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61625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9/19/2019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03086386"/>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857" y="3019598"/>
            <a:ext cx="11346286" cy="818804"/>
          </a:xfrm>
        </p:spPr>
        <p:txBody>
          <a:bodyPr>
            <a:normAutofit fontScale="90000"/>
          </a:bodyPr>
          <a:lstStyle/>
          <a:p>
            <a:r>
              <a:rPr lang="ro-RO" b="1" dirty="0">
                <a:latin typeface="Times New Roman" panose="02020603050405020304" pitchFamily="18" charset="0"/>
                <a:cs typeface="Times New Roman" panose="02020603050405020304" pitchFamily="18" charset="0"/>
              </a:rPr>
              <a:t/>
            </a:r>
            <a:br>
              <a:rPr lang="ro-RO" b="1" dirty="0">
                <a:latin typeface="Times New Roman" panose="02020603050405020304" pitchFamily="18" charset="0"/>
                <a:cs typeface="Times New Roman" panose="02020603050405020304" pitchFamily="18" charset="0"/>
              </a:rPr>
            </a:br>
            <a:r>
              <a:rPr lang="ro-RO" b="1" dirty="0">
                <a:latin typeface="Times New Roman" panose="02020603050405020304" pitchFamily="18" charset="0"/>
                <a:cs typeface="Times New Roman" panose="02020603050405020304" pitchFamily="18" charset="0"/>
              </a:rPr>
              <a:t/>
            </a:r>
            <a:br>
              <a:rPr lang="ro-RO" b="1" dirty="0">
                <a:latin typeface="Times New Roman" panose="02020603050405020304" pitchFamily="18" charset="0"/>
                <a:cs typeface="Times New Roman" panose="02020603050405020304" pitchFamily="18" charset="0"/>
              </a:rPr>
            </a:br>
            <a:r>
              <a:rPr lang="ro-RO" b="1" dirty="0">
                <a:latin typeface="Times New Roman" panose="02020603050405020304" pitchFamily="18" charset="0"/>
                <a:cs typeface="Times New Roman" panose="02020603050405020304" pitchFamily="18" charset="0"/>
              </a:rPr>
              <a:t/>
            </a:r>
            <a:br>
              <a:rPr lang="ro-RO" b="1" dirty="0">
                <a:latin typeface="Times New Roman" panose="02020603050405020304" pitchFamily="18" charset="0"/>
                <a:cs typeface="Times New Roman" panose="02020603050405020304" pitchFamily="18" charset="0"/>
              </a:rPr>
            </a:br>
            <a:r>
              <a:rPr lang="ro-RO" b="1" dirty="0">
                <a:latin typeface="Times New Roman" panose="02020603050405020304" pitchFamily="18" charset="0"/>
                <a:cs typeface="Times New Roman" panose="02020603050405020304" pitchFamily="18" charset="0"/>
              </a:rPr>
              <a:t/>
            </a:r>
            <a:br>
              <a:rPr lang="ro-RO" b="1" dirty="0">
                <a:latin typeface="Times New Roman" panose="02020603050405020304" pitchFamily="18" charset="0"/>
                <a:cs typeface="Times New Roman" panose="02020603050405020304" pitchFamily="18" charset="0"/>
              </a:rPr>
            </a:br>
            <a:r>
              <a:rPr lang="en-GB" b="1" dirty="0">
                <a:latin typeface="Times New Roman" panose="02020603050405020304" pitchFamily="18" charset="0"/>
                <a:cs typeface="Times New Roman" panose="02020603050405020304" pitchFamily="18" charset="0"/>
              </a:rPr>
              <a:t>CONSF</a:t>
            </a:r>
            <a:r>
              <a:rPr lang="ro-RO" b="1" dirty="0">
                <a:latin typeface="Times New Roman" panose="02020603050405020304" pitchFamily="18" charset="0"/>
                <a:cs typeface="Times New Roman" panose="02020603050405020304" pitchFamily="18" charset="0"/>
              </a:rPr>
              <a:t>ĂTUIRILE PROFESORILOR DE LIMBA ȘI LITERATURA ROMÂNĂ</a:t>
            </a:r>
            <a:endParaRPr lang="en-US"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90481" y="4419601"/>
            <a:ext cx="9111263" cy="1551709"/>
          </a:xfrm>
        </p:spPr>
        <p:txBody>
          <a:bodyPr>
            <a:noAutofit/>
          </a:bodyPr>
          <a:lstStyle/>
          <a:p>
            <a:pPr algn="ctr"/>
            <a:r>
              <a:rPr lang="ro-RO" sz="3200" b="1" dirty="0">
                <a:solidFill>
                  <a:schemeClr val="tx1"/>
                </a:solidFill>
                <a:latin typeface="Times New Roman" panose="02020603050405020304" pitchFamily="18" charset="0"/>
                <a:cs typeface="Times New Roman" panose="02020603050405020304" pitchFamily="18" charset="0"/>
              </a:rPr>
              <a:t>CLUJ</a:t>
            </a:r>
          </a:p>
          <a:p>
            <a:pPr algn="ctr"/>
            <a:r>
              <a:rPr lang="ro-RO" sz="3200" b="1" dirty="0">
                <a:solidFill>
                  <a:schemeClr val="tx1"/>
                </a:solidFill>
                <a:latin typeface="Times New Roman" panose="02020603050405020304" pitchFamily="18" charset="0"/>
                <a:cs typeface="Times New Roman" panose="02020603050405020304" pitchFamily="18" charset="0"/>
              </a:rPr>
              <a:t>SEPTEMBRIE </a:t>
            </a:r>
            <a:r>
              <a:rPr lang="en-US" sz="3200" b="1" dirty="0">
                <a:solidFill>
                  <a:schemeClr val="tx1"/>
                </a:solidFill>
                <a:latin typeface="Times New Roman" panose="02020603050405020304" pitchFamily="18" charset="0"/>
                <a:cs typeface="Times New Roman" panose="02020603050405020304" pitchFamily="18" charset="0"/>
              </a:rPr>
              <a:t>2019</a:t>
            </a:r>
          </a:p>
        </p:txBody>
      </p:sp>
    </p:spTree>
    <p:extLst>
      <p:ext uri="{BB962C8B-B14F-4D97-AF65-F5344CB8AC3E}">
        <p14:creationId xmlns:p14="http://schemas.microsoft.com/office/powerpoint/2010/main" val="2119799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BACD654-F30C-4A55-BF1E-7C163D301043}"/>
              </a:ext>
            </a:extLst>
          </p:cNvPr>
          <p:cNvSpPr/>
          <p:nvPr/>
        </p:nvSpPr>
        <p:spPr>
          <a:xfrm>
            <a:off x="235527" y="263236"/>
            <a:ext cx="11727873" cy="5509200"/>
          </a:xfrm>
          <a:prstGeom prst="rect">
            <a:avLst/>
          </a:prstGeom>
        </p:spPr>
        <p:txBody>
          <a:bodyPr wrap="square">
            <a:spAutoFit/>
          </a:bodyPr>
          <a:lstStyle/>
          <a:p>
            <a:endParaRPr lang="ro-RO" sz="2800" dirty="0">
              <a:solidFill>
                <a:srgbClr val="FF0000"/>
              </a:solidFill>
              <a:effectLst>
                <a:outerShdw blurRad="38100" dist="38100" dir="2700000" algn="tl">
                  <a:srgbClr val="000000">
                    <a:alpha val="43137"/>
                  </a:srgbClr>
                </a:outerShdw>
              </a:effectLst>
            </a:endParaRPr>
          </a:p>
          <a:p>
            <a:pPr algn="just"/>
            <a:r>
              <a:rPr lang="ro-RO"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1.3.1. Profesori evaluatori în comisiile centrale ale olimpiadelor de limba și literatura română/ limba latină</a:t>
            </a:r>
          </a:p>
          <a:p>
            <a:endParaRPr lang="ro-RO"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Olimpiada de limba și literatura română pentru elevii din mediul rural, </a:t>
            </a:r>
            <a:r>
              <a:rPr lang="ro-RO" sz="24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Universul cunoașterii prin lectură </a:t>
            </a: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buAutoNum type="arabicPeriod"/>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Graur Smaranda, ISJ Cluj;</a:t>
            </a:r>
          </a:p>
          <a:p>
            <a:pPr marL="457200" indent="-457200">
              <a:buAutoNum type="arabicPeriod"/>
            </a:pPr>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Olimpiada de limbi clasice:</a:t>
            </a:r>
          </a:p>
          <a:p>
            <a:endPar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buAutoNum type="arabicPeriod"/>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Dudău Alexandru, Colegiul Național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Gheorghe Șincai, </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Cluj-Napoca;</a:t>
            </a:r>
          </a:p>
          <a:p>
            <a:pPr marL="457200" indent="-457200">
              <a:buAutoNum type="arabicPeriod"/>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Ghiță Daniela, Liceul Teoretic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Mihai Eminescu</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3740144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FB5C7B7B-D0C2-4034-B825-25F0ADA7DF5C}"/>
              </a:ext>
            </a:extLst>
          </p:cNvPr>
          <p:cNvSpPr/>
          <p:nvPr/>
        </p:nvSpPr>
        <p:spPr>
          <a:xfrm>
            <a:off x="0" y="528935"/>
            <a:ext cx="11963400" cy="6124754"/>
          </a:xfrm>
          <a:prstGeom prst="rect">
            <a:avLst/>
          </a:prstGeom>
        </p:spPr>
        <p:txBody>
          <a:bodyPr wrap="square">
            <a:spAutoFit/>
          </a:bodyPr>
          <a:lstStyle/>
          <a:p>
            <a:r>
              <a:rPr lang="ro-RO"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1.3.2. Profesori însoțitori ai loturilor olimpice:</a:t>
            </a:r>
          </a:p>
          <a:p>
            <a:endParaRPr lang="ro-RO"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Olimpiada de limba și literatura română - gimnaziu, Iași:</a:t>
            </a:r>
          </a:p>
          <a:p>
            <a:pPr algn="just"/>
            <a:endPar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lgn="just">
              <a:buAutoNum type="arabicPeriod"/>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Caia Loredana, Școala Gimnazială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Octavian Goga</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pPr marL="457200" indent="-457200" algn="just">
              <a:buAutoNum type="arabicPeriod" startAt="2"/>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Miron Laura, Colegiul Național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Mihai Viteazu</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Turda;</a:t>
            </a:r>
          </a:p>
          <a:p>
            <a:pPr algn="just"/>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Olimpiada de limba și literatura română - liceu, Brașov:</a:t>
            </a:r>
          </a:p>
          <a:p>
            <a:pPr algn="just"/>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Bodean Mihaela, Liceul Teoretic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Bathory Istvan</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pPr algn="just"/>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Olimpiada de limba și literatura română pentru minorități, Odorheiu Secuiesc, Harghita:</a:t>
            </a:r>
          </a:p>
          <a:p>
            <a:pPr algn="just"/>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lgn="just">
              <a:buAutoNum type="arabicPeriod"/>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Fetti Lavinia, Colegiul Unitarian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Janos Zsigmond</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pPr marL="457200" indent="-457200" algn="just">
              <a:buAutoNum type="arabicPeriod"/>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Ielciu Lucica, Școala Gimnazială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Nicolae Titulescu</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3139024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951C198-90E7-4A1F-90D8-79666C32537A}"/>
              </a:ext>
            </a:extLst>
          </p:cNvPr>
          <p:cNvSpPr/>
          <p:nvPr/>
        </p:nvSpPr>
        <p:spPr>
          <a:xfrm>
            <a:off x="249382" y="528935"/>
            <a:ext cx="11714018" cy="6063198"/>
          </a:xfrm>
          <a:prstGeom prst="rect">
            <a:avLst/>
          </a:prstGeom>
        </p:spPr>
        <p:txBody>
          <a:bodyPr wrap="square">
            <a:spAutoFit/>
          </a:bodyPr>
          <a:lstStyle/>
          <a:p>
            <a:r>
              <a:rPr lang="ro-RO"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1.3.2. Profesori însoțitori ai loturilor olimpice:</a:t>
            </a:r>
          </a:p>
          <a:p>
            <a:endParaRPr lang="ro-RO" sz="2400" dirty="0">
              <a:effectLst>
                <a:outerShdw blurRad="38100" dist="38100" dir="2700000" algn="tl">
                  <a:srgbClr val="000000">
                    <a:alpha val="43137"/>
                  </a:srgbClr>
                </a:outerShdw>
              </a:effectLst>
            </a:endParaRPr>
          </a:p>
          <a:p>
            <a:pPr algn="just"/>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Olimpiada de lingvistică, București:</a:t>
            </a:r>
          </a:p>
          <a:p>
            <a:pPr algn="just"/>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lgn="just">
              <a:buAutoNum type="arabicPeriod"/>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Câmpean Teodora, Liceul Teoretic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Avram Iancu</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pPr marL="457200" indent="-457200" algn="just">
              <a:buAutoNum type="arabicPeriod" startAt="2"/>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Herțeg Bogdan, Colegiul Național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Emil Racoviță</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pPr algn="just"/>
            <a:endPar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Olimpiada de limba și literatura română pentru elevii din mediul rural </a:t>
            </a:r>
            <a:r>
              <a:rPr lang="ro-RO" sz="24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Universul cunoașterii prin lectură</a:t>
            </a:r>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Iași:</a:t>
            </a:r>
          </a:p>
          <a:p>
            <a:pPr algn="just"/>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Pop Cristina, Colegiul Național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Gheorghe Șincai</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pPr algn="just"/>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Concursul interdisciplinar </a:t>
            </a:r>
            <a:r>
              <a:rPr lang="ro-RO" sz="24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Cultură și spiritualitate românească</a:t>
            </a:r>
            <a:endParaRPr lang="ro-RO"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Todea Ioana, Liceul de Informatică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Tiberiu Popoviciu</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endPar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3642365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39453" y="664096"/>
            <a:ext cx="10282843" cy="800219"/>
          </a:xfrm>
          <a:prstGeom prst="rect">
            <a:avLst/>
          </a:prstGeom>
          <a:noFill/>
        </p:spPr>
        <p:txBody>
          <a:bodyPr wrap="square" rtlCol="0">
            <a:spAutoFit/>
          </a:bodyPr>
          <a:lstStyle/>
          <a:p>
            <a:r>
              <a:rPr lang="ro-RO" sz="28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1.3.3. Rezultatele la olimpiadele școlare</a:t>
            </a:r>
          </a:p>
          <a:p>
            <a:endParaRPr lang="ro-RO" b="1" dirty="0">
              <a:ln w="0"/>
              <a:solidFill>
                <a:prstClr val="black"/>
              </a:solidFill>
              <a:effectLst>
                <a:outerShdw blurRad="38100" dist="19050" dir="2700000" algn="tl" rotWithShape="0">
                  <a:prstClr val="black">
                    <a:alpha val="40000"/>
                  </a:prstClr>
                </a:outerShdw>
              </a:effectLst>
            </a:endParaRPr>
          </a:p>
        </p:txBody>
      </p:sp>
      <p:sp>
        <p:nvSpPr>
          <p:cNvPr id="3" name="TextBox 2">
            <a:extLst>
              <a:ext uri="{FF2B5EF4-FFF2-40B4-BE49-F238E27FC236}">
                <a16:creationId xmlns:a16="http://schemas.microsoft.com/office/drawing/2014/main" xmlns="" id="{FEEEC8D1-3CB2-4743-8A2D-BD763409EC68}"/>
              </a:ext>
            </a:extLst>
          </p:cNvPr>
          <p:cNvSpPr txBox="1"/>
          <p:nvPr/>
        </p:nvSpPr>
        <p:spPr>
          <a:xfrm>
            <a:off x="249382" y="1759527"/>
            <a:ext cx="11557459" cy="5847755"/>
          </a:xfrm>
          <a:prstGeom prst="rect">
            <a:avLst/>
          </a:prstGeom>
          <a:noFill/>
        </p:spPr>
        <p:txBody>
          <a:bodyPr wrap="square" rtlCol="0">
            <a:spAutoFit/>
          </a:bodyPr>
          <a:lstStyle/>
          <a:p>
            <a:r>
              <a:rPr lang="ro-RO" sz="2400" b="1" dirty="0">
                <a:latin typeface="Times New Roman" panose="02020603050405020304" pitchFamily="18" charset="0"/>
                <a:cs typeface="Times New Roman" panose="02020603050405020304" pitchFamily="18" charset="0"/>
              </a:rPr>
              <a:t>Olimpiada de limba și literatura română: 715 elevi participanți</a:t>
            </a:r>
          </a:p>
          <a:p>
            <a:endParaRPr lang="ro-RO" sz="2400" b="1" dirty="0">
              <a:latin typeface="Times New Roman" panose="02020603050405020304" pitchFamily="18" charset="0"/>
              <a:cs typeface="Times New Roman" panose="02020603050405020304" pitchFamily="18" charset="0"/>
            </a:endParaRPr>
          </a:p>
          <a:p>
            <a:r>
              <a:rPr lang="ro-RO" sz="2400" dirty="0">
                <a:latin typeface="Times New Roman" panose="02020603050405020304" pitchFamily="18" charset="0"/>
                <a:cs typeface="Times New Roman" panose="02020603050405020304" pitchFamily="18" charset="0"/>
              </a:rPr>
              <a:t>Etapa județeană: 715 elevi (368 la secțiunea A,  347 la secțiunea B; 630 la gimnaziu, 85 la liceu)</a:t>
            </a:r>
            <a:endParaRPr lang="en-US" sz="2400" dirty="0">
              <a:latin typeface="Times New Roman" panose="02020603050405020304" pitchFamily="18" charset="0"/>
              <a:cs typeface="Times New Roman" panose="02020603050405020304" pitchFamily="18" charset="0"/>
            </a:endParaRPr>
          </a:p>
          <a:p>
            <a:endParaRPr lang="ro-RO" sz="2400" b="1" dirty="0">
              <a:latin typeface="Times New Roman" panose="02020603050405020304" pitchFamily="18" charset="0"/>
              <a:cs typeface="Times New Roman" panose="02020603050405020304" pitchFamily="18" charset="0"/>
            </a:endParaRPr>
          </a:p>
          <a:p>
            <a:r>
              <a:rPr lang="ro-RO" sz="2400" b="1" dirty="0">
                <a:latin typeface="Times New Roman" panose="02020603050405020304" pitchFamily="18" charset="0"/>
                <a:cs typeface="Times New Roman" panose="02020603050405020304" pitchFamily="18" charset="0"/>
              </a:rPr>
              <a:t>Olimpiada de limba și literatura română pentru minorități: 88 de elevi participanți</a:t>
            </a:r>
          </a:p>
          <a:p>
            <a:endParaRPr lang="en-US" sz="2400" b="1" dirty="0">
              <a:latin typeface="Times New Roman" panose="02020603050405020304" pitchFamily="18" charset="0"/>
              <a:cs typeface="Times New Roman" panose="02020603050405020304" pitchFamily="18" charset="0"/>
            </a:endParaRPr>
          </a:p>
          <a:p>
            <a:r>
              <a:rPr lang="en-US" sz="2400" b="1" dirty="0" err="1">
                <a:latin typeface="Times New Roman" panose="02020603050405020304" pitchFamily="18" charset="0"/>
                <a:cs typeface="Times New Roman" panose="02020603050405020304" pitchFamily="18" charset="0"/>
              </a:rPr>
              <a:t>Olimpiada</a:t>
            </a:r>
            <a:r>
              <a:rPr lang="en-US" sz="2400" b="1" dirty="0">
                <a:latin typeface="Times New Roman" panose="02020603050405020304" pitchFamily="18" charset="0"/>
                <a:cs typeface="Times New Roman" panose="02020603050405020304" pitchFamily="18" charset="0"/>
              </a:rPr>
              <a:t> de </a:t>
            </a:r>
            <a:r>
              <a:rPr lang="en-US" sz="2400" b="1" dirty="0" err="1">
                <a:latin typeface="Times New Roman" panose="02020603050405020304" pitchFamily="18" charset="0"/>
                <a:cs typeface="Times New Roman" panose="02020603050405020304" pitchFamily="18" charset="0"/>
              </a:rPr>
              <a:t>lingvistic</a:t>
            </a:r>
            <a:r>
              <a:rPr lang="ro-RO" sz="2400" b="1" dirty="0">
                <a:latin typeface="Times New Roman" panose="02020603050405020304" pitchFamily="18" charset="0"/>
                <a:cs typeface="Times New Roman" panose="02020603050405020304" pitchFamily="18" charset="0"/>
              </a:rPr>
              <a:t>ă: 117 elevi participanți</a:t>
            </a:r>
          </a:p>
          <a:p>
            <a:r>
              <a:rPr lang="ro-RO" sz="2400" b="1" dirty="0">
                <a:solidFill>
                  <a:srgbClr val="FFC000"/>
                </a:solidFill>
                <a:latin typeface="Times New Roman" panose="02020603050405020304" pitchFamily="18" charset="0"/>
                <a:cs typeface="Times New Roman" panose="02020603050405020304" pitchFamily="18" charset="0"/>
              </a:rPr>
              <a:t>(atenție la pregătirea elevilor care participă la ace</a:t>
            </a:r>
            <a:r>
              <a:rPr lang="en-US" sz="2400" b="1" dirty="0">
                <a:solidFill>
                  <a:srgbClr val="FFC000"/>
                </a:solidFill>
                <a:latin typeface="Times New Roman" panose="02020603050405020304" pitchFamily="18" charset="0"/>
                <a:cs typeface="Times New Roman" panose="02020603050405020304" pitchFamily="18" charset="0"/>
              </a:rPr>
              <a:t>a</a:t>
            </a:r>
            <a:r>
              <a:rPr lang="ro-RO" sz="2400" b="1" dirty="0">
                <a:solidFill>
                  <a:srgbClr val="FFC000"/>
                </a:solidFill>
                <a:latin typeface="Times New Roman" panose="02020603050405020304" pitchFamily="18" charset="0"/>
                <a:cs typeface="Times New Roman" panose="02020603050405020304" pitchFamily="18" charset="0"/>
              </a:rPr>
              <a:t>stă competiție!!!)</a:t>
            </a:r>
          </a:p>
          <a:p>
            <a:endParaRPr lang="ro-RO" sz="2400" b="1" dirty="0">
              <a:latin typeface="Times New Roman" panose="02020603050405020304" pitchFamily="18" charset="0"/>
              <a:cs typeface="Times New Roman" panose="02020603050405020304" pitchFamily="18" charset="0"/>
            </a:endParaRPr>
          </a:p>
          <a:p>
            <a:r>
              <a:rPr lang="ro-RO" sz="2400" b="1" dirty="0">
                <a:latin typeface="Times New Roman" panose="02020603050405020304" pitchFamily="18" charset="0"/>
                <a:cs typeface="Times New Roman" panose="02020603050405020304" pitchFamily="18" charset="0"/>
              </a:rPr>
              <a:t>Olimpiada de limbi clasice: 16 elevi participanți</a:t>
            </a:r>
          </a:p>
          <a:p>
            <a:endParaRPr lang="ro-RO" sz="2400" b="1" dirty="0">
              <a:latin typeface="Times New Roman" panose="02020603050405020304" pitchFamily="18" charset="0"/>
              <a:cs typeface="Times New Roman" panose="02020603050405020304" pitchFamily="18" charset="0"/>
            </a:endParaRPr>
          </a:p>
          <a:p>
            <a:r>
              <a:rPr lang="ro-RO" sz="2400" b="1" dirty="0">
                <a:latin typeface="Times New Roman" panose="02020603050405020304" pitchFamily="18" charset="0"/>
                <a:cs typeface="Times New Roman" panose="02020603050405020304" pitchFamily="18" charset="0"/>
              </a:rPr>
              <a:t>Concursul interdisciplinar </a:t>
            </a:r>
            <a:r>
              <a:rPr lang="ro-RO" sz="2400" b="1" i="1" dirty="0">
                <a:latin typeface="Times New Roman" panose="02020603050405020304" pitchFamily="18" charset="0"/>
                <a:cs typeface="Times New Roman" panose="02020603050405020304" pitchFamily="18" charset="0"/>
              </a:rPr>
              <a:t>Cultură și spiritualitate românească : </a:t>
            </a:r>
            <a:r>
              <a:rPr lang="ro-RO" sz="2400" b="1" dirty="0">
                <a:latin typeface="Times New Roman" panose="02020603050405020304" pitchFamily="18" charset="0"/>
                <a:cs typeface="Times New Roman" panose="02020603050405020304" pitchFamily="18" charset="0"/>
              </a:rPr>
              <a:t>118 elevi participanți</a:t>
            </a:r>
          </a:p>
          <a:p>
            <a:endParaRPr lang="ro-RO" sz="2400" b="1" dirty="0">
              <a:latin typeface="Times New Roman" panose="02020603050405020304" pitchFamily="18" charset="0"/>
              <a:cs typeface="Times New Roman" panose="02020603050405020304" pitchFamily="18" charset="0"/>
            </a:endParaRPr>
          </a:p>
          <a:p>
            <a:endParaRPr lang="ro-RO" sz="2400" b="1" dirty="0">
              <a:latin typeface="Times New Roman" panose="02020603050405020304" pitchFamily="18" charset="0"/>
              <a:cs typeface="Times New Roman" panose="02020603050405020304" pitchFamily="18" charset="0"/>
            </a:endParaRPr>
          </a:p>
          <a:p>
            <a:endParaRPr lang="en-US" sz="1400" dirty="0"/>
          </a:p>
        </p:txBody>
      </p:sp>
    </p:spTree>
    <p:extLst>
      <p:ext uri="{BB962C8B-B14F-4D97-AF65-F5344CB8AC3E}">
        <p14:creationId xmlns:p14="http://schemas.microsoft.com/office/powerpoint/2010/main" val="1575408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66900" y="0"/>
            <a:ext cx="9154622" cy="392159"/>
          </a:xfrm>
          <a:prstGeom prst="rect">
            <a:avLst/>
          </a:prstGeom>
          <a:noFill/>
        </p:spPr>
        <p:txBody>
          <a:bodyPr wrap="square" rtlCol="0">
            <a:spAutoFit/>
          </a:bodyPr>
          <a:lstStyle/>
          <a:p>
            <a:pPr>
              <a:lnSpc>
                <a:spcPct val="115000"/>
              </a:lnSpc>
              <a:spcAft>
                <a:spcPts val="0"/>
              </a:spcAft>
            </a:pPr>
            <a:r>
              <a:rPr lang="ro-RO" b="1" dirty="0">
                <a:latin typeface="Times New Roman" panose="02020603050405020304" pitchFamily="18" charset="0"/>
                <a:ea typeface="Calibri" panose="020F0502020204030204" pitchFamily="34" charset="0"/>
                <a:cs typeface="Times New Roman" panose="02020603050405020304" pitchFamily="18" charset="0"/>
              </a:rPr>
              <a:t>Rezultatele la </a:t>
            </a:r>
            <a:r>
              <a:rPr lang="ro-RO" b="1" i="1" dirty="0">
                <a:latin typeface="Times New Roman" panose="02020603050405020304" pitchFamily="18" charset="0"/>
                <a:ea typeface="Calibri" panose="020F0502020204030204" pitchFamily="34" charset="0"/>
                <a:cs typeface="Times New Roman" panose="02020603050405020304" pitchFamily="18" charset="0"/>
              </a:rPr>
              <a:t>Olimpiada de limba și literatura română </a:t>
            </a:r>
            <a:r>
              <a:rPr lang="ro-RO" b="1" dirty="0">
                <a:latin typeface="Times New Roman" panose="02020603050405020304" pitchFamily="18" charset="0"/>
                <a:ea typeface="Calibri" panose="020F0502020204030204" pitchFamily="34" charset="0"/>
                <a:cs typeface="Times New Roman" panose="02020603050405020304" pitchFamily="18" charset="0"/>
              </a:rPr>
              <a:t>- gimnaziu</a:t>
            </a:r>
            <a:endParaRPr lang="en-US" sz="1600" dirty="0">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xmlns="" id="{05236FFB-3919-4F94-9530-79D1B26CE255}"/>
              </a:ext>
            </a:extLst>
          </p:cNvPr>
          <p:cNvGraphicFramePr>
            <a:graphicFrameLocks noGrp="1"/>
          </p:cNvGraphicFramePr>
          <p:nvPr>
            <p:extLst>
              <p:ext uri="{D42A27DB-BD31-4B8C-83A1-F6EECF244321}">
                <p14:modId xmlns:p14="http://schemas.microsoft.com/office/powerpoint/2010/main" val="1940619274"/>
              </p:ext>
            </p:extLst>
          </p:nvPr>
        </p:nvGraphicFramePr>
        <p:xfrm>
          <a:off x="0" y="537029"/>
          <a:ext cx="12191998" cy="5812353"/>
        </p:xfrm>
        <a:graphic>
          <a:graphicData uri="http://schemas.openxmlformats.org/drawingml/2006/table">
            <a:tbl>
              <a:tblPr/>
              <a:tblGrid>
                <a:gridCol w="613610">
                  <a:extLst>
                    <a:ext uri="{9D8B030D-6E8A-4147-A177-3AD203B41FA5}">
                      <a16:colId xmlns:a16="http://schemas.microsoft.com/office/drawing/2014/main" xmlns="" val="4076383315"/>
                    </a:ext>
                  </a:extLst>
                </a:gridCol>
                <a:gridCol w="1369595">
                  <a:extLst>
                    <a:ext uri="{9D8B030D-6E8A-4147-A177-3AD203B41FA5}">
                      <a16:colId xmlns:a16="http://schemas.microsoft.com/office/drawing/2014/main" xmlns="" val="754761762"/>
                    </a:ext>
                  </a:extLst>
                </a:gridCol>
                <a:gridCol w="915069">
                  <a:extLst>
                    <a:ext uri="{9D8B030D-6E8A-4147-A177-3AD203B41FA5}">
                      <a16:colId xmlns:a16="http://schemas.microsoft.com/office/drawing/2014/main" xmlns="" val="2394433064"/>
                    </a:ext>
                  </a:extLst>
                </a:gridCol>
                <a:gridCol w="867611">
                  <a:extLst>
                    <a:ext uri="{9D8B030D-6E8A-4147-A177-3AD203B41FA5}">
                      <a16:colId xmlns:a16="http://schemas.microsoft.com/office/drawing/2014/main" xmlns="" val="1164549421"/>
                    </a:ext>
                  </a:extLst>
                </a:gridCol>
                <a:gridCol w="1855535">
                  <a:extLst>
                    <a:ext uri="{9D8B030D-6E8A-4147-A177-3AD203B41FA5}">
                      <a16:colId xmlns:a16="http://schemas.microsoft.com/office/drawing/2014/main" xmlns="" val="2826955409"/>
                    </a:ext>
                  </a:extLst>
                </a:gridCol>
                <a:gridCol w="1549400">
                  <a:extLst>
                    <a:ext uri="{9D8B030D-6E8A-4147-A177-3AD203B41FA5}">
                      <a16:colId xmlns:a16="http://schemas.microsoft.com/office/drawing/2014/main" xmlns="" val="2479765688"/>
                    </a:ext>
                  </a:extLst>
                </a:gridCol>
                <a:gridCol w="2056063">
                  <a:extLst>
                    <a:ext uri="{9D8B030D-6E8A-4147-A177-3AD203B41FA5}">
                      <a16:colId xmlns:a16="http://schemas.microsoft.com/office/drawing/2014/main" xmlns="" val="1474306301"/>
                    </a:ext>
                  </a:extLst>
                </a:gridCol>
                <a:gridCol w="1455820">
                  <a:extLst>
                    <a:ext uri="{9D8B030D-6E8A-4147-A177-3AD203B41FA5}">
                      <a16:colId xmlns:a16="http://schemas.microsoft.com/office/drawing/2014/main" xmlns="" val="2492775966"/>
                    </a:ext>
                  </a:extLst>
                </a:gridCol>
                <a:gridCol w="1509295">
                  <a:extLst>
                    <a:ext uri="{9D8B030D-6E8A-4147-A177-3AD203B41FA5}">
                      <a16:colId xmlns:a16="http://schemas.microsoft.com/office/drawing/2014/main" xmlns="" val="3796167352"/>
                    </a:ext>
                  </a:extLst>
                </a:gridCol>
              </a:tblGrid>
              <a:tr h="907110">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ro-RO"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fontAlgn="ctr">
                        <a:lnSpc>
                          <a:spcPct val="107000"/>
                        </a:lnSpc>
                        <a:spcAft>
                          <a:spcPts val="0"/>
                        </a:spcAft>
                      </a:pPr>
                      <a:r>
                        <a:rPr lang="ro-RO" sz="11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CRT.</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NUMELE ȘI PRENUMELE ELEVULUI</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PREMIUL</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CLS.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UNITATEA ŞCOLARĂ</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PROFESORUL CARE L-A PREGĂTIT</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UNITATEA UNDE ESTE  ÎNCADRAT PROFESORUL CARE L-A PREGĂTIT</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s-E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PROFESOR LA CENTRUL DE EXCELENTĂ            (UNDE ESTE CAZUL)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DENUMIRE COMPETIȚIE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333283769"/>
                  </a:ext>
                </a:extLst>
              </a:tr>
              <a:tr h="365410">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BAICU ALESIA-MIHAELA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Gimnazială</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Ion </a:t>
                      </a:r>
                      <a:r>
                        <a:rPr lang="fr-FR"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Creangă</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GABRIELA POP</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Ion Creangă</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MIHAELA POPA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SECŢIUNEA B</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2830011499"/>
                  </a:ext>
                </a:extLst>
              </a:tr>
              <a:tr h="365410">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CHIRA M. MAIA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it-IT"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 Teoretic </a:t>
                      </a:r>
                      <a:r>
                        <a:rPr lang="it-IT"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Bălcescu</a:t>
                      </a:r>
                      <a:r>
                        <a:rPr lang="it-IT"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CRISTINA POPESCU</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it-IT"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 Teoretic </a:t>
                      </a:r>
                      <a:r>
                        <a:rPr lang="it-IT"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Bălcescu</a:t>
                      </a:r>
                      <a:r>
                        <a:rPr lang="it-IT"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SECŢIUNEA 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40036391"/>
                  </a:ext>
                </a:extLst>
              </a:tr>
              <a:tr h="449903">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HORVAT DIANA MARIA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Ion Agârbiceanu</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OANA COZMA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Ion Agârbiceanu </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SECTIUNEA 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551654260"/>
                  </a:ext>
                </a:extLst>
              </a:tr>
              <a:tr h="408624">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OPREA MARIA ILINCA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Gimnazială</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Ioan Bob</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LENUȚA SFÎRLEA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Gimnazială</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Ioan Bob</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LENUȚA SFÎRLEA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SECTIUNEA 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2322563652"/>
                  </a:ext>
                </a:extLst>
              </a:tr>
              <a:tr h="449903">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BRUSTUREAN-BOTA LUCA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Titulescu</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LUMINIŢA GAVRILUŢ</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Gimnazială</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Titulescu</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SECŢIUNEA 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4251827247"/>
                  </a:ext>
                </a:extLst>
              </a:tr>
              <a:tr h="554910">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BOB CLARA -MARIA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MENȚIUNE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Ioan Bob</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NADIA PASCU</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Gimnazială</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Ioan Bob</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SECŢIUNEA 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3597047402"/>
                  </a:ext>
                </a:extLst>
              </a:tr>
              <a:tr h="365410">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DEJEU MARIA-DARIA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MENȚIUNE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Ioan Bob</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NADIA PASCU</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Ioan Bob</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SECŢIUNEA 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1405836995"/>
                  </a:ext>
                </a:extLst>
              </a:tr>
              <a:tr h="637607">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UDRESCU MARIA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MENȚIUNE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it-IT"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 Teoretic </a:t>
                      </a:r>
                      <a:r>
                        <a:rPr lang="it-IT"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Bălcescu</a:t>
                      </a:r>
                      <a:r>
                        <a:rPr lang="it-IT"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ANCUȚA IONESCU</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it-IT"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 Teoretic </a:t>
                      </a:r>
                      <a:r>
                        <a:rPr lang="it-IT"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Bălcescu</a:t>
                      </a:r>
                      <a:r>
                        <a:rPr lang="it-IT"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SECŢIUNEA B</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2519105932"/>
                  </a:ext>
                </a:extLst>
              </a:tr>
              <a:tr h="682188">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SOMEŞAN MATEI-MARIUS</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MENȚIUNE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Colegiul Național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Gheorghe Șincai </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DANIELA FILIP</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Colegiul Național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Gheorghe Șincai </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MANUELA GALEA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SECŢIUNEA B</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1012053904"/>
                  </a:ext>
                </a:extLst>
              </a:tr>
              <a:tr h="625878">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PĂTRÂNJAN BOGDANA-IRINA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Titulescu</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OLGA ŞTEFAN</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Titulescu</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OLLR, SECŢIUNEA B</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249" marR="4249" marT="424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1704708103"/>
                  </a:ext>
                </a:extLst>
              </a:tr>
            </a:tbl>
          </a:graphicData>
        </a:graphic>
      </p:graphicFrame>
      <p:sp>
        <p:nvSpPr>
          <p:cNvPr id="7" name="Rectangle 2">
            <a:extLst>
              <a:ext uri="{FF2B5EF4-FFF2-40B4-BE49-F238E27FC236}">
                <a16:creationId xmlns:a16="http://schemas.microsoft.com/office/drawing/2014/main" xmlns="" id="{361FCEBC-06B8-4103-8AE4-73D0B2CFB38B}"/>
              </a:ext>
            </a:extLst>
          </p:cNvPr>
          <p:cNvSpPr>
            <a:spLocks noChangeArrowheads="1"/>
          </p:cNvSpPr>
          <p:nvPr/>
        </p:nvSpPr>
        <p:spPr bwMode="auto">
          <a:xfrm>
            <a:off x="-125981" y="1896102"/>
            <a:ext cx="17154000" cy="609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2334812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6472" y="232757"/>
            <a:ext cx="9781309" cy="369332"/>
          </a:xfrm>
          <a:prstGeom prst="rect">
            <a:avLst/>
          </a:prstGeom>
          <a:noFill/>
        </p:spPr>
        <p:txBody>
          <a:bodyPr wrap="square" rtlCol="0">
            <a:spAutoFit/>
          </a:bodyPr>
          <a:lstStyle/>
          <a:p>
            <a:pPr lvl="0"/>
            <a:r>
              <a:rPr lang="ro-RO" b="1" dirty="0">
                <a:latin typeface="Times New Roman" panose="02020603050405020304" pitchFamily="18" charset="0"/>
                <a:ea typeface="Calibri" panose="020F0502020204030204" pitchFamily="34" charset="0"/>
                <a:cs typeface="Times New Roman" panose="02020603050405020304" pitchFamily="18" charset="0"/>
              </a:rPr>
              <a:t>Rezultatele la </a:t>
            </a:r>
            <a:r>
              <a:rPr lang="ro-RO" b="1" i="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Olimpiada de limba și literatura română pentru minorități </a:t>
            </a:r>
            <a:r>
              <a:rPr lang="ro-RO"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(OLLR minorități)</a:t>
            </a:r>
          </a:p>
        </p:txBody>
      </p:sp>
      <p:graphicFrame>
        <p:nvGraphicFramePr>
          <p:cNvPr id="6" name="Table 5">
            <a:extLst>
              <a:ext uri="{FF2B5EF4-FFF2-40B4-BE49-F238E27FC236}">
                <a16:creationId xmlns:a16="http://schemas.microsoft.com/office/drawing/2014/main" xmlns="" id="{647B0554-1F0A-492E-BB31-A1D5BCC8E29E}"/>
              </a:ext>
            </a:extLst>
          </p:cNvPr>
          <p:cNvGraphicFramePr>
            <a:graphicFrameLocks noGrp="1"/>
          </p:cNvGraphicFramePr>
          <p:nvPr>
            <p:extLst>
              <p:ext uri="{D42A27DB-BD31-4B8C-83A1-F6EECF244321}">
                <p14:modId xmlns:p14="http://schemas.microsoft.com/office/powerpoint/2010/main" val="1941230546"/>
              </p:ext>
            </p:extLst>
          </p:nvPr>
        </p:nvGraphicFramePr>
        <p:xfrm>
          <a:off x="1" y="602089"/>
          <a:ext cx="11945256" cy="6110186"/>
        </p:xfrm>
        <a:graphic>
          <a:graphicData uri="http://schemas.openxmlformats.org/drawingml/2006/table">
            <a:tbl>
              <a:tblPr/>
              <a:tblGrid>
                <a:gridCol w="646054">
                  <a:extLst>
                    <a:ext uri="{9D8B030D-6E8A-4147-A177-3AD203B41FA5}">
                      <a16:colId xmlns:a16="http://schemas.microsoft.com/office/drawing/2014/main" xmlns="" val="1111177798"/>
                    </a:ext>
                  </a:extLst>
                </a:gridCol>
                <a:gridCol w="1576162">
                  <a:extLst>
                    <a:ext uri="{9D8B030D-6E8A-4147-A177-3AD203B41FA5}">
                      <a16:colId xmlns:a16="http://schemas.microsoft.com/office/drawing/2014/main" xmlns="" val="2061304961"/>
                    </a:ext>
                  </a:extLst>
                </a:gridCol>
                <a:gridCol w="975077">
                  <a:extLst>
                    <a:ext uri="{9D8B030D-6E8A-4147-A177-3AD203B41FA5}">
                      <a16:colId xmlns:a16="http://schemas.microsoft.com/office/drawing/2014/main" xmlns="" val="3758135548"/>
                    </a:ext>
                  </a:extLst>
                </a:gridCol>
                <a:gridCol w="975077">
                  <a:extLst>
                    <a:ext uri="{9D8B030D-6E8A-4147-A177-3AD203B41FA5}">
                      <a16:colId xmlns:a16="http://schemas.microsoft.com/office/drawing/2014/main" xmlns="" val="3554098328"/>
                    </a:ext>
                  </a:extLst>
                </a:gridCol>
                <a:gridCol w="2070821">
                  <a:extLst>
                    <a:ext uri="{9D8B030D-6E8A-4147-A177-3AD203B41FA5}">
                      <a16:colId xmlns:a16="http://schemas.microsoft.com/office/drawing/2014/main" xmlns="" val="621388353"/>
                    </a:ext>
                  </a:extLst>
                </a:gridCol>
                <a:gridCol w="1726059">
                  <a:extLst>
                    <a:ext uri="{9D8B030D-6E8A-4147-A177-3AD203B41FA5}">
                      <a16:colId xmlns:a16="http://schemas.microsoft.com/office/drawing/2014/main" xmlns="" val="4134839213"/>
                    </a:ext>
                  </a:extLst>
                </a:gridCol>
                <a:gridCol w="2295665">
                  <a:extLst>
                    <a:ext uri="{9D8B030D-6E8A-4147-A177-3AD203B41FA5}">
                      <a16:colId xmlns:a16="http://schemas.microsoft.com/office/drawing/2014/main" xmlns="" val="3720321849"/>
                    </a:ext>
                  </a:extLst>
                </a:gridCol>
                <a:gridCol w="1680341">
                  <a:extLst>
                    <a:ext uri="{9D8B030D-6E8A-4147-A177-3AD203B41FA5}">
                      <a16:colId xmlns:a16="http://schemas.microsoft.com/office/drawing/2014/main" xmlns="" val="1544610635"/>
                    </a:ext>
                  </a:extLst>
                </a:gridCol>
              </a:tblGrid>
              <a:tr h="704197">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NR.</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fontAlgn="ctr">
                        <a:lnSpc>
                          <a:spcPct val="107000"/>
                        </a:lnSpc>
                        <a:spcAft>
                          <a:spcPts val="0"/>
                        </a:spcAft>
                      </a:pPr>
                      <a:r>
                        <a:rPr lang="fr-FR" sz="11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CRT.</a:t>
                      </a:r>
                      <a:r>
                        <a:rPr lang="fr-FR" sz="1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NUMELE ȘI PRENUMELE ELEVULUI</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PREMIUL</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CLS. </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UNITATEA ŞCOLARĂ</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PROFESORUL CARE L-A PREGĂTIT</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UNITATEA UNDE ESTE  ÎNCADRAT PROFESORUL CARE L-A PREGĂTIT</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OBSERVAȚII</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2914612670"/>
                  </a:ext>
                </a:extLst>
              </a:tr>
              <a:tr h="475543">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MOSESCU S.D. DORBRA NOEMI</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III</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Unitarian </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Janos </a:t>
                      </a:r>
                      <a:r>
                        <a:rPr lang="en-US"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Zsigmond</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SILVANA BICĂZAN</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Unitarian </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Janos </a:t>
                      </a:r>
                      <a:r>
                        <a:rPr lang="en-US"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Zsigmond</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MINORITATEA MAGHIARĂ</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4219011094"/>
                  </a:ext>
                </a:extLst>
              </a:tr>
              <a:tr h="385564">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KELEMEN ZS. KAREN</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MENȚIUNE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Unitarian </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Janos </a:t>
                      </a:r>
                      <a:r>
                        <a:rPr lang="en-US"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Zsigmond</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SILVANA BICĂZAN</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 Unitarian </a:t>
                      </a:r>
                      <a:r>
                        <a:rPr lang="en-US"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Janos Zsigmond </a:t>
                      </a: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MINORITATEA MAGHIARĂ</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4181530356"/>
                  </a:ext>
                </a:extLst>
              </a:tr>
              <a:tr h="385564">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SZENKOVITS T. ERVIN</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III</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Unitarian </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Janos </a:t>
                      </a:r>
                      <a:r>
                        <a:rPr lang="en-US"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Zsigmond</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LAVINIA FETTI</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 Unitarian </a:t>
                      </a:r>
                      <a:r>
                        <a:rPr lang="en-US"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Janos Zsigmond </a:t>
                      </a: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MINORITATEA MAGHIARĂ</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3646538000"/>
                  </a:ext>
                </a:extLst>
              </a:tr>
              <a:tr h="385564">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TOTOS R. ARTUR EMIL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MENȚIUNE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 Unitarian </a:t>
                      </a:r>
                      <a:r>
                        <a:rPr lang="en-US"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Janos Zsigmond </a:t>
                      </a: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LAVINIA FETTI</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 Unitarian </a:t>
                      </a:r>
                      <a:r>
                        <a:rPr lang="en-US"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Janos Zsigmond </a:t>
                      </a: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MINORITATEA MAGHIARĂ</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921156615"/>
                  </a:ext>
                </a:extLst>
              </a:tr>
              <a:tr h="530312">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PALFI S. KINCSO BERNADETT</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Avram Iancu</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Câmpia Turzii</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IRINA UȚIU</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Gimnazială</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Avram</a:t>
                      </a:r>
                      <a:r>
                        <a:rPr lang="fr-FR"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Iancu</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Câmpia</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Turzii</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MINORITATEA MAGHIARĂ</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3460800273"/>
                  </a:ext>
                </a:extLst>
              </a:tr>
              <a:tr h="530312">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TOTH A. NOEMI ALIZ</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a:t>
                      </a:r>
                      <a:r>
                        <a:rPr lang="fr-FR"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Titulescu</a:t>
                      </a:r>
                      <a:r>
                        <a:rPr lang="fr-FR"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LUCICA IELCIU</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Gimnazială</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Nicolae Titulescu</a:t>
                      </a:r>
                      <a:r>
                        <a:rPr lang="fr-FR"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MINORITATEA MAGHIARĂ</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2085449651"/>
                  </a:ext>
                </a:extLst>
              </a:tr>
              <a:tr h="547069">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b">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VIZSNYAI F. BOTOND FERENCZ</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 Teoretic </a:t>
                      </a:r>
                      <a:r>
                        <a:rPr lang="en-US"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Bathory Istvan</a:t>
                      </a: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MIHAELA BODEAN</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Liceul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Teoretic</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Bathory Istvan</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MINORITATEA MAGHIARĂ</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2447278059"/>
                  </a:ext>
                </a:extLst>
              </a:tr>
              <a:tr h="575125">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NEMETI S. BOGLARKA EVELIN</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 Gimnazială Nr. 1 Dej</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CARMEN TODORUȚ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Școala</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Gimnazială</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Nr. 1 Dej</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MINORITATEA MAGHIARĂ</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3796014194"/>
                  </a:ext>
                </a:extLst>
              </a:tr>
              <a:tr h="530312">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BOGDAN H.M. VICTOR</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Colegiul Național </a:t>
                      </a:r>
                      <a:r>
                        <a:rPr lang="en-US"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George Coșbuc</a:t>
                      </a: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GERMINA BREAZ </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Colegiul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Național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George </a:t>
                      </a:r>
                      <a:r>
                        <a:rPr lang="en-US"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Coșbuc</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ALTE MINORITĂȚI</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4114310245"/>
                  </a:ext>
                </a:extLst>
              </a:tr>
              <a:tr h="530312">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IELCIU D. TEODORA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Colegiul Național </a:t>
                      </a:r>
                      <a:r>
                        <a:rPr lang="en-US"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George Coșbuc</a:t>
                      </a: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GIANINA ZEGREANU</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Colegiul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Național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George </a:t>
                      </a:r>
                      <a:r>
                        <a:rPr lang="en-US"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Coșbuc</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ALTE MINORITĂȚI</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4207272076"/>
                  </a:ext>
                </a:extLst>
              </a:tr>
              <a:tr h="530312">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CRIȘAN C.A. ALEXIA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PREMIU SPECIAL</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algn="ct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Colegiul Național </a:t>
                      </a:r>
                      <a:r>
                        <a:rPr lang="en-US" sz="1100" b="1" i="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George Coșbuc</a:t>
                      </a:r>
                      <a:r>
                        <a:rPr lang="en-US" sz="1100" b="1" kern="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ANAMARIA SUCILEA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Colegiul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Național</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b="1" i="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George </a:t>
                      </a:r>
                      <a:r>
                        <a:rPr lang="en-US" sz="1100" b="1" i="1"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Coșbuc</a:t>
                      </a: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Cluj-Napoca</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tc>
                  <a:txBody>
                    <a:bodyPr/>
                    <a:lstStyle/>
                    <a:p>
                      <a:pPr fontAlgn="ctr">
                        <a:lnSpc>
                          <a:spcPct val="107000"/>
                        </a:lnSpc>
                        <a:spcAft>
                          <a:spcPts val="0"/>
                        </a:spcAft>
                      </a:pPr>
                      <a:r>
                        <a:rPr lang="en-US" sz="11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ALTE MINORITĂȚI</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434" marR="4434" marT="443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1F7E8"/>
                    </a:solidFill>
                  </a:tcPr>
                </a:tc>
                <a:extLst>
                  <a:ext uri="{0D108BD9-81ED-4DB2-BD59-A6C34878D82A}">
                    <a16:rowId xmlns:a16="http://schemas.microsoft.com/office/drawing/2014/main" xmlns="" val="2260071333"/>
                  </a:ext>
                </a:extLst>
              </a:tr>
            </a:tbl>
          </a:graphicData>
        </a:graphic>
      </p:graphicFrame>
      <p:sp>
        <p:nvSpPr>
          <p:cNvPr id="7" name="Rectangle 2">
            <a:extLst>
              <a:ext uri="{FF2B5EF4-FFF2-40B4-BE49-F238E27FC236}">
                <a16:creationId xmlns:a16="http://schemas.microsoft.com/office/drawing/2014/main" xmlns="" id="{564E4447-20CA-4500-A463-4F7F3C2A6036}"/>
              </a:ext>
            </a:extLst>
          </p:cNvPr>
          <p:cNvSpPr>
            <a:spLocks noChangeArrowheads="1"/>
          </p:cNvSpPr>
          <p:nvPr/>
        </p:nvSpPr>
        <p:spPr bwMode="auto">
          <a:xfrm>
            <a:off x="-1483081" y="1880112"/>
            <a:ext cx="20609982" cy="553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721410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D60F95C2-965C-4FFB-AED6-A1355D4D8B79}"/>
              </a:ext>
            </a:extLst>
          </p:cNvPr>
          <p:cNvGraphicFramePr>
            <a:graphicFrameLocks noGrp="1"/>
          </p:cNvGraphicFramePr>
          <p:nvPr>
            <p:extLst>
              <p:ext uri="{D42A27DB-BD31-4B8C-83A1-F6EECF244321}">
                <p14:modId xmlns:p14="http://schemas.microsoft.com/office/powerpoint/2010/main" val="3057767526"/>
              </p:ext>
            </p:extLst>
          </p:nvPr>
        </p:nvGraphicFramePr>
        <p:xfrm>
          <a:off x="138545" y="1482435"/>
          <a:ext cx="11887199" cy="5237018"/>
        </p:xfrm>
        <a:graphic>
          <a:graphicData uri="http://schemas.openxmlformats.org/drawingml/2006/table">
            <a:tbl>
              <a:tblPr>
                <a:tableStyleId>{5C22544A-7EE6-4342-B048-85BDC9FD1C3A}</a:tableStyleId>
              </a:tblPr>
              <a:tblGrid>
                <a:gridCol w="752503">
                  <a:extLst>
                    <a:ext uri="{9D8B030D-6E8A-4147-A177-3AD203B41FA5}">
                      <a16:colId xmlns:a16="http://schemas.microsoft.com/office/drawing/2014/main" xmlns="" val="2634691710"/>
                    </a:ext>
                  </a:extLst>
                </a:gridCol>
                <a:gridCol w="1816591">
                  <a:extLst>
                    <a:ext uri="{9D8B030D-6E8A-4147-A177-3AD203B41FA5}">
                      <a16:colId xmlns:a16="http://schemas.microsoft.com/office/drawing/2014/main" xmlns="" val="3781083194"/>
                    </a:ext>
                  </a:extLst>
                </a:gridCol>
                <a:gridCol w="1332475">
                  <a:extLst>
                    <a:ext uri="{9D8B030D-6E8A-4147-A177-3AD203B41FA5}">
                      <a16:colId xmlns:a16="http://schemas.microsoft.com/office/drawing/2014/main" xmlns="" val="1432542083"/>
                    </a:ext>
                  </a:extLst>
                </a:gridCol>
                <a:gridCol w="925035">
                  <a:extLst>
                    <a:ext uri="{9D8B030D-6E8A-4147-A177-3AD203B41FA5}">
                      <a16:colId xmlns:a16="http://schemas.microsoft.com/office/drawing/2014/main" xmlns="" val="1808924863"/>
                    </a:ext>
                  </a:extLst>
                </a:gridCol>
                <a:gridCol w="2398603">
                  <a:extLst>
                    <a:ext uri="{9D8B030D-6E8A-4147-A177-3AD203B41FA5}">
                      <a16:colId xmlns:a16="http://schemas.microsoft.com/office/drawing/2014/main" xmlns="" val="4100421724"/>
                    </a:ext>
                  </a:extLst>
                </a:gridCol>
                <a:gridCol w="1998837">
                  <a:extLst>
                    <a:ext uri="{9D8B030D-6E8A-4147-A177-3AD203B41FA5}">
                      <a16:colId xmlns:a16="http://schemas.microsoft.com/office/drawing/2014/main" xmlns="" val="754364173"/>
                    </a:ext>
                  </a:extLst>
                </a:gridCol>
                <a:gridCol w="2663155">
                  <a:extLst>
                    <a:ext uri="{9D8B030D-6E8A-4147-A177-3AD203B41FA5}">
                      <a16:colId xmlns:a16="http://schemas.microsoft.com/office/drawing/2014/main" xmlns="" val="323333303"/>
                    </a:ext>
                  </a:extLst>
                </a:gridCol>
              </a:tblGrid>
              <a:tr h="1442238">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N</a:t>
                      </a:r>
                      <a:r>
                        <a:rPr lang="ro-RO" sz="1600" b="1" u="none" strike="noStrike" dirty="0">
                          <a:effectLst/>
                          <a:latin typeface="Times New Roman" panose="02020603050405020304" pitchFamily="18" charset="0"/>
                          <a:cs typeface="Times New Roman" panose="02020603050405020304" pitchFamily="18" charset="0"/>
                        </a:rPr>
                        <a:t>R.</a:t>
                      </a:r>
                    </a:p>
                    <a:p>
                      <a:pPr algn="ctr" fontAlgn="ctr"/>
                      <a:r>
                        <a:rPr lang="ro-RO" sz="1600" b="1" u="none" strike="noStrike" dirty="0">
                          <a:effectLst/>
                          <a:latin typeface="Times New Roman" panose="02020603050405020304" pitchFamily="18" charset="0"/>
                          <a:cs typeface="Times New Roman" panose="02020603050405020304" pitchFamily="18" charset="0"/>
                        </a:rPr>
                        <a:t>CRT.</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a:effectLst/>
                          <a:latin typeface="Times New Roman" panose="02020603050405020304" pitchFamily="18" charset="0"/>
                          <a:cs typeface="Times New Roman" panose="02020603050405020304" pitchFamily="18" charset="0"/>
                        </a:rPr>
                        <a:t>NUMELE ȘI PRENUMELE ELEVULUI</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PREMIUL</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CLS. </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UNITATEA ŞCOLARĂ</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a:effectLst/>
                          <a:latin typeface="Times New Roman" panose="02020603050405020304" pitchFamily="18" charset="0"/>
                          <a:cs typeface="Times New Roman" panose="02020603050405020304" pitchFamily="18" charset="0"/>
                        </a:rPr>
                        <a:t>PROFESORUL CARE L-A PREGĂTIT</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a:effectLst/>
                          <a:latin typeface="Times New Roman" panose="02020603050405020304" pitchFamily="18" charset="0"/>
                          <a:cs typeface="Times New Roman" panose="02020603050405020304" pitchFamily="18" charset="0"/>
                        </a:rPr>
                        <a:t>UNITATEA UNDE ESTE  ÎNCADRAT PROFESORUL CARE L-A PREGĂTIT</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1081616332"/>
                  </a:ext>
                </a:extLst>
              </a:tr>
              <a:tr h="711521">
                <a:tc>
                  <a:txBody>
                    <a:bodyPr/>
                    <a:lstStyle/>
                    <a:p>
                      <a:pPr algn="ctr" fontAlgn="ctr"/>
                      <a:r>
                        <a:rPr lang="en-US" sz="1600" b="1" u="none" strike="noStrike">
                          <a:effectLst/>
                          <a:latin typeface="Times New Roman" panose="02020603050405020304" pitchFamily="18" charset="0"/>
                          <a:cs typeface="Times New Roman" panose="02020603050405020304" pitchFamily="18" charset="0"/>
                        </a:rPr>
                        <a:t>1</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err="1">
                          <a:effectLst/>
                          <a:latin typeface="Times New Roman" panose="02020603050405020304" pitchFamily="18" charset="0"/>
                          <a:cs typeface="Times New Roman" panose="02020603050405020304" pitchFamily="18" charset="0"/>
                        </a:rPr>
                        <a:t>Nagyosi</a:t>
                      </a:r>
                      <a:r>
                        <a:rPr lang="en-US" sz="1600" b="1" u="none" strike="noStrike" dirty="0">
                          <a:effectLst/>
                          <a:latin typeface="Times New Roman" panose="02020603050405020304" pitchFamily="18" charset="0"/>
                          <a:cs typeface="Times New Roman" panose="02020603050405020304" pitchFamily="18" charset="0"/>
                        </a:rPr>
                        <a:t> I. </a:t>
                      </a:r>
                      <a:r>
                        <a:rPr lang="en-US" sz="1600" b="1" u="none" strike="noStrike" dirty="0" err="1">
                          <a:effectLst/>
                          <a:latin typeface="Times New Roman" panose="02020603050405020304" pitchFamily="18" charset="0"/>
                          <a:cs typeface="Times New Roman" panose="02020603050405020304" pitchFamily="18" charset="0"/>
                        </a:rPr>
                        <a:t>Janka</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MENȚIUNE</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5</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err="1">
                          <a:effectLst/>
                          <a:latin typeface="Times New Roman" panose="02020603050405020304" pitchFamily="18" charset="0"/>
                          <a:cs typeface="Times New Roman" panose="02020603050405020304" pitchFamily="18" charset="0"/>
                        </a:rPr>
                        <a:t>Școala</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Gimnazială</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Viișoara</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a:effectLst/>
                          <a:latin typeface="Times New Roman" panose="02020603050405020304" pitchFamily="18" charset="0"/>
                          <a:cs typeface="Times New Roman" panose="02020603050405020304" pitchFamily="18" charset="0"/>
                        </a:rPr>
                        <a:t>Ana</a:t>
                      </a:r>
                      <a:r>
                        <a:rPr lang="ro-RO" sz="1600" b="1" u="none" strike="noStrike" dirty="0">
                          <a:effectLst/>
                          <a:latin typeface="Times New Roman" panose="02020603050405020304" pitchFamily="18" charset="0"/>
                          <a:cs typeface="Times New Roman" panose="02020603050405020304" pitchFamily="18" charset="0"/>
                        </a:rPr>
                        <a:t>-</a:t>
                      </a:r>
                      <a:r>
                        <a:rPr lang="en-US" sz="1600" b="1" u="none" strike="noStrike" dirty="0">
                          <a:effectLst/>
                          <a:latin typeface="Times New Roman" panose="02020603050405020304" pitchFamily="18" charset="0"/>
                          <a:cs typeface="Times New Roman" panose="02020603050405020304" pitchFamily="18" charset="0"/>
                        </a:rPr>
                        <a:t>Maria</a:t>
                      </a:r>
                      <a:r>
                        <a:rPr lang="ro-RO" sz="1600" b="1" u="none" strike="noStrike" dirty="0">
                          <a:effectLst/>
                          <a:latin typeface="Times New Roman" panose="02020603050405020304" pitchFamily="18" charset="0"/>
                          <a:cs typeface="Times New Roman" panose="02020603050405020304" pitchFamily="18" charset="0"/>
                        </a:rPr>
                        <a:t> Poponeț</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a:effectLst/>
                          <a:latin typeface="Times New Roman" panose="02020603050405020304" pitchFamily="18" charset="0"/>
                          <a:cs typeface="Times New Roman" panose="02020603050405020304" pitchFamily="18" charset="0"/>
                        </a:rPr>
                        <a:t>Școala Gimnazială Viișoara</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2335080338"/>
                  </a:ext>
                </a:extLst>
              </a:tr>
              <a:tr h="711521">
                <a:tc>
                  <a:txBody>
                    <a:bodyPr/>
                    <a:lstStyle/>
                    <a:p>
                      <a:pPr algn="ctr" fontAlgn="ctr"/>
                      <a:r>
                        <a:rPr lang="en-US" sz="1600" b="1" u="none" strike="noStrike">
                          <a:effectLst/>
                          <a:latin typeface="Times New Roman" panose="02020603050405020304" pitchFamily="18" charset="0"/>
                          <a:cs typeface="Times New Roman" panose="02020603050405020304" pitchFamily="18" charset="0"/>
                        </a:rPr>
                        <a:t>2</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a:effectLst/>
                          <a:latin typeface="Times New Roman" panose="02020603050405020304" pitchFamily="18" charset="0"/>
                          <a:cs typeface="Times New Roman" panose="02020603050405020304" pitchFamily="18" charset="0"/>
                        </a:rPr>
                        <a:t>Popp L. </a:t>
                      </a:r>
                      <a:r>
                        <a:rPr lang="en-US" sz="1600" b="1" u="none" strike="noStrike" dirty="0" err="1">
                          <a:effectLst/>
                          <a:latin typeface="Times New Roman" panose="02020603050405020304" pitchFamily="18" charset="0"/>
                          <a:cs typeface="Times New Roman" panose="02020603050405020304" pitchFamily="18" charset="0"/>
                        </a:rPr>
                        <a:t>Lehel</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MENȚIUNE</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6</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err="1">
                          <a:effectLst/>
                          <a:latin typeface="Times New Roman" panose="02020603050405020304" pitchFamily="18" charset="0"/>
                          <a:cs typeface="Times New Roman" panose="02020603050405020304" pitchFamily="18" charset="0"/>
                        </a:rPr>
                        <a:t>Școala</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Gimnazială</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Unguraș</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a:effectLst/>
                          <a:latin typeface="Times New Roman" panose="02020603050405020304" pitchFamily="18" charset="0"/>
                          <a:cs typeface="Times New Roman" panose="02020603050405020304" pitchFamily="18" charset="0"/>
                        </a:rPr>
                        <a:t>Anamaria</a:t>
                      </a:r>
                      <a:r>
                        <a:rPr lang="ro-RO" sz="1600" b="1" u="none" strike="noStrike" dirty="0">
                          <a:effectLst/>
                          <a:latin typeface="Times New Roman" panose="02020603050405020304" pitchFamily="18" charset="0"/>
                          <a:cs typeface="Times New Roman" panose="02020603050405020304" pitchFamily="18" charset="0"/>
                        </a:rPr>
                        <a:t> Mureșan</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err="1">
                          <a:effectLst/>
                          <a:latin typeface="Times New Roman" panose="02020603050405020304" pitchFamily="18" charset="0"/>
                          <a:cs typeface="Times New Roman" panose="02020603050405020304" pitchFamily="18" charset="0"/>
                        </a:rPr>
                        <a:t>Școala</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Gimnazială</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Unguraș</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1771551846"/>
                  </a:ext>
                </a:extLst>
              </a:tr>
              <a:tr h="1185869">
                <a:tc>
                  <a:txBody>
                    <a:bodyPr/>
                    <a:lstStyle/>
                    <a:p>
                      <a:pPr algn="ctr" fontAlgn="ctr"/>
                      <a:r>
                        <a:rPr lang="en-US" sz="1600" b="1" u="none" strike="noStrike">
                          <a:effectLst/>
                          <a:latin typeface="Times New Roman" panose="02020603050405020304" pitchFamily="18" charset="0"/>
                          <a:cs typeface="Times New Roman" panose="02020603050405020304" pitchFamily="18" charset="0"/>
                        </a:rPr>
                        <a:t>3</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a:effectLst/>
                          <a:latin typeface="Times New Roman" panose="02020603050405020304" pitchFamily="18" charset="0"/>
                          <a:cs typeface="Times New Roman" panose="02020603050405020304" pitchFamily="18" charset="0"/>
                        </a:rPr>
                        <a:t>Barazsuly G. Brigitta</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a:effectLst/>
                          <a:latin typeface="Times New Roman" panose="02020603050405020304" pitchFamily="18" charset="0"/>
                          <a:cs typeface="Times New Roman" panose="02020603050405020304" pitchFamily="18" charset="0"/>
                        </a:rPr>
                        <a:t>MENȚIUNE</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7</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err="1">
                          <a:effectLst/>
                          <a:latin typeface="Times New Roman" panose="02020603050405020304" pitchFamily="18" charset="0"/>
                          <a:cs typeface="Times New Roman" panose="02020603050405020304" pitchFamily="18" charset="0"/>
                        </a:rPr>
                        <a:t>Școala</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Gimnazială</a:t>
                      </a:r>
                      <a:r>
                        <a:rPr lang="en-US" sz="1600" b="1" u="none" strike="noStrike" dirty="0">
                          <a:effectLst/>
                          <a:latin typeface="Times New Roman" panose="02020603050405020304" pitchFamily="18" charset="0"/>
                          <a:cs typeface="Times New Roman" panose="02020603050405020304" pitchFamily="18" charset="0"/>
                        </a:rPr>
                        <a:t> Luna de Sus, com </a:t>
                      </a:r>
                      <a:r>
                        <a:rPr lang="en-US" sz="1600" b="1" u="none" strike="noStrike" dirty="0" err="1">
                          <a:effectLst/>
                          <a:latin typeface="Times New Roman" panose="02020603050405020304" pitchFamily="18" charset="0"/>
                          <a:cs typeface="Times New Roman" panose="02020603050405020304" pitchFamily="18" charset="0"/>
                        </a:rPr>
                        <a:t>Florești</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ro-RO" sz="1600" b="1" u="none" strike="noStrike" dirty="0">
                          <a:effectLst/>
                          <a:latin typeface="Times New Roman" panose="02020603050405020304" pitchFamily="18" charset="0"/>
                          <a:cs typeface="Times New Roman" panose="02020603050405020304" pitchFamily="18" charset="0"/>
                        </a:rPr>
                        <a:t>Ramona </a:t>
                      </a:r>
                      <a:r>
                        <a:rPr lang="en-US" sz="1600" b="1" u="none" strike="noStrike" dirty="0" err="1">
                          <a:effectLst/>
                          <a:latin typeface="Times New Roman" panose="02020603050405020304" pitchFamily="18" charset="0"/>
                          <a:cs typeface="Times New Roman" panose="02020603050405020304" pitchFamily="18" charset="0"/>
                        </a:rPr>
                        <a:t>Mădăraș</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err="1">
                          <a:effectLst/>
                          <a:latin typeface="Times New Roman" panose="02020603050405020304" pitchFamily="18" charset="0"/>
                          <a:cs typeface="Times New Roman" panose="02020603050405020304" pitchFamily="18" charset="0"/>
                        </a:rPr>
                        <a:t>Școala</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Gimnazială</a:t>
                      </a:r>
                      <a:r>
                        <a:rPr lang="en-US" sz="1600" b="1" u="none" strike="noStrike" dirty="0">
                          <a:effectLst/>
                          <a:latin typeface="Times New Roman" panose="02020603050405020304" pitchFamily="18" charset="0"/>
                          <a:cs typeface="Times New Roman" panose="02020603050405020304" pitchFamily="18" charset="0"/>
                        </a:rPr>
                        <a:t> Luna de Sus, com </a:t>
                      </a:r>
                      <a:r>
                        <a:rPr lang="en-US" sz="1600" b="1" u="none" strike="noStrike" dirty="0" err="1">
                          <a:effectLst/>
                          <a:latin typeface="Times New Roman" panose="02020603050405020304" pitchFamily="18" charset="0"/>
                          <a:cs typeface="Times New Roman" panose="02020603050405020304" pitchFamily="18" charset="0"/>
                        </a:rPr>
                        <a:t>Florești</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613024799"/>
                  </a:ext>
                </a:extLst>
              </a:tr>
              <a:tr h="1185869">
                <a:tc>
                  <a:txBody>
                    <a:bodyPr/>
                    <a:lstStyle/>
                    <a:p>
                      <a:pPr algn="ctr" fontAlgn="ctr"/>
                      <a:r>
                        <a:rPr lang="en-US" sz="1600" b="1" u="none" strike="noStrike">
                          <a:effectLst/>
                          <a:latin typeface="Times New Roman" panose="02020603050405020304" pitchFamily="18" charset="0"/>
                          <a:cs typeface="Times New Roman" panose="02020603050405020304" pitchFamily="18" charset="0"/>
                        </a:rPr>
                        <a:t>4</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nn-NO" sz="1600" b="1" u="none" strike="noStrike" dirty="0">
                          <a:effectLst/>
                          <a:latin typeface="Times New Roman" panose="02020603050405020304" pitchFamily="18" charset="0"/>
                          <a:cs typeface="Times New Roman" panose="02020603050405020304" pitchFamily="18" charset="0"/>
                        </a:rPr>
                        <a:t>Kovacs F. A. Nora Anna</a:t>
                      </a:r>
                      <a:endParaRPr lang="nn-NO"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dirty="0">
                          <a:effectLst/>
                          <a:latin typeface="Times New Roman" panose="02020603050405020304" pitchFamily="18" charset="0"/>
                          <a:cs typeface="Times New Roman" panose="02020603050405020304" pitchFamily="18" charset="0"/>
                        </a:rPr>
                        <a:t>MENȚIUNE</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en-US" sz="1600" b="1" u="none" strike="noStrike">
                          <a:effectLst/>
                          <a:latin typeface="Times New Roman" panose="02020603050405020304" pitchFamily="18" charset="0"/>
                          <a:cs typeface="Times New Roman" panose="02020603050405020304" pitchFamily="18" charset="0"/>
                        </a:rPr>
                        <a:t>8</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a:effectLst/>
                          <a:latin typeface="Times New Roman" panose="02020603050405020304" pitchFamily="18" charset="0"/>
                          <a:cs typeface="Times New Roman" panose="02020603050405020304" pitchFamily="18" charset="0"/>
                        </a:rPr>
                        <a:t>Școala Gimnazială Kos Karoly Izvoru Crișului</a:t>
                      </a:r>
                      <a:endParaRPr lang="en-US" sz="16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a:effectLst/>
                          <a:latin typeface="Times New Roman" panose="02020603050405020304" pitchFamily="18" charset="0"/>
                          <a:cs typeface="Times New Roman" panose="02020603050405020304" pitchFamily="18" charset="0"/>
                        </a:rPr>
                        <a:t>Diana</a:t>
                      </a:r>
                      <a:r>
                        <a:rPr lang="ro-RO" sz="1600" b="1" u="none" strike="noStrike" dirty="0">
                          <a:effectLst/>
                          <a:latin typeface="Times New Roman" panose="02020603050405020304" pitchFamily="18" charset="0"/>
                          <a:cs typeface="Times New Roman" panose="02020603050405020304" pitchFamily="18" charset="0"/>
                        </a:rPr>
                        <a:t> Antal</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l" fontAlgn="ctr"/>
                      <a:r>
                        <a:rPr lang="en-US" sz="1600" b="1" u="none" strike="noStrike" dirty="0" err="1">
                          <a:effectLst/>
                          <a:latin typeface="Times New Roman" panose="02020603050405020304" pitchFamily="18" charset="0"/>
                          <a:cs typeface="Times New Roman" panose="02020603050405020304" pitchFamily="18" charset="0"/>
                        </a:rPr>
                        <a:t>Școala</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Gimnazială</a:t>
                      </a:r>
                      <a:r>
                        <a:rPr lang="en-US" sz="1600" b="1" u="none" strike="noStrike" dirty="0">
                          <a:effectLst/>
                          <a:latin typeface="Times New Roman" panose="02020603050405020304" pitchFamily="18" charset="0"/>
                          <a:cs typeface="Times New Roman" panose="02020603050405020304" pitchFamily="18" charset="0"/>
                        </a:rPr>
                        <a:t> Kos </a:t>
                      </a:r>
                      <a:r>
                        <a:rPr lang="en-US" sz="1600" b="1" u="none" strike="noStrike" dirty="0" err="1">
                          <a:effectLst/>
                          <a:latin typeface="Times New Roman" panose="02020603050405020304" pitchFamily="18" charset="0"/>
                          <a:cs typeface="Times New Roman" panose="02020603050405020304" pitchFamily="18" charset="0"/>
                        </a:rPr>
                        <a:t>Karoly</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Izvoru</a:t>
                      </a:r>
                      <a:r>
                        <a:rPr lang="en-US" sz="1600" b="1" u="none" strike="noStrike" dirty="0">
                          <a:effectLst/>
                          <a:latin typeface="Times New Roman" panose="02020603050405020304" pitchFamily="18" charset="0"/>
                          <a:cs typeface="Times New Roman" panose="02020603050405020304" pitchFamily="18" charset="0"/>
                        </a:rPr>
                        <a:t> </a:t>
                      </a:r>
                      <a:r>
                        <a:rPr lang="en-US" sz="1600" b="1" u="none" strike="noStrike" dirty="0" err="1">
                          <a:effectLst/>
                          <a:latin typeface="Times New Roman" panose="02020603050405020304" pitchFamily="18" charset="0"/>
                          <a:cs typeface="Times New Roman" panose="02020603050405020304" pitchFamily="18" charset="0"/>
                        </a:rPr>
                        <a:t>Crișului</a:t>
                      </a:r>
                      <a:endParaRPr lang="en-US" sz="16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xmlns="" val="257637494"/>
                  </a:ext>
                </a:extLst>
              </a:tr>
            </a:tbl>
          </a:graphicData>
        </a:graphic>
      </p:graphicFrame>
      <p:sp>
        <p:nvSpPr>
          <p:cNvPr id="8" name="TextBox 7">
            <a:extLst>
              <a:ext uri="{FF2B5EF4-FFF2-40B4-BE49-F238E27FC236}">
                <a16:creationId xmlns:a16="http://schemas.microsoft.com/office/drawing/2014/main" xmlns="" id="{A270EE71-3DCB-4B07-9089-CE1959E691BD}"/>
              </a:ext>
            </a:extLst>
          </p:cNvPr>
          <p:cNvSpPr txBox="1"/>
          <p:nvPr/>
        </p:nvSpPr>
        <p:spPr>
          <a:xfrm>
            <a:off x="1886989" y="507076"/>
            <a:ext cx="8478982" cy="830997"/>
          </a:xfrm>
          <a:prstGeom prst="rect">
            <a:avLst/>
          </a:prstGeom>
          <a:noFill/>
        </p:spPr>
        <p:txBody>
          <a:bodyPr wrap="square" rtlCol="0">
            <a:spAutoFit/>
          </a:bodyPr>
          <a:lstStyle/>
          <a:p>
            <a:r>
              <a:rPr lang="ro-RO" sz="2400" b="1" dirty="0">
                <a:latin typeface="Times New Roman" panose="02020603050405020304" pitchFamily="18" charset="0"/>
                <a:cs typeface="Times New Roman" panose="02020603050405020304" pitchFamily="18" charset="0"/>
              </a:rPr>
              <a:t>Rezultatele la Olimpiada de limba și literatura română pentru elevii din mediul rural </a:t>
            </a:r>
            <a:r>
              <a:rPr lang="ro-RO" sz="2400" b="1" i="1" dirty="0">
                <a:latin typeface="Times New Roman" panose="02020603050405020304" pitchFamily="18" charset="0"/>
                <a:cs typeface="Times New Roman" panose="02020603050405020304" pitchFamily="18" charset="0"/>
              </a:rPr>
              <a:t>Universul cunoașterii prin lectură</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4791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E18C247-227E-41CE-91C9-9792F8159CB0}"/>
              </a:ext>
            </a:extLst>
          </p:cNvPr>
          <p:cNvSpPr/>
          <p:nvPr/>
        </p:nvSpPr>
        <p:spPr>
          <a:xfrm>
            <a:off x="775855" y="665018"/>
            <a:ext cx="7416231" cy="523220"/>
          </a:xfrm>
          <a:prstGeom prst="rect">
            <a:avLst/>
          </a:prstGeom>
        </p:spPr>
        <p:txBody>
          <a:bodyPr wrap="square">
            <a:spAutoFit/>
          </a:bodyPr>
          <a:lstStyle/>
          <a:p>
            <a:pPr lvl="0"/>
            <a:r>
              <a:rPr lang="ro-RO" sz="28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Rezultatele la Olimpiada de limbi clasice</a:t>
            </a:r>
          </a:p>
        </p:txBody>
      </p:sp>
      <p:graphicFrame>
        <p:nvGraphicFramePr>
          <p:cNvPr id="3" name="Table 2">
            <a:extLst>
              <a:ext uri="{FF2B5EF4-FFF2-40B4-BE49-F238E27FC236}">
                <a16:creationId xmlns:a16="http://schemas.microsoft.com/office/drawing/2014/main" xmlns="" id="{B219513F-E93A-45A2-9EDE-4F28C4DFEF40}"/>
              </a:ext>
            </a:extLst>
          </p:cNvPr>
          <p:cNvGraphicFramePr>
            <a:graphicFrameLocks noGrp="1"/>
          </p:cNvGraphicFramePr>
          <p:nvPr>
            <p:extLst>
              <p:ext uri="{D42A27DB-BD31-4B8C-83A1-F6EECF244321}">
                <p14:modId xmlns:p14="http://schemas.microsoft.com/office/powerpoint/2010/main" val="3155961275"/>
              </p:ext>
            </p:extLst>
          </p:nvPr>
        </p:nvGraphicFramePr>
        <p:xfrm>
          <a:off x="348343" y="1408571"/>
          <a:ext cx="11335658" cy="5070575"/>
        </p:xfrm>
        <a:graphic>
          <a:graphicData uri="http://schemas.openxmlformats.org/drawingml/2006/table">
            <a:tbl>
              <a:tblPr firstRow="1" firstCol="1" bandRow="1">
                <a:tableStyleId>{5C22544A-7EE6-4342-B048-85BDC9FD1C3A}</a:tableStyleId>
              </a:tblPr>
              <a:tblGrid>
                <a:gridCol w="1364115">
                  <a:extLst>
                    <a:ext uri="{9D8B030D-6E8A-4147-A177-3AD203B41FA5}">
                      <a16:colId xmlns:a16="http://schemas.microsoft.com/office/drawing/2014/main" xmlns="" val="598113482"/>
                    </a:ext>
                  </a:extLst>
                </a:gridCol>
                <a:gridCol w="1192100">
                  <a:extLst>
                    <a:ext uri="{9D8B030D-6E8A-4147-A177-3AD203B41FA5}">
                      <a16:colId xmlns:a16="http://schemas.microsoft.com/office/drawing/2014/main" xmlns="" val="846447437"/>
                    </a:ext>
                  </a:extLst>
                </a:gridCol>
                <a:gridCol w="918055">
                  <a:extLst>
                    <a:ext uri="{9D8B030D-6E8A-4147-A177-3AD203B41FA5}">
                      <a16:colId xmlns:a16="http://schemas.microsoft.com/office/drawing/2014/main" xmlns="" val="3315012656"/>
                    </a:ext>
                  </a:extLst>
                </a:gridCol>
                <a:gridCol w="1629328">
                  <a:extLst>
                    <a:ext uri="{9D8B030D-6E8A-4147-A177-3AD203B41FA5}">
                      <a16:colId xmlns:a16="http://schemas.microsoft.com/office/drawing/2014/main" xmlns="" val="1685586207"/>
                    </a:ext>
                  </a:extLst>
                </a:gridCol>
                <a:gridCol w="1499780">
                  <a:extLst>
                    <a:ext uri="{9D8B030D-6E8A-4147-A177-3AD203B41FA5}">
                      <a16:colId xmlns:a16="http://schemas.microsoft.com/office/drawing/2014/main" xmlns="" val="3109135543"/>
                    </a:ext>
                  </a:extLst>
                </a:gridCol>
                <a:gridCol w="1468638">
                  <a:extLst>
                    <a:ext uri="{9D8B030D-6E8A-4147-A177-3AD203B41FA5}">
                      <a16:colId xmlns:a16="http://schemas.microsoft.com/office/drawing/2014/main" xmlns="" val="281097354"/>
                    </a:ext>
                  </a:extLst>
                </a:gridCol>
                <a:gridCol w="1499780">
                  <a:extLst>
                    <a:ext uri="{9D8B030D-6E8A-4147-A177-3AD203B41FA5}">
                      <a16:colId xmlns:a16="http://schemas.microsoft.com/office/drawing/2014/main" xmlns="" val="446225905"/>
                    </a:ext>
                  </a:extLst>
                </a:gridCol>
                <a:gridCol w="1763862">
                  <a:extLst>
                    <a:ext uri="{9D8B030D-6E8A-4147-A177-3AD203B41FA5}">
                      <a16:colId xmlns:a16="http://schemas.microsoft.com/office/drawing/2014/main" xmlns="" val="1898593998"/>
                    </a:ext>
                  </a:extLst>
                </a:gridCol>
              </a:tblGrid>
              <a:tr h="1752670">
                <a:tc>
                  <a:txBody>
                    <a:bodyPr/>
                    <a:lstStyle/>
                    <a:p>
                      <a:pPr algn="ctr">
                        <a:lnSpc>
                          <a:spcPct val="107000"/>
                        </a:lnSpc>
                        <a:spcAft>
                          <a:spcPts val="0"/>
                        </a:spcAft>
                      </a:pPr>
                      <a:r>
                        <a:rPr lang="fr-FR" sz="2000" dirty="0" err="1">
                          <a:solidFill>
                            <a:schemeClr val="bg1"/>
                          </a:solidFill>
                          <a:effectLst/>
                          <a:latin typeface="Times New Roman" panose="02020603050405020304" pitchFamily="18" charset="0"/>
                          <a:cs typeface="Times New Roman" panose="02020603050405020304" pitchFamily="18" charset="0"/>
                        </a:rPr>
                        <a:t>Numele</a:t>
                      </a:r>
                      <a:r>
                        <a:rPr lang="fr-FR" sz="2000" dirty="0">
                          <a:solidFill>
                            <a:schemeClr val="bg1"/>
                          </a:solidFill>
                          <a:effectLst/>
                          <a:latin typeface="Times New Roman" panose="02020603050405020304" pitchFamily="18" charset="0"/>
                          <a:cs typeface="Times New Roman" panose="02020603050405020304" pitchFamily="18" charset="0"/>
                        </a:rPr>
                        <a:t> </a:t>
                      </a:r>
                      <a:r>
                        <a:rPr lang="fr-FR" sz="2000" dirty="0" err="1">
                          <a:solidFill>
                            <a:schemeClr val="bg1"/>
                          </a:solidFill>
                          <a:effectLst/>
                          <a:latin typeface="Times New Roman" panose="02020603050405020304" pitchFamily="18" charset="0"/>
                          <a:cs typeface="Times New Roman" panose="02020603050405020304" pitchFamily="18" charset="0"/>
                        </a:rPr>
                        <a:t>și</a:t>
                      </a:r>
                      <a:r>
                        <a:rPr lang="fr-FR" sz="2000" dirty="0">
                          <a:solidFill>
                            <a:schemeClr val="bg1"/>
                          </a:solidFill>
                          <a:effectLst/>
                          <a:latin typeface="Times New Roman" panose="02020603050405020304" pitchFamily="18" charset="0"/>
                          <a:cs typeface="Times New Roman" panose="02020603050405020304" pitchFamily="18" charset="0"/>
                        </a:rPr>
                        <a:t> </a:t>
                      </a:r>
                      <a:r>
                        <a:rPr lang="fr-FR" sz="2000" dirty="0" err="1">
                          <a:solidFill>
                            <a:schemeClr val="bg1"/>
                          </a:solidFill>
                          <a:effectLst/>
                          <a:latin typeface="Times New Roman" panose="02020603050405020304" pitchFamily="18" charset="0"/>
                          <a:cs typeface="Times New Roman" panose="02020603050405020304" pitchFamily="18" charset="0"/>
                        </a:rPr>
                        <a:t>prenumele</a:t>
                      </a:r>
                      <a:r>
                        <a:rPr lang="fr-FR" sz="2000" dirty="0">
                          <a:solidFill>
                            <a:schemeClr val="bg1"/>
                          </a:solidFill>
                          <a:effectLst/>
                          <a:latin typeface="Times New Roman" panose="02020603050405020304" pitchFamily="18" charset="0"/>
                          <a:cs typeface="Times New Roman" panose="02020603050405020304" pitchFamily="18" charset="0"/>
                        </a:rPr>
                        <a:t> </a:t>
                      </a:r>
                      <a:r>
                        <a:rPr lang="fr-FR" sz="2000" dirty="0" err="1">
                          <a:solidFill>
                            <a:schemeClr val="bg1"/>
                          </a:solidFill>
                          <a:effectLst/>
                          <a:latin typeface="Times New Roman" panose="02020603050405020304" pitchFamily="18" charset="0"/>
                          <a:cs typeface="Times New Roman" panose="02020603050405020304" pitchFamily="18" charset="0"/>
                        </a:rPr>
                        <a:t>elevului</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2000" dirty="0" err="1">
                          <a:solidFill>
                            <a:schemeClr val="bg1"/>
                          </a:solidFill>
                          <a:effectLst/>
                          <a:latin typeface="Times New Roman" panose="02020603050405020304" pitchFamily="18" charset="0"/>
                          <a:cs typeface="Times New Roman" panose="02020603050405020304" pitchFamily="18" charset="0"/>
                        </a:rPr>
                        <a:t>Premiul</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2000" dirty="0" err="1">
                          <a:solidFill>
                            <a:schemeClr val="bg1"/>
                          </a:solidFill>
                          <a:effectLst/>
                          <a:latin typeface="Times New Roman" panose="02020603050405020304" pitchFamily="18" charset="0"/>
                          <a:cs typeface="Times New Roman" panose="02020603050405020304" pitchFamily="18" charset="0"/>
                        </a:rPr>
                        <a:t>Clasa</a:t>
                      </a:r>
                      <a:r>
                        <a:rPr lang="fr-FR" sz="2000" dirty="0">
                          <a:solidFill>
                            <a:schemeClr val="bg1"/>
                          </a:solidFill>
                          <a:effectLst/>
                          <a:latin typeface="Times New Roman" panose="02020603050405020304" pitchFamily="18" charset="0"/>
                          <a:cs typeface="Times New Roman" panose="02020603050405020304" pitchFamily="18" charset="0"/>
                        </a:rPr>
                        <a:t> </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2000">
                          <a:solidFill>
                            <a:schemeClr val="bg1"/>
                          </a:solidFill>
                          <a:effectLst/>
                          <a:latin typeface="Times New Roman" panose="02020603050405020304" pitchFamily="18" charset="0"/>
                          <a:cs typeface="Times New Roman" panose="02020603050405020304" pitchFamily="18" charset="0"/>
                        </a:rPr>
                        <a:t>Unitatea școlară</a:t>
                      </a:r>
                    </a:p>
                    <a:p>
                      <a:pPr algn="ctr">
                        <a:lnSpc>
                          <a:spcPct val="107000"/>
                        </a:lnSpc>
                        <a:spcAft>
                          <a:spcPts val="0"/>
                        </a:spcAft>
                      </a:pPr>
                      <a:r>
                        <a:rPr lang="fr-FR" sz="2000">
                          <a:solidFill>
                            <a:schemeClr val="bg1"/>
                          </a:solidFill>
                          <a:effectLst/>
                          <a:latin typeface="Times New Roman" panose="02020603050405020304" pitchFamily="18" charset="0"/>
                          <a:cs typeface="Times New Roman" panose="02020603050405020304" pitchFamily="18" charset="0"/>
                        </a:rPr>
                        <a:t> </a:t>
                      </a:r>
                      <a:endParaRPr lang="fr-FR"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2000" dirty="0" err="1">
                          <a:solidFill>
                            <a:schemeClr val="bg1"/>
                          </a:solidFill>
                          <a:effectLst/>
                          <a:latin typeface="Times New Roman" panose="02020603050405020304" pitchFamily="18" charset="0"/>
                          <a:cs typeface="Times New Roman" panose="02020603050405020304" pitchFamily="18" charset="0"/>
                        </a:rPr>
                        <a:t>Profesorul</a:t>
                      </a:r>
                      <a:r>
                        <a:rPr lang="en-US" sz="2000" dirty="0">
                          <a:solidFill>
                            <a:schemeClr val="bg1"/>
                          </a:solidFill>
                          <a:effectLst/>
                          <a:latin typeface="Times New Roman" panose="02020603050405020304" pitchFamily="18" charset="0"/>
                          <a:cs typeface="Times New Roman" panose="02020603050405020304" pitchFamily="18" charset="0"/>
                        </a:rPr>
                        <a:t> care l-a </a:t>
                      </a:r>
                      <a:r>
                        <a:rPr lang="en-US" sz="2000" dirty="0" err="1">
                          <a:solidFill>
                            <a:schemeClr val="bg1"/>
                          </a:solidFill>
                          <a:effectLst/>
                          <a:latin typeface="Times New Roman" panose="02020603050405020304" pitchFamily="18" charset="0"/>
                          <a:cs typeface="Times New Roman" panose="02020603050405020304" pitchFamily="18" charset="0"/>
                        </a:rPr>
                        <a:t>pregătit</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2000" dirty="0" err="1">
                          <a:solidFill>
                            <a:schemeClr val="bg1"/>
                          </a:solidFill>
                          <a:effectLst/>
                          <a:latin typeface="Times New Roman" panose="02020603050405020304" pitchFamily="18" charset="0"/>
                          <a:cs typeface="Times New Roman" panose="02020603050405020304" pitchFamily="18" charset="0"/>
                        </a:rPr>
                        <a:t>Unitatea</a:t>
                      </a:r>
                      <a:r>
                        <a:rPr lang="fr-FR" sz="2000" dirty="0">
                          <a:solidFill>
                            <a:schemeClr val="bg1"/>
                          </a:solidFill>
                          <a:effectLst/>
                          <a:latin typeface="Times New Roman" panose="02020603050405020304" pitchFamily="18" charset="0"/>
                          <a:cs typeface="Times New Roman" panose="02020603050405020304" pitchFamily="18" charset="0"/>
                        </a:rPr>
                        <a:t> </a:t>
                      </a:r>
                      <a:r>
                        <a:rPr lang="fr-FR" sz="2000" dirty="0" err="1">
                          <a:solidFill>
                            <a:schemeClr val="bg1"/>
                          </a:solidFill>
                          <a:effectLst/>
                          <a:latin typeface="Times New Roman" panose="02020603050405020304" pitchFamily="18" charset="0"/>
                          <a:cs typeface="Times New Roman" panose="02020603050405020304" pitchFamily="18" charset="0"/>
                        </a:rPr>
                        <a:t>unde</a:t>
                      </a:r>
                      <a:r>
                        <a:rPr lang="fr-FR" sz="2000" dirty="0">
                          <a:solidFill>
                            <a:schemeClr val="bg1"/>
                          </a:solidFill>
                          <a:effectLst/>
                          <a:latin typeface="Times New Roman" panose="02020603050405020304" pitchFamily="18" charset="0"/>
                          <a:cs typeface="Times New Roman" panose="02020603050405020304" pitchFamily="18" charset="0"/>
                        </a:rPr>
                        <a:t> este </a:t>
                      </a:r>
                      <a:r>
                        <a:rPr lang="fr-FR" sz="2000" dirty="0" err="1">
                          <a:solidFill>
                            <a:schemeClr val="bg1"/>
                          </a:solidFill>
                          <a:effectLst/>
                          <a:latin typeface="Times New Roman" panose="02020603050405020304" pitchFamily="18" charset="0"/>
                          <a:cs typeface="Times New Roman" panose="02020603050405020304" pitchFamily="18" charset="0"/>
                        </a:rPr>
                        <a:t>încadrat</a:t>
                      </a:r>
                      <a:r>
                        <a:rPr lang="fr-FR" sz="2000" dirty="0">
                          <a:solidFill>
                            <a:schemeClr val="bg1"/>
                          </a:solidFill>
                          <a:effectLst/>
                          <a:latin typeface="Times New Roman" panose="02020603050405020304" pitchFamily="18" charset="0"/>
                          <a:cs typeface="Times New Roman" panose="02020603050405020304" pitchFamily="18" charset="0"/>
                        </a:rPr>
                        <a:t> </a:t>
                      </a:r>
                      <a:r>
                        <a:rPr lang="fr-FR" sz="2000" dirty="0" err="1">
                          <a:solidFill>
                            <a:schemeClr val="bg1"/>
                          </a:solidFill>
                          <a:effectLst/>
                          <a:latin typeface="Times New Roman" panose="02020603050405020304" pitchFamily="18" charset="0"/>
                          <a:cs typeface="Times New Roman" panose="02020603050405020304" pitchFamily="18" charset="0"/>
                        </a:rPr>
                        <a:t>profesorul</a:t>
                      </a:r>
                      <a:r>
                        <a:rPr lang="fr-FR" sz="2000" dirty="0">
                          <a:solidFill>
                            <a:schemeClr val="bg1"/>
                          </a:solidFill>
                          <a:effectLst/>
                          <a:latin typeface="Times New Roman" panose="02020603050405020304" pitchFamily="18" charset="0"/>
                          <a:cs typeface="Times New Roman" panose="02020603050405020304" pitchFamily="18" charset="0"/>
                        </a:rPr>
                        <a:t> care l-a </a:t>
                      </a:r>
                      <a:r>
                        <a:rPr lang="fr-FR" sz="2000" dirty="0" err="1">
                          <a:solidFill>
                            <a:schemeClr val="bg1"/>
                          </a:solidFill>
                          <a:effectLst/>
                          <a:latin typeface="Times New Roman" panose="02020603050405020304" pitchFamily="18" charset="0"/>
                          <a:cs typeface="Times New Roman" panose="02020603050405020304" pitchFamily="18" charset="0"/>
                        </a:rPr>
                        <a:t>pregătit</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2000">
                          <a:solidFill>
                            <a:schemeClr val="bg1"/>
                          </a:solidFill>
                          <a:effectLst/>
                          <a:latin typeface="Times New Roman" panose="02020603050405020304" pitchFamily="18" charset="0"/>
                          <a:cs typeface="Times New Roman" panose="02020603050405020304" pitchFamily="18" charset="0"/>
                        </a:rPr>
                        <a:t>Profesor la Centrul de Excelență</a:t>
                      </a:r>
                      <a:endParaRPr lang="fr-FR" sz="2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2000" dirty="0" err="1">
                          <a:solidFill>
                            <a:schemeClr val="bg1"/>
                          </a:solidFill>
                          <a:effectLst/>
                          <a:latin typeface="Times New Roman" panose="02020603050405020304" pitchFamily="18" charset="0"/>
                          <a:cs typeface="Times New Roman" panose="02020603050405020304" pitchFamily="18" charset="0"/>
                        </a:rPr>
                        <a:t>Denumirea</a:t>
                      </a:r>
                      <a:r>
                        <a:rPr lang="fr-FR" sz="2000" dirty="0">
                          <a:solidFill>
                            <a:schemeClr val="bg1"/>
                          </a:solidFill>
                          <a:effectLst/>
                          <a:latin typeface="Times New Roman" panose="02020603050405020304" pitchFamily="18" charset="0"/>
                          <a:cs typeface="Times New Roman" panose="02020603050405020304" pitchFamily="18" charset="0"/>
                        </a:rPr>
                        <a:t> </a:t>
                      </a:r>
                      <a:r>
                        <a:rPr lang="fr-FR" sz="2000" dirty="0" err="1">
                          <a:solidFill>
                            <a:schemeClr val="bg1"/>
                          </a:solidFill>
                          <a:effectLst/>
                          <a:latin typeface="Times New Roman" panose="02020603050405020304" pitchFamily="18" charset="0"/>
                          <a:cs typeface="Times New Roman" panose="02020603050405020304" pitchFamily="18" charset="0"/>
                        </a:rPr>
                        <a:t>competiției</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352896692"/>
                  </a:ext>
                </a:extLst>
              </a:tr>
              <a:tr h="3113759">
                <a:tc>
                  <a:txBody>
                    <a:bodyPr/>
                    <a:lstStyle/>
                    <a:p>
                      <a:pPr algn="l">
                        <a:lnSpc>
                          <a:spcPct val="107000"/>
                        </a:lnSpc>
                        <a:spcAft>
                          <a:spcPts val="0"/>
                        </a:spcAft>
                      </a:pPr>
                      <a:r>
                        <a:rPr lang="fr-FR" sz="2000" dirty="0" err="1">
                          <a:solidFill>
                            <a:schemeClr val="bg1"/>
                          </a:solidFill>
                          <a:effectLst/>
                          <a:latin typeface="Times New Roman" panose="02020603050405020304" pitchFamily="18" charset="0"/>
                          <a:cs typeface="Times New Roman" panose="02020603050405020304" pitchFamily="18" charset="0"/>
                        </a:rPr>
                        <a:t>Șera</a:t>
                      </a:r>
                      <a:r>
                        <a:rPr lang="fr-FR" sz="2000" dirty="0">
                          <a:solidFill>
                            <a:schemeClr val="bg1"/>
                          </a:solidFill>
                          <a:effectLst/>
                          <a:latin typeface="Times New Roman" panose="02020603050405020304" pitchFamily="18" charset="0"/>
                          <a:cs typeface="Times New Roman" panose="02020603050405020304" pitchFamily="18" charset="0"/>
                        </a:rPr>
                        <a:t> Victor</a:t>
                      </a:r>
                      <a:endParaRPr lang="fr-FR"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fr-FR" sz="2000" dirty="0">
                          <a:effectLst/>
                          <a:latin typeface="Times New Roman" panose="02020603050405020304" pitchFamily="18" charset="0"/>
                          <a:cs typeface="Times New Roman" panose="02020603050405020304" pitchFamily="18" charset="0"/>
                        </a:rPr>
                        <a:t>I</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fr-FR" sz="2000" dirty="0">
                          <a:effectLst/>
                          <a:latin typeface="Times New Roman" panose="02020603050405020304" pitchFamily="18" charset="0"/>
                          <a:cs typeface="Times New Roman" panose="02020603050405020304" pitchFamily="18" charset="0"/>
                        </a:rPr>
                        <a:t>12</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fr-FR" sz="2000" dirty="0" err="1">
                          <a:effectLst/>
                          <a:latin typeface="Times New Roman" panose="02020603050405020304" pitchFamily="18" charset="0"/>
                          <a:cs typeface="Times New Roman" panose="02020603050405020304" pitchFamily="18" charset="0"/>
                        </a:rPr>
                        <a:t>Liceul</a:t>
                      </a:r>
                      <a:r>
                        <a:rPr lang="fr-FR" sz="2000" dirty="0">
                          <a:effectLst/>
                          <a:latin typeface="Times New Roman" panose="02020603050405020304" pitchFamily="18" charset="0"/>
                          <a:cs typeface="Times New Roman" panose="02020603050405020304" pitchFamily="18" charset="0"/>
                        </a:rPr>
                        <a:t> de </a:t>
                      </a:r>
                      <a:r>
                        <a:rPr lang="fr-FR" sz="2000" dirty="0" err="1">
                          <a:effectLst/>
                          <a:latin typeface="Times New Roman" panose="02020603050405020304" pitchFamily="18" charset="0"/>
                          <a:cs typeface="Times New Roman" panose="02020603050405020304" pitchFamily="18" charset="0"/>
                        </a:rPr>
                        <a:t>Informatică</a:t>
                      </a:r>
                      <a:r>
                        <a:rPr lang="fr-FR" sz="2000" dirty="0">
                          <a:effectLst/>
                          <a:latin typeface="Times New Roman" panose="02020603050405020304" pitchFamily="18" charset="0"/>
                          <a:cs typeface="Times New Roman" panose="02020603050405020304" pitchFamily="18" charset="0"/>
                        </a:rPr>
                        <a:t> </a:t>
                      </a:r>
                      <a:r>
                        <a:rPr lang="fr-FR" sz="2000" i="1" dirty="0" err="1">
                          <a:effectLst/>
                          <a:latin typeface="Times New Roman" panose="02020603050405020304" pitchFamily="18" charset="0"/>
                          <a:cs typeface="Times New Roman" panose="02020603050405020304" pitchFamily="18" charset="0"/>
                        </a:rPr>
                        <a:t>Tiberiu</a:t>
                      </a:r>
                      <a:r>
                        <a:rPr lang="fr-FR" sz="2000" i="1" dirty="0">
                          <a:effectLst/>
                          <a:latin typeface="Times New Roman" panose="02020603050405020304" pitchFamily="18" charset="0"/>
                          <a:cs typeface="Times New Roman" panose="02020603050405020304" pitchFamily="18" charset="0"/>
                        </a:rPr>
                        <a:t> </a:t>
                      </a:r>
                      <a:r>
                        <a:rPr lang="fr-FR" sz="2000" i="1" dirty="0" err="1">
                          <a:effectLst/>
                          <a:latin typeface="Times New Roman" panose="02020603050405020304" pitchFamily="18" charset="0"/>
                          <a:cs typeface="Times New Roman" panose="02020603050405020304" pitchFamily="18" charset="0"/>
                        </a:rPr>
                        <a:t>Popoviciu</a:t>
                      </a:r>
                      <a:r>
                        <a:rPr lang="fr-FR" sz="2000" i="1" dirty="0">
                          <a:effectLst/>
                          <a:latin typeface="Times New Roman" panose="02020603050405020304" pitchFamily="18" charset="0"/>
                          <a:cs typeface="Times New Roman" panose="02020603050405020304" pitchFamily="18" charset="0"/>
                        </a:rPr>
                        <a:t> </a:t>
                      </a:r>
                      <a:r>
                        <a:rPr lang="fr-FR" sz="2000" dirty="0">
                          <a:effectLst/>
                          <a:latin typeface="Times New Roman" panose="02020603050405020304" pitchFamily="18" charset="0"/>
                          <a:cs typeface="Times New Roman" panose="02020603050405020304" pitchFamily="18" charset="0"/>
                        </a:rPr>
                        <a:t>Cluj-Napoca</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fr-FR" sz="2000" dirty="0">
                          <a:effectLst/>
                          <a:latin typeface="Times New Roman" panose="02020603050405020304" pitchFamily="18" charset="0"/>
                          <a:cs typeface="Times New Roman" panose="02020603050405020304" pitchFamily="18" charset="0"/>
                        </a:rPr>
                        <a:t>Alexandru </a:t>
                      </a:r>
                      <a:r>
                        <a:rPr lang="fr-FR" sz="2000" dirty="0" err="1">
                          <a:effectLst/>
                          <a:latin typeface="Times New Roman" panose="02020603050405020304" pitchFamily="18" charset="0"/>
                          <a:cs typeface="Times New Roman" panose="02020603050405020304" pitchFamily="18" charset="0"/>
                        </a:rPr>
                        <a:t>Dudău</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fr-FR" sz="2000" dirty="0" err="1">
                          <a:effectLst/>
                          <a:latin typeface="Times New Roman" panose="02020603050405020304" pitchFamily="18" charset="0"/>
                          <a:cs typeface="Times New Roman" panose="02020603050405020304" pitchFamily="18" charset="0"/>
                        </a:rPr>
                        <a:t>Colegiul</a:t>
                      </a:r>
                      <a:r>
                        <a:rPr lang="fr-FR" sz="2000" dirty="0">
                          <a:effectLst/>
                          <a:latin typeface="Times New Roman" panose="02020603050405020304" pitchFamily="18" charset="0"/>
                          <a:cs typeface="Times New Roman" panose="02020603050405020304" pitchFamily="18" charset="0"/>
                        </a:rPr>
                        <a:t> </a:t>
                      </a:r>
                      <a:r>
                        <a:rPr lang="fr-FR" sz="2000" dirty="0" err="1">
                          <a:effectLst/>
                          <a:latin typeface="Times New Roman" panose="02020603050405020304" pitchFamily="18" charset="0"/>
                          <a:cs typeface="Times New Roman" panose="02020603050405020304" pitchFamily="18" charset="0"/>
                        </a:rPr>
                        <a:t>Național</a:t>
                      </a:r>
                      <a:r>
                        <a:rPr lang="fr-FR" sz="2000" dirty="0">
                          <a:effectLst/>
                          <a:latin typeface="Times New Roman" panose="02020603050405020304" pitchFamily="18" charset="0"/>
                          <a:cs typeface="Times New Roman" panose="02020603050405020304" pitchFamily="18" charset="0"/>
                        </a:rPr>
                        <a:t> </a:t>
                      </a:r>
                      <a:r>
                        <a:rPr lang="fr-FR" sz="2000" i="1" dirty="0">
                          <a:effectLst/>
                          <a:latin typeface="Times New Roman" panose="02020603050405020304" pitchFamily="18" charset="0"/>
                          <a:cs typeface="Times New Roman" panose="02020603050405020304" pitchFamily="18" charset="0"/>
                        </a:rPr>
                        <a:t>Gheorghe </a:t>
                      </a:r>
                      <a:r>
                        <a:rPr lang="fr-FR" sz="2000" i="1" dirty="0" err="1">
                          <a:effectLst/>
                          <a:latin typeface="Times New Roman" panose="02020603050405020304" pitchFamily="18" charset="0"/>
                          <a:cs typeface="Times New Roman" panose="02020603050405020304" pitchFamily="18" charset="0"/>
                        </a:rPr>
                        <a:t>Șincai</a:t>
                      </a:r>
                      <a:r>
                        <a:rPr lang="fr-FR" sz="2000" i="1" dirty="0">
                          <a:effectLst/>
                          <a:latin typeface="Times New Roman" panose="02020603050405020304" pitchFamily="18" charset="0"/>
                          <a:cs typeface="Times New Roman" panose="02020603050405020304" pitchFamily="18" charset="0"/>
                        </a:rPr>
                        <a:t> </a:t>
                      </a:r>
                      <a:endParaRPr lang="ro-RO" sz="2000" i="1" dirty="0">
                        <a:effectLst/>
                        <a:latin typeface="Times New Roman" panose="02020603050405020304" pitchFamily="18" charset="0"/>
                        <a:cs typeface="Times New Roman" panose="02020603050405020304" pitchFamily="18" charset="0"/>
                      </a:endParaRPr>
                    </a:p>
                    <a:p>
                      <a:pPr algn="l">
                        <a:lnSpc>
                          <a:spcPct val="107000"/>
                        </a:lnSpc>
                        <a:spcAft>
                          <a:spcPts val="0"/>
                        </a:spcAft>
                      </a:pPr>
                      <a:r>
                        <a:rPr lang="fr-FR" sz="2000" dirty="0">
                          <a:effectLst/>
                          <a:latin typeface="Times New Roman" panose="02020603050405020304" pitchFamily="18" charset="0"/>
                          <a:cs typeface="Times New Roman" panose="02020603050405020304" pitchFamily="18" charset="0"/>
                        </a:rPr>
                        <a:t>Cluj-Napoca</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fr-FR" sz="2000" dirty="0">
                          <a:effectLst/>
                          <a:latin typeface="Times New Roman" panose="02020603050405020304" pitchFamily="18" charset="0"/>
                          <a:cs typeface="Times New Roman" panose="02020603050405020304" pitchFamily="18" charset="0"/>
                        </a:rPr>
                        <a:t>Alexandru </a:t>
                      </a:r>
                      <a:r>
                        <a:rPr lang="ro-RO" sz="2000" dirty="0">
                          <a:effectLst/>
                          <a:latin typeface="Times New Roman" panose="02020603050405020304" pitchFamily="18" charset="0"/>
                          <a:cs typeface="Times New Roman" panose="02020603050405020304" pitchFamily="18" charset="0"/>
                        </a:rPr>
                        <a:t>D</a:t>
                      </a:r>
                      <a:r>
                        <a:rPr lang="fr-FR" sz="2000" dirty="0" err="1">
                          <a:effectLst/>
                          <a:latin typeface="Times New Roman" panose="02020603050405020304" pitchFamily="18" charset="0"/>
                          <a:cs typeface="Times New Roman" panose="02020603050405020304" pitchFamily="18" charset="0"/>
                        </a:rPr>
                        <a:t>udău</a:t>
                      </a:r>
                      <a:endParaRPr lang="fr-FR"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fr-FR" sz="2000" dirty="0" err="1">
                          <a:solidFill>
                            <a:schemeClr val="bg1"/>
                          </a:solidFill>
                          <a:effectLst/>
                          <a:latin typeface="Times New Roman" panose="02020603050405020304" pitchFamily="18" charset="0"/>
                          <a:cs typeface="Times New Roman" panose="02020603050405020304" pitchFamily="18" charset="0"/>
                        </a:rPr>
                        <a:t>Olimpiada</a:t>
                      </a:r>
                      <a:r>
                        <a:rPr lang="fr-FR" sz="2000" dirty="0">
                          <a:solidFill>
                            <a:schemeClr val="bg1"/>
                          </a:solidFill>
                          <a:effectLst/>
                          <a:latin typeface="Times New Roman" panose="02020603050405020304" pitchFamily="18" charset="0"/>
                          <a:cs typeface="Times New Roman" panose="02020603050405020304" pitchFamily="18" charset="0"/>
                        </a:rPr>
                        <a:t> </a:t>
                      </a:r>
                      <a:r>
                        <a:rPr lang="fr-FR" sz="2000" dirty="0" err="1">
                          <a:solidFill>
                            <a:schemeClr val="bg1"/>
                          </a:solidFill>
                          <a:effectLst/>
                          <a:latin typeface="Times New Roman" panose="02020603050405020304" pitchFamily="18" charset="0"/>
                          <a:cs typeface="Times New Roman" panose="02020603050405020304" pitchFamily="18" charset="0"/>
                        </a:rPr>
                        <a:t>internațională</a:t>
                      </a:r>
                      <a:r>
                        <a:rPr lang="fr-FR" sz="2000" dirty="0">
                          <a:solidFill>
                            <a:schemeClr val="bg1"/>
                          </a:solidFill>
                          <a:effectLst/>
                          <a:latin typeface="Times New Roman" panose="02020603050405020304" pitchFamily="18" charset="0"/>
                          <a:cs typeface="Times New Roman" panose="02020603050405020304" pitchFamily="18" charset="0"/>
                        </a:rPr>
                        <a:t> de </a:t>
                      </a:r>
                      <a:r>
                        <a:rPr lang="fr-FR" sz="2000" dirty="0" err="1">
                          <a:solidFill>
                            <a:schemeClr val="bg1"/>
                          </a:solidFill>
                          <a:effectLst/>
                          <a:latin typeface="Times New Roman" panose="02020603050405020304" pitchFamily="18" charset="0"/>
                          <a:cs typeface="Times New Roman" panose="02020603050405020304" pitchFamily="18" charset="0"/>
                        </a:rPr>
                        <a:t>limba</a:t>
                      </a:r>
                      <a:r>
                        <a:rPr lang="fr-FR" sz="2000" dirty="0">
                          <a:solidFill>
                            <a:schemeClr val="bg1"/>
                          </a:solidFill>
                          <a:effectLst/>
                          <a:latin typeface="Times New Roman" panose="02020603050405020304" pitchFamily="18" charset="0"/>
                          <a:cs typeface="Times New Roman" panose="02020603050405020304" pitchFamily="18" charset="0"/>
                        </a:rPr>
                        <a:t> </a:t>
                      </a:r>
                      <a:r>
                        <a:rPr lang="fr-FR" sz="2000" dirty="0" err="1">
                          <a:solidFill>
                            <a:schemeClr val="bg1"/>
                          </a:solidFill>
                          <a:effectLst/>
                          <a:latin typeface="Times New Roman" panose="02020603050405020304" pitchFamily="18" charset="0"/>
                          <a:cs typeface="Times New Roman" panose="02020603050405020304" pitchFamily="18" charset="0"/>
                        </a:rPr>
                        <a:t>latină</a:t>
                      </a:r>
                      <a:r>
                        <a:rPr lang="fr-FR" sz="2000" dirty="0">
                          <a:solidFill>
                            <a:schemeClr val="bg1"/>
                          </a:solidFill>
                          <a:effectLst/>
                          <a:latin typeface="Times New Roman" panose="02020603050405020304" pitchFamily="18" charset="0"/>
                          <a:cs typeface="Times New Roman" panose="02020603050405020304" pitchFamily="18" charset="0"/>
                        </a:rPr>
                        <a:t> </a:t>
                      </a:r>
                    </a:p>
                    <a:p>
                      <a:pPr algn="l">
                        <a:lnSpc>
                          <a:spcPct val="107000"/>
                        </a:lnSpc>
                        <a:spcAft>
                          <a:spcPts val="0"/>
                        </a:spcAft>
                      </a:pPr>
                      <a:endParaRPr lang="ro-RO" sz="2000" dirty="0">
                        <a:solidFill>
                          <a:schemeClr val="bg1"/>
                        </a:solidFill>
                        <a:effectLst/>
                        <a:latin typeface="Times New Roman" panose="02020603050405020304" pitchFamily="18" charset="0"/>
                        <a:cs typeface="Times New Roman" panose="02020603050405020304" pitchFamily="18" charset="0"/>
                      </a:endParaRPr>
                    </a:p>
                    <a:p>
                      <a:pPr algn="l">
                        <a:lnSpc>
                          <a:spcPct val="107000"/>
                        </a:lnSpc>
                        <a:spcAft>
                          <a:spcPts val="0"/>
                        </a:spcAft>
                      </a:pPr>
                      <a:r>
                        <a:rPr lang="fr-FR" sz="2000" i="1" dirty="0" err="1">
                          <a:solidFill>
                            <a:schemeClr val="bg1"/>
                          </a:solidFill>
                          <a:effectLst/>
                          <a:latin typeface="Times New Roman" panose="02020603050405020304" pitchFamily="18" charset="0"/>
                          <a:cs typeface="Times New Roman" panose="02020603050405020304" pitchFamily="18" charset="0"/>
                        </a:rPr>
                        <a:t>Certamen</a:t>
                      </a:r>
                      <a:r>
                        <a:rPr lang="fr-FR" sz="2000" i="1" dirty="0">
                          <a:solidFill>
                            <a:schemeClr val="bg1"/>
                          </a:solidFill>
                          <a:effectLst/>
                          <a:latin typeface="Times New Roman" panose="02020603050405020304" pitchFamily="18" charset="0"/>
                          <a:cs typeface="Times New Roman" panose="02020603050405020304" pitchFamily="18" charset="0"/>
                        </a:rPr>
                        <a:t> </a:t>
                      </a:r>
                      <a:r>
                        <a:rPr lang="fr-FR" sz="2000" i="1" dirty="0" err="1">
                          <a:solidFill>
                            <a:schemeClr val="bg1"/>
                          </a:solidFill>
                          <a:effectLst/>
                          <a:latin typeface="Times New Roman" panose="02020603050405020304" pitchFamily="18" charset="0"/>
                          <a:cs typeface="Times New Roman" panose="02020603050405020304" pitchFamily="18" charset="0"/>
                        </a:rPr>
                        <a:t>Horatianum</a:t>
                      </a:r>
                      <a:endParaRPr lang="fr-FR" sz="20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839337065"/>
                  </a:ext>
                </a:extLst>
              </a:tr>
            </a:tbl>
          </a:graphicData>
        </a:graphic>
      </p:graphicFrame>
      <p:sp>
        <p:nvSpPr>
          <p:cNvPr id="4" name="Rectangle 1">
            <a:extLst>
              <a:ext uri="{FF2B5EF4-FFF2-40B4-BE49-F238E27FC236}">
                <a16:creationId xmlns:a16="http://schemas.microsoft.com/office/drawing/2014/main" xmlns="" id="{9BF4970E-C22E-405A-BDA7-E5E3E1BB7EF5}"/>
              </a:ext>
            </a:extLst>
          </p:cNvPr>
          <p:cNvSpPr>
            <a:spLocks noChangeArrowheads="1"/>
          </p:cNvSpPr>
          <p:nvPr/>
        </p:nvSpPr>
        <p:spPr bwMode="auto">
          <a:xfrm>
            <a:off x="661911" y="2887663"/>
            <a:ext cx="178540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620663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1891" y="201826"/>
            <a:ext cx="9975273" cy="738664"/>
          </a:xfrm>
          <a:prstGeom prst="rect">
            <a:avLst/>
          </a:prstGeom>
          <a:noFill/>
        </p:spPr>
        <p:txBody>
          <a:bodyPr wrap="square" rtlCol="0">
            <a:spAutoFit/>
          </a:bodyPr>
          <a:lstStyle/>
          <a:p>
            <a:pPr lvl="0"/>
            <a:r>
              <a:rPr lang="ro-RO" sz="28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Rezultatele la Olimpiada de limbi clasice</a:t>
            </a:r>
          </a:p>
          <a:p>
            <a:pPr lvl="0"/>
            <a:endParaRPr lang="ro-RO" sz="1400" b="1" dirty="0">
              <a:ln w="0"/>
              <a:solidFill>
                <a:prstClr val="black"/>
              </a:solidFill>
              <a:effectLst>
                <a:outerShdw blurRad="38100" dist="19050" dir="2700000" algn="tl" rotWithShape="0">
                  <a:prstClr val="black">
                    <a:alpha val="40000"/>
                  </a:prstClr>
                </a:outerShdw>
              </a:effectLst>
            </a:endParaRPr>
          </a:p>
        </p:txBody>
      </p:sp>
      <p:graphicFrame>
        <p:nvGraphicFramePr>
          <p:cNvPr id="5" name="Table 4">
            <a:extLst>
              <a:ext uri="{FF2B5EF4-FFF2-40B4-BE49-F238E27FC236}">
                <a16:creationId xmlns:a16="http://schemas.microsoft.com/office/drawing/2014/main" xmlns="" id="{D4BCB705-D59D-435A-9667-DB8B9614E9FB}"/>
              </a:ext>
            </a:extLst>
          </p:cNvPr>
          <p:cNvGraphicFramePr>
            <a:graphicFrameLocks noGrp="1"/>
          </p:cNvGraphicFramePr>
          <p:nvPr>
            <p:extLst>
              <p:ext uri="{D42A27DB-BD31-4B8C-83A1-F6EECF244321}">
                <p14:modId xmlns:p14="http://schemas.microsoft.com/office/powerpoint/2010/main" val="2315860516"/>
              </p:ext>
            </p:extLst>
          </p:nvPr>
        </p:nvGraphicFramePr>
        <p:xfrm>
          <a:off x="235528" y="720437"/>
          <a:ext cx="11734799" cy="5577551"/>
        </p:xfrm>
        <a:graphic>
          <a:graphicData uri="http://schemas.openxmlformats.org/drawingml/2006/table">
            <a:tbl>
              <a:tblPr>
                <a:tableStyleId>{5C22544A-7EE6-4342-B048-85BDC9FD1C3A}</a:tableStyleId>
              </a:tblPr>
              <a:tblGrid>
                <a:gridCol w="645776">
                  <a:extLst>
                    <a:ext uri="{9D8B030D-6E8A-4147-A177-3AD203B41FA5}">
                      <a16:colId xmlns:a16="http://schemas.microsoft.com/office/drawing/2014/main" xmlns="" val="724326284"/>
                    </a:ext>
                  </a:extLst>
                </a:gridCol>
                <a:gridCol w="1747416">
                  <a:extLst>
                    <a:ext uri="{9D8B030D-6E8A-4147-A177-3AD203B41FA5}">
                      <a16:colId xmlns:a16="http://schemas.microsoft.com/office/drawing/2014/main" xmlns="" val="1431980857"/>
                    </a:ext>
                  </a:extLst>
                </a:gridCol>
                <a:gridCol w="1115010">
                  <a:extLst>
                    <a:ext uri="{9D8B030D-6E8A-4147-A177-3AD203B41FA5}">
                      <a16:colId xmlns:a16="http://schemas.microsoft.com/office/drawing/2014/main" xmlns="" val="966628216"/>
                    </a:ext>
                  </a:extLst>
                </a:gridCol>
                <a:gridCol w="737426">
                  <a:extLst>
                    <a:ext uri="{9D8B030D-6E8A-4147-A177-3AD203B41FA5}">
                      <a16:colId xmlns:a16="http://schemas.microsoft.com/office/drawing/2014/main" xmlns="" val="3045153615"/>
                    </a:ext>
                  </a:extLst>
                </a:gridCol>
                <a:gridCol w="2430834">
                  <a:extLst>
                    <a:ext uri="{9D8B030D-6E8A-4147-A177-3AD203B41FA5}">
                      <a16:colId xmlns:a16="http://schemas.microsoft.com/office/drawing/2014/main" xmlns="" val="3765919014"/>
                    </a:ext>
                  </a:extLst>
                </a:gridCol>
                <a:gridCol w="2034629">
                  <a:extLst>
                    <a:ext uri="{9D8B030D-6E8A-4147-A177-3AD203B41FA5}">
                      <a16:colId xmlns:a16="http://schemas.microsoft.com/office/drawing/2014/main" xmlns="" val="3471418552"/>
                    </a:ext>
                  </a:extLst>
                </a:gridCol>
                <a:gridCol w="1703745">
                  <a:extLst>
                    <a:ext uri="{9D8B030D-6E8A-4147-A177-3AD203B41FA5}">
                      <a16:colId xmlns:a16="http://schemas.microsoft.com/office/drawing/2014/main" xmlns="" val="4077532977"/>
                    </a:ext>
                  </a:extLst>
                </a:gridCol>
                <a:gridCol w="1319963">
                  <a:extLst>
                    <a:ext uri="{9D8B030D-6E8A-4147-A177-3AD203B41FA5}">
                      <a16:colId xmlns:a16="http://schemas.microsoft.com/office/drawing/2014/main" xmlns="" val="3030727390"/>
                    </a:ext>
                  </a:extLst>
                </a:gridCol>
              </a:tblGrid>
              <a:tr h="745219">
                <a:tc>
                  <a:txBody>
                    <a:bodyPr/>
                    <a:lstStyle/>
                    <a:p>
                      <a:pPr algn="ctr" fontAlgn="ctr"/>
                      <a:r>
                        <a:rPr lang="ro-RO" sz="1200" b="1" u="none" strike="noStrike" dirty="0">
                          <a:effectLst/>
                          <a:latin typeface="Times New Roman" panose="02020603050405020304" pitchFamily="18" charset="0"/>
                          <a:cs typeface="Times New Roman" panose="02020603050405020304" pitchFamily="18" charset="0"/>
                        </a:rPr>
                        <a:t>NR.</a:t>
                      </a:r>
                    </a:p>
                    <a:p>
                      <a:pPr algn="ctr" fontAlgn="ctr"/>
                      <a:r>
                        <a:rPr lang="ro-RO" sz="1200" b="1" u="none" strike="noStrike" dirty="0">
                          <a:effectLst/>
                          <a:latin typeface="Times New Roman" panose="02020603050405020304" pitchFamily="18" charset="0"/>
                          <a:cs typeface="Times New Roman" panose="02020603050405020304" pitchFamily="18" charset="0"/>
                        </a:rPr>
                        <a:t>CRT.</a:t>
                      </a:r>
                      <a:r>
                        <a:rPr lang="en-US" sz="1200" b="1" u="none" strike="noStrike" dirty="0">
                          <a:effectLst/>
                          <a:latin typeface="Times New Roman" panose="02020603050405020304" pitchFamily="18" charset="0"/>
                          <a:cs typeface="Times New Roman" panose="02020603050405020304" pitchFamily="18" charset="0"/>
                        </a:rPr>
                        <a:t> </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NUMELE ȘI PRENUMELE ELEVULUI</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a:effectLst/>
                          <a:latin typeface="Times New Roman" panose="02020603050405020304" pitchFamily="18" charset="0"/>
                          <a:cs typeface="Times New Roman" panose="02020603050405020304" pitchFamily="18" charset="0"/>
                        </a:rPr>
                        <a:t>PREMIUL</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CLS. </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UNITATEA ŞCOLARĂ</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PROFESORUL CARE L-A PREGĂTIT</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UNITATEA UNDE ESTE  ÎNCADRAT PROFESORUL CARE L-A PREGĂTIT</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s-ES" sz="1200" b="1" u="none" strike="noStrike" dirty="0">
                          <a:effectLst/>
                          <a:latin typeface="Times New Roman" panose="02020603050405020304" pitchFamily="18" charset="0"/>
                          <a:cs typeface="Times New Roman" panose="02020603050405020304" pitchFamily="18" charset="0"/>
                        </a:rPr>
                        <a:t>PROFESOR LA CENTRUL DE EXCELENTĂ            </a:t>
                      </a:r>
                      <a:endParaRPr lang="es-E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1945559417"/>
                  </a:ext>
                </a:extLst>
              </a:tr>
              <a:tr h="582821">
                <a:tc>
                  <a:txBody>
                    <a:bodyPr/>
                    <a:lstStyle/>
                    <a:p>
                      <a:pPr algn="ctr" fontAlgn="ctr"/>
                      <a:r>
                        <a:rPr lang="en-US" sz="1200" u="none" strike="noStrike">
                          <a:effectLst/>
                          <a:latin typeface="Times New Roman" panose="02020603050405020304" pitchFamily="18" charset="0"/>
                          <a:cs typeface="Times New Roman" panose="02020603050405020304" pitchFamily="18" charset="0"/>
                        </a:rPr>
                        <a:t>1</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MIJA  A. IRINA PETRA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MENȚIUNE</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8</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Școala</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Gimnazială</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err="1">
                          <a:effectLst/>
                          <a:latin typeface="Times New Roman" panose="02020603050405020304" pitchFamily="18" charset="0"/>
                          <a:cs typeface="Times New Roman" panose="02020603050405020304" pitchFamily="18" charset="0"/>
                        </a:rPr>
                        <a:t>Ioan</a:t>
                      </a:r>
                      <a:r>
                        <a:rPr lang="en-US" sz="1200" b="1" i="1" u="none" strike="noStrike" dirty="0">
                          <a:effectLst/>
                          <a:latin typeface="Times New Roman" panose="02020603050405020304" pitchFamily="18" charset="0"/>
                          <a:cs typeface="Times New Roman" panose="02020603050405020304" pitchFamily="18" charset="0"/>
                        </a:rPr>
                        <a:t> Bob</a:t>
                      </a:r>
                      <a:r>
                        <a:rPr lang="ro-RO" sz="1200" b="1" i="1" u="none" strike="noStrike" dirty="0">
                          <a:effectLst/>
                          <a:latin typeface="Times New Roman" panose="02020603050405020304" pitchFamily="18" charset="0"/>
                          <a:cs typeface="Times New Roman" panose="02020603050405020304" pitchFamily="18" charset="0"/>
                        </a:rPr>
                        <a:t> </a:t>
                      </a:r>
                      <a:r>
                        <a:rPr lang="en-US" sz="1200" b="1" u="none" strike="noStrike" dirty="0">
                          <a:effectLst/>
                          <a:latin typeface="Times New Roman" panose="02020603050405020304" pitchFamily="18" charset="0"/>
                          <a:cs typeface="Times New Roman" panose="02020603050405020304" pitchFamily="18" charset="0"/>
                        </a:rPr>
                        <a:t>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ro-RO" sz="1200" b="1" u="none" strike="noStrike" dirty="0">
                          <a:effectLst/>
                          <a:latin typeface="Times New Roman" panose="02020603050405020304" pitchFamily="18" charset="0"/>
                          <a:cs typeface="Times New Roman" panose="02020603050405020304" pitchFamily="18" charset="0"/>
                        </a:rPr>
                        <a:t>CRISTINA </a:t>
                      </a:r>
                      <a:r>
                        <a:rPr lang="en-US" sz="1200" b="1" u="none" strike="noStrike" dirty="0">
                          <a:effectLst/>
                          <a:latin typeface="Times New Roman" panose="02020603050405020304" pitchFamily="18" charset="0"/>
                          <a:cs typeface="Times New Roman" panose="02020603050405020304" pitchFamily="18" charset="0"/>
                        </a:rPr>
                        <a:t>ANDRIEȘ </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Școala</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Gimnazială</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err="1">
                          <a:effectLst/>
                          <a:latin typeface="Times New Roman" panose="02020603050405020304" pitchFamily="18" charset="0"/>
                          <a:cs typeface="Times New Roman" panose="02020603050405020304" pitchFamily="18" charset="0"/>
                        </a:rPr>
                        <a:t>Ioan</a:t>
                      </a:r>
                      <a:r>
                        <a:rPr lang="en-US" sz="1200" b="1" i="1" u="none" strike="noStrike" dirty="0">
                          <a:effectLst/>
                          <a:latin typeface="Times New Roman" panose="02020603050405020304" pitchFamily="18" charset="0"/>
                          <a:cs typeface="Times New Roman" panose="02020603050405020304" pitchFamily="18" charset="0"/>
                        </a:rPr>
                        <a:t> Bob</a:t>
                      </a:r>
                      <a:r>
                        <a:rPr lang="en-US" sz="1200" b="1" u="none" strike="noStrike" dirty="0">
                          <a:effectLst/>
                          <a:latin typeface="Times New Roman" panose="02020603050405020304" pitchFamily="18" charset="0"/>
                          <a:cs typeface="Times New Roman" panose="02020603050405020304" pitchFamily="18" charset="0"/>
                        </a:rPr>
                        <a:t> 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a:effectLst/>
                          <a:latin typeface="Times New Roman" panose="02020603050405020304" pitchFamily="18" charset="0"/>
                          <a:cs typeface="Times New Roman" panose="02020603050405020304" pitchFamily="18" charset="0"/>
                        </a:rPr>
                        <a:t> </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2454529501"/>
                  </a:ext>
                </a:extLst>
              </a:tr>
              <a:tr h="519935">
                <a:tc>
                  <a:txBody>
                    <a:bodyPr/>
                    <a:lstStyle/>
                    <a:p>
                      <a:pPr algn="ctr" fontAlgn="ctr"/>
                      <a:r>
                        <a:rPr lang="en-US" sz="1200" u="none" strike="noStrike">
                          <a:effectLst/>
                          <a:latin typeface="Times New Roman" panose="02020603050405020304" pitchFamily="18" charset="0"/>
                          <a:cs typeface="Times New Roman" panose="02020603050405020304" pitchFamily="18" charset="0"/>
                        </a:rPr>
                        <a:t>2</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CĂLIN O. OANA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MENȚIUNE</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8</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Liceul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Teoretic</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a:effectLst/>
                          <a:latin typeface="Times New Roman" panose="02020603050405020304" pitchFamily="18" charset="0"/>
                          <a:cs typeface="Times New Roman" panose="02020603050405020304" pitchFamily="18" charset="0"/>
                        </a:rPr>
                        <a:t>Pavel Dan </a:t>
                      </a:r>
                      <a:r>
                        <a:rPr lang="en-US" sz="1200" b="1" u="none" strike="noStrike" dirty="0" err="1">
                          <a:effectLst/>
                          <a:latin typeface="Times New Roman" panose="02020603050405020304" pitchFamily="18" charset="0"/>
                          <a:cs typeface="Times New Roman" panose="02020603050405020304" pitchFamily="18" charset="0"/>
                        </a:rPr>
                        <a:t>Câmpia</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Turzii</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CARMEN</a:t>
                      </a:r>
                      <a:r>
                        <a:rPr lang="ro-RO" sz="1200" b="1" u="none" strike="noStrike" dirty="0">
                          <a:effectLst/>
                          <a:latin typeface="Times New Roman" panose="02020603050405020304" pitchFamily="18" charset="0"/>
                          <a:cs typeface="Times New Roman" panose="02020603050405020304" pitchFamily="18" charset="0"/>
                        </a:rPr>
                        <a:t> MOLDOVAN</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Liceul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Teoretic</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a:effectLst/>
                          <a:latin typeface="Times New Roman" panose="02020603050405020304" pitchFamily="18" charset="0"/>
                          <a:cs typeface="Times New Roman" panose="02020603050405020304" pitchFamily="18" charset="0"/>
                        </a:rPr>
                        <a:t>Pavel Dan </a:t>
                      </a:r>
                      <a:r>
                        <a:rPr lang="en-US" sz="1200" b="1" u="none" strike="noStrike" dirty="0" err="1">
                          <a:effectLst/>
                          <a:latin typeface="Times New Roman" panose="02020603050405020304" pitchFamily="18" charset="0"/>
                          <a:cs typeface="Times New Roman" panose="02020603050405020304" pitchFamily="18" charset="0"/>
                        </a:rPr>
                        <a:t>Câmpia</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Turzii</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a:effectLst/>
                          <a:latin typeface="Times New Roman" panose="02020603050405020304" pitchFamily="18" charset="0"/>
                          <a:cs typeface="Times New Roman" panose="02020603050405020304" pitchFamily="18" charset="0"/>
                        </a:rPr>
                        <a:t> </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3014680140"/>
                  </a:ext>
                </a:extLst>
              </a:tr>
              <a:tr h="560015">
                <a:tc>
                  <a:txBody>
                    <a:bodyPr/>
                    <a:lstStyle/>
                    <a:p>
                      <a:pPr algn="ctr" fontAlgn="ctr"/>
                      <a:r>
                        <a:rPr lang="en-US" sz="1200" u="none" strike="noStrike">
                          <a:effectLst/>
                          <a:latin typeface="Times New Roman" panose="02020603050405020304" pitchFamily="18" charset="0"/>
                          <a:cs typeface="Times New Roman" panose="02020603050405020304" pitchFamily="18" charset="0"/>
                        </a:rPr>
                        <a:t>3</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ȘAMȘODAN MIHAI</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MENȚIUNE</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10</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Colegiul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Național</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a:effectLst/>
                          <a:latin typeface="Times New Roman" panose="02020603050405020304" pitchFamily="18" charset="0"/>
                          <a:cs typeface="Times New Roman" panose="02020603050405020304" pitchFamily="18" charset="0"/>
                        </a:rPr>
                        <a:t>Emil </a:t>
                      </a:r>
                      <a:r>
                        <a:rPr lang="en-US" sz="1200" b="1" i="1" u="none" strike="noStrike" dirty="0" err="1">
                          <a:effectLst/>
                          <a:latin typeface="Times New Roman" panose="02020603050405020304" pitchFamily="18" charset="0"/>
                          <a:cs typeface="Times New Roman" panose="02020603050405020304" pitchFamily="18" charset="0"/>
                        </a:rPr>
                        <a:t>Racoviță</a:t>
                      </a:r>
                      <a:r>
                        <a:rPr lang="en-US" sz="1200" b="1" i="1" u="none" strike="noStrike" dirty="0">
                          <a:effectLst/>
                          <a:latin typeface="Times New Roman" panose="02020603050405020304" pitchFamily="18" charset="0"/>
                          <a:cs typeface="Times New Roman" panose="02020603050405020304" pitchFamily="18" charset="0"/>
                        </a:rPr>
                        <a:t> </a:t>
                      </a:r>
                      <a:r>
                        <a:rPr lang="en-US" sz="1200" b="1" u="none" strike="noStrike" dirty="0">
                          <a:effectLst/>
                          <a:latin typeface="Times New Roman" panose="02020603050405020304" pitchFamily="18" charset="0"/>
                          <a:cs typeface="Times New Roman" panose="02020603050405020304" pitchFamily="18" charset="0"/>
                        </a:rPr>
                        <a:t>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ALEXANDRU</a:t>
                      </a:r>
                      <a:r>
                        <a:rPr lang="ro-RO" sz="1200" b="1" u="none" strike="noStrike" dirty="0">
                          <a:effectLst/>
                          <a:latin typeface="Times New Roman" panose="02020603050405020304" pitchFamily="18" charset="0"/>
                          <a:cs typeface="Times New Roman" panose="02020603050405020304" pitchFamily="18" charset="0"/>
                        </a:rPr>
                        <a:t> DUDĂU</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Colegiul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Național</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a:effectLst/>
                          <a:latin typeface="Times New Roman" panose="02020603050405020304" pitchFamily="18" charset="0"/>
                          <a:cs typeface="Times New Roman" panose="02020603050405020304" pitchFamily="18" charset="0"/>
                        </a:rPr>
                        <a:t>Gheorghe </a:t>
                      </a:r>
                      <a:r>
                        <a:rPr lang="en-US" sz="1200" b="1" i="1" u="none" strike="noStrike" dirty="0" err="1">
                          <a:effectLst/>
                          <a:latin typeface="Times New Roman" panose="02020603050405020304" pitchFamily="18" charset="0"/>
                          <a:cs typeface="Times New Roman" panose="02020603050405020304" pitchFamily="18" charset="0"/>
                        </a:rPr>
                        <a:t>Șincai</a:t>
                      </a:r>
                      <a:r>
                        <a:rPr lang="en-US" sz="1200" b="1" i="1" u="none" strike="noStrike" dirty="0">
                          <a:effectLst/>
                          <a:latin typeface="Times New Roman" panose="02020603050405020304" pitchFamily="18" charset="0"/>
                          <a:cs typeface="Times New Roman" panose="02020603050405020304" pitchFamily="18" charset="0"/>
                        </a:rPr>
                        <a:t> </a:t>
                      </a:r>
                      <a:r>
                        <a:rPr lang="en-US" sz="1200" b="1" u="none" strike="noStrike" dirty="0">
                          <a:effectLst/>
                          <a:latin typeface="Times New Roman" panose="02020603050405020304" pitchFamily="18" charset="0"/>
                          <a:cs typeface="Times New Roman" panose="02020603050405020304" pitchFamily="18" charset="0"/>
                        </a:rPr>
                        <a:t>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ALEXANDRU</a:t>
                      </a:r>
                      <a:r>
                        <a:rPr lang="ro-RO" sz="1200" b="1" u="none" strike="noStrike" dirty="0">
                          <a:effectLst/>
                          <a:latin typeface="Times New Roman" panose="02020603050405020304" pitchFamily="18" charset="0"/>
                          <a:cs typeface="Times New Roman" panose="02020603050405020304" pitchFamily="18" charset="0"/>
                        </a:rPr>
                        <a:t> DUDĂU</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3979519728"/>
                  </a:ext>
                </a:extLst>
              </a:tr>
              <a:tr h="560015">
                <a:tc>
                  <a:txBody>
                    <a:bodyPr/>
                    <a:lstStyle/>
                    <a:p>
                      <a:pPr algn="ctr" fontAlgn="ctr"/>
                      <a:r>
                        <a:rPr lang="en-US" sz="1200" u="none" strike="noStrike">
                          <a:effectLst/>
                          <a:latin typeface="Times New Roman" panose="02020603050405020304" pitchFamily="18" charset="0"/>
                          <a:cs typeface="Times New Roman" panose="02020603050405020304" pitchFamily="18" charset="0"/>
                        </a:rPr>
                        <a:t>4</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GIURGIUMAN P. F. ALEXANDRA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a:effectLst/>
                          <a:latin typeface="Times New Roman" panose="02020603050405020304" pitchFamily="18" charset="0"/>
                          <a:cs typeface="Times New Roman" panose="02020603050405020304" pitchFamily="18" charset="0"/>
                        </a:rPr>
                        <a:t>I</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11</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Colegiul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Național</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a:effectLst/>
                          <a:latin typeface="Times New Roman" panose="02020603050405020304" pitchFamily="18" charset="0"/>
                          <a:cs typeface="Times New Roman" panose="02020603050405020304" pitchFamily="18" charset="0"/>
                        </a:rPr>
                        <a:t>Gheorghe </a:t>
                      </a:r>
                      <a:r>
                        <a:rPr lang="en-US" sz="1200" b="1" i="1" u="none" strike="noStrike" dirty="0" err="1">
                          <a:effectLst/>
                          <a:latin typeface="Times New Roman" panose="02020603050405020304" pitchFamily="18" charset="0"/>
                          <a:cs typeface="Times New Roman" panose="02020603050405020304" pitchFamily="18" charset="0"/>
                        </a:rPr>
                        <a:t>Șincai</a:t>
                      </a:r>
                      <a:r>
                        <a:rPr lang="en-US" sz="1200" b="1" i="1" u="none" strike="noStrike" dirty="0">
                          <a:effectLst/>
                          <a:latin typeface="Times New Roman" panose="02020603050405020304" pitchFamily="18" charset="0"/>
                          <a:cs typeface="Times New Roman" panose="02020603050405020304" pitchFamily="18" charset="0"/>
                        </a:rPr>
                        <a:t> </a:t>
                      </a:r>
                      <a:r>
                        <a:rPr lang="en-US" sz="1200" b="1" u="none" strike="noStrike" dirty="0">
                          <a:effectLst/>
                          <a:latin typeface="Times New Roman" panose="02020603050405020304" pitchFamily="18" charset="0"/>
                          <a:cs typeface="Times New Roman" panose="02020603050405020304" pitchFamily="18" charset="0"/>
                        </a:rPr>
                        <a:t>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200" b="1" u="none" strike="noStrike" dirty="0">
                          <a:effectLst/>
                          <a:latin typeface="Times New Roman" panose="02020603050405020304" pitchFamily="18" charset="0"/>
                          <a:cs typeface="Times New Roman" panose="02020603050405020304" pitchFamily="18" charset="0"/>
                        </a:rPr>
                        <a:t>ALEXANDRU</a:t>
                      </a:r>
                      <a:r>
                        <a:rPr lang="ro-RO" sz="1200" b="1" u="none" strike="noStrike" dirty="0">
                          <a:effectLst/>
                          <a:latin typeface="Times New Roman" panose="02020603050405020304" pitchFamily="18" charset="0"/>
                          <a:cs typeface="Times New Roman" panose="02020603050405020304" pitchFamily="18" charset="0"/>
                        </a:rPr>
                        <a:t> DUDĂU</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ct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Colegiul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Național</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a:effectLst/>
                          <a:latin typeface="Times New Roman" panose="02020603050405020304" pitchFamily="18" charset="0"/>
                          <a:cs typeface="Times New Roman" panose="02020603050405020304" pitchFamily="18" charset="0"/>
                        </a:rPr>
                        <a:t>Gheorghe </a:t>
                      </a:r>
                      <a:r>
                        <a:rPr lang="en-US" sz="1200" b="1" i="1" u="none" strike="noStrike" dirty="0" err="1">
                          <a:effectLst/>
                          <a:latin typeface="Times New Roman" panose="02020603050405020304" pitchFamily="18" charset="0"/>
                          <a:cs typeface="Times New Roman" panose="02020603050405020304" pitchFamily="18" charset="0"/>
                        </a:rPr>
                        <a:t>Șincai</a:t>
                      </a:r>
                      <a:r>
                        <a:rPr lang="en-US" sz="1200" b="1" i="1" u="none" strike="noStrike" dirty="0">
                          <a:effectLst/>
                          <a:latin typeface="Times New Roman" panose="02020603050405020304" pitchFamily="18" charset="0"/>
                          <a:cs typeface="Times New Roman" panose="02020603050405020304" pitchFamily="18" charset="0"/>
                        </a:rPr>
                        <a:t> </a:t>
                      </a:r>
                      <a:r>
                        <a:rPr lang="en-US" sz="1200" b="1" u="none" strike="noStrike" dirty="0">
                          <a:effectLst/>
                          <a:latin typeface="Times New Roman" panose="02020603050405020304" pitchFamily="18" charset="0"/>
                          <a:cs typeface="Times New Roman" panose="02020603050405020304" pitchFamily="18" charset="0"/>
                        </a:rPr>
                        <a:t>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ALEXANDRU</a:t>
                      </a:r>
                      <a:r>
                        <a:rPr lang="ro-RO" sz="1200" b="1" u="none" strike="noStrike" dirty="0">
                          <a:effectLst/>
                          <a:latin typeface="Times New Roman" panose="02020603050405020304" pitchFamily="18" charset="0"/>
                          <a:cs typeface="Times New Roman" panose="02020603050405020304" pitchFamily="18" charset="0"/>
                        </a:rPr>
                        <a:t> DUDĂU</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1705066489"/>
                  </a:ext>
                </a:extLst>
              </a:tr>
              <a:tr h="581222">
                <a:tc>
                  <a:txBody>
                    <a:bodyPr/>
                    <a:lstStyle/>
                    <a:p>
                      <a:pPr algn="ctr" fontAlgn="ctr"/>
                      <a:r>
                        <a:rPr lang="en-US" sz="1200" u="none" strike="noStrike">
                          <a:effectLst/>
                          <a:latin typeface="Times New Roman" panose="02020603050405020304" pitchFamily="18" charset="0"/>
                          <a:cs typeface="Times New Roman" panose="02020603050405020304" pitchFamily="18" charset="0"/>
                        </a:rPr>
                        <a:t>5</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HOSSU PAUL HORRIA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a:effectLst/>
                          <a:latin typeface="Times New Roman" panose="02020603050405020304" pitchFamily="18" charset="0"/>
                          <a:cs typeface="Times New Roman" panose="02020603050405020304" pitchFamily="18" charset="0"/>
                        </a:rPr>
                        <a:t>I</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12</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Colegiul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Național</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a:effectLst/>
                          <a:latin typeface="Times New Roman" panose="02020603050405020304" pitchFamily="18" charset="0"/>
                          <a:cs typeface="Times New Roman" panose="02020603050405020304" pitchFamily="18" charset="0"/>
                        </a:rPr>
                        <a:t>Gheorghe </a:t>
                      </a:r>
                      <a:r>
                        <a:rPr lang="en-US" sz="1200" b="1" i="1" u="none" strike="noStrike" dirty="0" err="1">
                          <a:effectLst/>
                          <a:latin typeface="Times New Roman" panose="02020603050405020304" pitchFamily="18" charset="0"/>
                          <a:cs typeface="Times New Roman" panose="02020603050405020304" pitchFamily="18" charset="0"/>
                        </a:rPr>
                        <a:t>Șincai</a:t>
                      </a:r>
                      <a:r>
                        <a:rPr lang="en-US" sz="1200" b="1" i="1" u="none" strike="noStrike" dirty="0">
                          <a:effectLst/>
                          <a:latin typeface="Times New Roman" panose="02020603050405020304" pitchFamily="18" charset="0"/>
                          <a:cs typeface="Times New Roman" panose="02020603050405020304" pitchFamily="18" charset="0"/>
                        </a:rPr>
                        <a:t> </a:t>
                      </a:r>
                      <a:r>
                        <a:rPr lang="en-US" sz="1200" b="1" u="none" strike="noStrike" dirty="0">
                          <a:effectLst/>
                          <a:latin typeface="Times New Roman" panose="02020603050405020304" pitchFamily="18" charset="0"/>
                          <a:cs typeface="Times New Roman" panose="02020603050405020304" pitchFamily="18" charset="0"/>
                        </a:rPr>
                        <a:t>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200" b="1" u="none" strike="noStrike" dirty="0">
                          <a:effectLst/>
                          <a:latin typeface="Times New Roman" panose="02020603050405020304" pitchFamily="18" charset="0"/>
                          <a:cs typeface="Times New Roman" panose="02020603050405020304" pitchFamily="18" charset="0"/>
                        </a:rPr>
                        <a:t>ALEXANDRU</a:t>
                      </a:r>
                      <a:r>
                        <a:rPr lang="ro-RO" sz="1200" b="1" u="none" strike="noStrike" dirty="0">
                          <a:effectLst/>
                          <a:latin typeface="Times New Roman" panose="02020603050405020304" pitchFamily="18" charset="0"/>
                          <a:cs typeface="Times New Roman" panose="02020603050405020304" pitchFamily="18" charset="0"/>
                        </a:rPr>
                        <a:t> DUDĂU</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ct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Colegiul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Național</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a:effectLst/>
                          <a:latin typeface="Times New Roman" panose="02020603050405020304" pitchFamily="18" charset="0"/>
                          <a:cs typeface="Times New Roman" panose="02020603050405020304" pitchFamily="18" charset="0"/>
                        </a:rPr>
                        <a:t>Gheorghe </a:t>
                      </a:r>
                      <a:r>
                        <a:rPr lang="en-US" sz="1200" b="1" i="1" u="none" strike="noStrike" dirty="0" err="1">
                          <a:effectLst/>
                          <a:latin typeface="Times New Roman" panose="02020603050405020304" pitchFamily="18" charset="0"/>
                          <a:cs typeface="Times New Roman" panose="02020603050405020304" pitchFamily="18" charset="0"/>
                        </a:rPr>
                        <a:t>Șincai</a:t>
                      </a:r>
                      <a:r>
                        <a:rPr lang="en-US" sz="1200" b="1" i="1" u="none" strike="noStrike" dirty="0">
                          <a:effectLst/>
                          <a:latin typeface="Times New Roman" panose="02020603050405020304" pitchFamily="18" charset="0"/>
                          <a:cs typeface="Times New Roman" panose="02020603050405020304" pitchFamily="18" charset="0"/>
                        </a:rPr>
                        <a:t> </a:t>
                      </a:r>
                      <a:r>
                        <a:rPr lang="en-US" sz="1200" b="1" u="none" strike="noStrike" dirty="0">
                          <a:effectLst/>
                          <a:latin typeface="Times New Roman" panose="02020603050405020304" pitchFamily="18" charset="0"/>
                          <a:cs typeface="Times New Roman" panose="02020603050405020304" pitchFamily="18" charset="0"/>
                        </a:rPr>
                        <a:t>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ALEXANDRU</a:t>
                      </a:r>
                      <a:r>
                        <a:rPr lang="ro-RO" sz="1200" b="1" u="none" strike="noStrike" dirty="0">
                          <a:effectLst/>
                          <a:latin typeface="Times New Roman" panose="02020603050405020304" pitchFamily="18" charset="0"/>
                          <a:cs typeface="Times New Roman" panose="02020603050405020304" pitchFamily="18" charset="0"/>
                        </a:rPr>
                        <a:t> DUDĂU</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1430024568"/>
                  </a:ext>
                </a:extLst>
              </a:tr>
              <a:tr h="611465">
                <a:tc>
                  <a:txBody>
                    <a:bodyPr/>
                    <a:lstStyle/>
                    <a:p>
                      <a:pPr algn="ctr" fontAlgn="ctr"/>
                      <a:r>
                        <a:rPr lang="en-US" sz="1200" u="none" strike="noStrike">
                          <a:effectLst/>
                          <a:latin typeface="Times New Roman" panose="02020603050405020304" pitchFamily="18" charset="0"/>
                          <a:cs typeface="Times New Roman" panose="02020603050405020304" pitchFamily="18" charset="0"/>
                        </a:rPr>
                        <a:t>6</a:t>
                      </a:r>
                      <a:endParaRPr lang="en-US" sz="1200" b="0"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ȘERA N. VICTOR</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a:effectLst/>
                          <a:latin typeface="Times New Roman" panose="02020603050405020304" pitchFamily="18" charset="0"/>
                          <a:cs typeface="Times New Roman" panose="02020603050405020304" pitchFamily="18" charset="0"/>
                        </a:rPr>
                        <a:t>II</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a:effectLst/>
                          <a:latin typeface="Times New Roman" panose="02020603050405020304" pitchFamily="18" charset="0"/>
                          <a:cs typeface="Times New Roman" panose="02020603050405020304" pitchFamily="18" charset="0"/>
                        </a:rPr>
                        <a:t>12</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pt-BR" sz="1200" b="1" u="none" strike="noStrike" dirty="0">
                          <a:effectLst/>
                          <a:latin typeface="Times New Roman" panose="02020603050405020304" pitchFamily="18" charset="0"/>
                          <a:cs typeface="Times New Roman" panose="02020603050405020304" pitchFamily="18" charset="0"/>
                        </a:rPr>
                        <a:t>Liceul De Informatică </a:t>
                      </a:r>
                      <a:r>
                        <a:rPr lang="pt-BR" sz="1200" b="1" i="1" u="none" strike="noStrike" dirty="0">
                          <a:effectLst/>
                          <a:latin typeface="Times New Roman" panose="02020603050405020304" pitchFamily="18" charset="0"/>
                          <a:cs typeface="Times New Roman" panose="02020603050405020304" pitchFamily="18" charset="0"/>
                        </a:rPr>
                        <a:t>Tiberiu Popoviciu </a:t>
                      </a:r>
                      <a:r>
                        <a:rPr lang="pt-BR" sz="1200" b="1" u="none" strike="noStrike" dirty="0">
                          <a:effectLst/>
                          <a:latin typeface="Times New Roman" panose="02020603050405020304" pitchFamily="18" charset="0"/>
                          <a:cs typeface="Times New Roman" panose="02020603050405020304" pitchFamily="18" charset="0"/>
                        </a:rPr>
                        <a:t>Cluj-Napoca</a:t>
                      </a:r>
                      <a:endParaRPr lang="pt-BR"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200" b="1" u="none" strike="noStrike" dirty="0">
                          <a:effectLst/>
                          <a:latin typeface="Times New Roman" panose="02020603050405020304" pitchFamily="18" charset="0"/>
                          <a:cs typeface="Times New Roman" panose="02020603050405020304" pitchFamily="18" charset="0"/>
                        </a:rPr>
                        <a:t>ALEXANDRU</a:t>
                      </a:r>
                      <a:r>
                        <a:rPr lang="ro-RO" sz="1200" b="1" u="none" strike="noStrike" dirty="0">
                          <a:effectLst/>
                          <a:latin typeface="Times New Roman" panose="02020603050405020304" pitchFamily="18" charset="0"/>
                          <a:cs typeface="Times New Roman" panose="02020603050405020304" pitchFamily="18" charset="0"/>
                        </a:rPr>
                        <a:t> DUDĂU</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ct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Colegiul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Național</a:t>
                      </a:r>
                      <a:r>
                        <a:rPr lang="en-US" sz="1200" b="1" u="none" strike="noStrike" dirty="0">
                          <a:effectLst/>
                          <a:latin typeface="Times New Roman" panose="02020603050405020304" pitchFamily="18" charset="0"/>
                          <a:cs typeface="Times New Roman" panose="02020603050405020304" pitchFamily="18" charset="0"/>
                        </a:rPr>
                        <a:t> </a:t>
                      </a:r>
                      <a:r>
                        <a:rPr lang="en-US" sz="1200" b="1" i="1" u="none" strike="noStrike" dirty="0">
                          <a:effectLst/>
                          <a:latin typeface="Times New Roman" panose="02020603050405020304" pitchFamily="18" charset="0"/>
                          <a:cs typeface="Times New Roman" panose="02020603050405020304" pitchFamily="18" charset="0"/>
                        </a:rPr>
                        <a:t>Gheorghe </a:t>
                      </a:r>
                      <a:r>
                        <a:rPr lang="en-US" sz="1200" b="1" i="1" u="none" strike="noStrike" dirty="0" err="1">
                          <a:effectLst/>
                          <a:latin typeface="Times New Roman" panose="02020603050405020304" pitchFamily="18" charset="0"/>
                          <a:cs typeface="Times New Roman" panose="02020603050405020304" pitchFamily="18" charset="0"/>
                        </a:rPr>
                        <a:t>Șincai</a:t>
                      </a:r>
                      <a:r>
                        <a:rPr lang="en-US" sz="1200" b="1" i="1" u="none" strike="noStrike" dirty="0">
                          <a:effectLst/>
                          <a:latin typeface="Times New Roman" panose="02020603050405020304" pitchFamily="18" charset="0"/>
                          <a:cs typeface="Times New Roman" panose="02020603050405020304" pitchFamily="18" charset="0"/>
                        </a:rPr>
                        <a:t> </a:t>
                      </a:r>
                      <a:r>
                        <a:rPr lang="en-US" sz="1200" b="1" u="none" strike="noStrike" dirty="0">
                          <a:effectLst/>
                          <a:latin typeface="Times New Roman" panose="02020603050405020304" pitchFamily="18" charset="0"/>
                          <a:cs typeface="Times New Roman" panose="02020603050405020304" pitchFamily="18" charset="0"/>
                        </a:rPr>
                        <a:t>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200" b="1" u="none" strike="noStrike" dirty="0">
                          <a:effectLst/>
                          <a:latin typeface="Times New Roman" panose="02020603050405020304" pitchFamily="18" charset="0"/>
                          <a:cs typeface="Times New Roman" panose="02020603050405020304" pitchFamily="18" charset="0"/>
                        </a:rPr>
                        <a:t>ALEXANDRU</a:t>
                      </a:r>
                      <a:r>
                        <a:rPr lang="ro-RO" sz="1200" b="1" u="none" strike="noStrike" dirty="0">
                          <a:effectLst/>
                          <a:latin typeface="Times New Roman" panose="02020603050405020304" pitchFamily="18" charset="0"/>
                          <a:cs typeface="Times New Roman" panose="02020603050405020304" pitchFamily="18" charset="0"/>
                        </a:rPr>
                        <a:t> DUDĂU</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ct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1778368283"/>
                  </a:ext>
                </a:extLst>
              </a:tr>
              <a:tr h="585267">
                <a:tc>
                  <a:txBody>
                    <a:bodyPr/>
                    <a:lstStyle/>
                    <a:p>
                      <a:pPr algn="ctr" fontAlgn="ctr"/>
                      <a:r>
                        <a:rPr lang="ro-RO" sz="1200" b="0" i="0" u="none" strike="noStrike" dirty="0">
                          <a:solidFill>
                            <a:srgbClr val="000000"/>
                          </a:solidFill>
                          <a:effectLst/>
                          <a:latin typeface="Times New Roman" panose="02020603050405020304" pitchFamily="18" charset="0"/>
                          <a:cs typeface="Times New Roman" panose="02020603050405020304" pitchFamily="18" charset="0"/>
                        </a:rPr>
                        <a:t>7</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nn-NO" sz="1200" b="1" u="none" strike="noStrike" dirty="0">
                          <a:effectLst/>
                          <a:latin typeface="Times New Roman" panose="02020603050405020304" pitchFamily="18" charset="0"/>
                          <a:cs typeface="Times New Roman" panose="02020603050405020304" pitchFamily="18" charset="0"/>
                        </a:rPr>
                        <a:t>BOBO M. A. ANDREI IONUȚ</a:t>
                      </a:r>
                      <a:endParaRPr lang="nn-NO"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a:effectLst/>
                          <a:latin typeface="Times New Roman" panose="02020603050405020304" pitchFamily="18" charset="0"/>
                          <a:cs typeface="Times New Roman" panose="02020603050405020304" pitchFamily="18" charset="0"/>
                        </a:rPr>
                        <a:t>III</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a:effectLst/>
                          <a:latin typeface="Times New Roman" panose="02020603050405020304" pitchFamily="18" charset="0"/>
                          <a:cs typeface="Times New Roman" panose="02020603050405020304" pitchFamily="18" charset="0"/>
                        </a:rPr>
                        <a:t>9</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Seminarul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Teologic</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Ortodox</a:t>
                      </a:r>
                      <a:r>
                        <a:rPr lang="en-US" sz="1200" b="1" u="none" strike="noStrike" dirty="0">
                          <a:effectLst/>
                          <a:latin typeface="Times New Roman" panose="02020603050405020304" pitchFamily="18" charset="0"/>
                          <a:cs typeface="Times New Roman" panose="02020603050405020304" pitchFamily="18" charset="0"/>
                        </a:rPr>
                        <a:t> 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 LILIANA</a:t>
                      </a:r>
                      <a:r>
                        <a:rPr lang="ro-RO" sz="1200" b="1" u="none" strike="noStrike" dirty="0">
                          <a:effectLst/>
                          <a:latin typeface="Times New Roman" panose="02020603050405020304" pitchFamily="18" charset="0"/>
                          <a:cs typeface="Times New Roman" panose="02020603050405020304" pitchFamily="18" charset="0"/>
                        </a:rPr>
                        <a:t> BOTA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Seminarul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Teologic</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Ortodox</a:t>
                      </a:r>
                      <a:r>
                        <a:rPr lang="en-US" sz="1200" b="1" u="none" strike="noStrike" dirty="0">
                          <a:effectLst/>
                          <a:latin typeface="Times New Roman" panose="02020603050405020304" pitchFamily="18" charset="0"/>
                          <a:cs typeface="Times New Roman" panose="02020603050405020304" pitchFamily="18" charset="0"/>
                        </a:rPr>
                        <a:t> 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 </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1346669062"/>
                  </a:ext>
                </a:extLst>
              </a:tr>
              <a:tr h="415796">
                <a:tc>
                  <a:txBody>
                    <a:bodyPr/>
                    <a:lstStyle/>
                    <a:p>
                      <a:pPr algn="ctr" fontAlgn="ctr"/>
                      <a:r>
                        <a:rPr lang="ro-RO" sz="1200" b="0" i="0" u="none" strike="noStrike" dirty="0">
                          <a:solidFill>
                            <a:srgbClr val="000000"/>
                          </a:solidFill>
                          <a:effectLst/>
                          <a:latin typeface="Times New Roman" panose="02020603050405020304" pitchFamily="18" charset="0"/>
                          <a:cs typeface="Times New Roman" panose="02020603050405020304" pitchFamily="18" charset="0"/>
                        </a:rPr>
                        <a:t>8</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POP  M. MIHAI RĂZVAN</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PREMIU SPECIAL</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9</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a:effectLst/>
                          <a:latin typeface="Times New Roman" panose="02020603050405020304" pitchFamily="18" charset="0"/>
                          <a:cs typeface="Times New Roman" panose="02020603050405020304" pitchFamily="18" charset="0"/>
                        </a:rPr>
                        <a:t>Seminarul Teologic Ortodox Cluj-Napoca</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marL="0" marR="0" lvl="0" indent="0" algn="l" defTabSz="457200" rtl="0" eaLnBrk="1" fontAlgn="ctr" latinLnBrk="0" hangingPunct="1">
                        <a:lnSpc>
                          <a:spcPct val="100000"/>
                        </a:lnSpc>
                        <a:spcBef>
                          <a:spcPts val="0"/>
                        </a:spcBef>
                        <a:spcAft>
                          <a:spcPts val="0"/>
                        </a:spcAft>
                        <a:buClrTx/>
                        <a:buSzTx/>
                        <a:buFontTx/>
                        <a:buNone/>
                        <a:tabLst/>
                        <a:defRPr/>
                      </a:pPr>
                      <a:r>
                        <a:rPr lang="en-US" sz="1200" b="1" u="none" strike="noStrike" dirty="0">
                          <a:effectLst/>
                          <a:latin typeface="Times New Roman" panose="02020603050405020304" pitchFamily="18" charset="0"/>
                          <a:cs typeface="Times New Roman" panose="02020603050405020304" pitchFamily="18" charset="0"/>
                        </a:rPr>
                        <a:t>LILIANA</a:t>
                      </a:r>
                      <a:r>
                        <a:rPr lang="ro-RO" sz="1200" b="1" u="none" strike="noStrike" dirty="0">
                          <a:effectLst/>
                          <a:latin typeface="Times New Roman" panose="02020603050405020304" pitchFamily="18" charset="0"/>
                          <a:cs typeface="Times New Roman" panose="02020603050405020304" pitchFamily="18" charset="0"/>
                        </a:rPr>
                        <a:t> BOTA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p>
                      <a:pPr algn="l" fontAlgn="ct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Seminarul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Teologic</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Ortodox</a:t>
                      </a:r>
                      <a:r>
                        <a:rPr lang="en-US" sz="1200" b="1" u="none" strike="noStrike" dirty="0">
                          <a:effectLst/>
                          <a:latin typeface="Times New Roman" panose="02020603050405020304" pitchFamily="18" charset="0"/>
                          <a:cs typeface="Times New Roman" panose="02020603050405020304" pitchFamily="18" charset="0"/>
                        </a:rPr>
                        <a:t> 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 </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3078057101"/>
                  </a:ext>
                </a:extLst>
              </a:tr>
              <a:tr h="415796">
                <a:tc>
                  <a:txBody>
                    <a:bodyPr/>
                    <a:lstStyle/>
                    <a:p>
                      <a:pPr algn="ctr" fontAlgn="ctr"/>
                      <a:r>
                        <a:rPr lang="ro-RO" sz="1200" b="0" i="0" u="none" strike="noStrike" dirty="0">
                          <a:solidFill>
                            <a:srgbClr val="000000"/>
                          </a:solidFill>
                          <a:effectLst/>
                          <a:latin typeface="Times New Roman" panose="02020603050405020304" pitchFamily="18" charset="0"/>
                          <a:cs typeface="Times New Roman" panose="02020603050405020304" pitchFamily="18" charset="0"/>
                        </a:rPr>
                        <a:t>9</a:t>
                      </a:r>
                      <a:endParaRPr lang="en-US"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 </a:t>
                      </a:r>
                      <a:r>
                        <a:rPr lang="ro-RO" sz="1200" b="1" u="none" strike="noStrike" dirty="0">
                          <a:solidFill>
                            <a:schemeClr val="bg1"/>
                          </a:solidFill>
                          <a:effectLst/>
                          <a:latin typeface="Times New Roman" panose="02020603050405020304" pitchFamily="18" charset="0"/>
                          <a:cs typeface="Times New Roman" panose="02020603050405020304" pitchFamily="18" charset="0"/>
                        </a:rPr>
                        <a:t>BAL CRISTIAN</a:t>
                      </a:r>
                      <a:endParaRPr lang="en-US" sz="1200" b="1" i="0" u="none" strike="noStrike" dirty="0">
                        <a:solidFill>
                          <a:schemeClr val="bg1"/>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a:effectLst/>
                          <a:latin typeface="Times New Roman" panose="02020603050405020304" pitchFamily="18" charset="0"/>
                          <a:cs typeface="Times New Roman" panose="02020603050405020304" pitchFamily="18" charset="0"/>
                        </a:rPr>
                        <a:t>II</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ctr" fontAlgn="ctr"/>
                      <a:r>
                        <a:rPr lang="en-US" sz="1200" b="1" u="none" strike="noStrike" dirty="0">
                          <a:effectLst/>
                          <a:latin typeface="Times New Roman" panose="02020603050405020304" pitchFamily="18" charset="0"/>
                          <a:cs typeface="Times New Roman" panose="02020603050405020304" pitchFamily="18" charset="0"/>
                        </a:rPr>
                        <a:t>10</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a:effectLst/>
                          <a:latin typeface="Times New Roman" panose="02020603050405020304" pitchFamily="18" charset="0"/>
                          <a:cs typeface="Times New Roman" panose="02020603050405020304" pitchFamily="18" charset="0"/>
                        </a:rPr>
                        <a:t>Seminarul Teologic Ortodox Cluj-Napoca</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LILIANA</a:t>
                      </a:r>
                      <a:r>
                        <a:rPr lang="ro-RO" sz="1200" b="1" u="none" strike="noStrike" dirty="0">
                          <a:effectLst/>
                          <a:latin typeface="Times New Roman" panose="02020603050405020304" pitchFamily="18" charset="0"/>
                          <a:cs typeface="Times New Roman" panose="02020603050405020304" pitchFamily="18" charset="0"/>
                        </a:rPr>
                        <a:t> BOTA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err="1">
                          <a:effectLst/>
                          <a:latin typeface="Times New Roman" panose="02020603050405020304" pitchFamily="18" charset="0"/>
                          <a:cs typeface="Times New Roman" panose="02020603050405020304" pitchFamily="18" charset="0"/>
                        </a:rPr>
                        <a:t>Seminarul</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Teologic</a:t>
                      </a:r>
                      <a:r>
                        <a:rPr lang="en-US" sz="1200" b="1" u="none" strike="noStrike" dirty="0">
                          <a:effectLst/>
                          <a:latin typeface="Times New Roman" panose="02020603050405020304" pitchFamily="18" charset="0"/>
                          <a:cs typeface="Times New Roman" panose="02020603050405020304" pitchFamily="18" charset="0"/>
                        </a:rPr>
                        <a:t> </a:t>
                      </a:r>
                      <a:r>
                        <a:rPr lang="en-US" sz="1200" b="1" u="none" strike="noStrike" dirty="0" err="1">
                          <a:effectLst/>
                          <a:latin typeface="Times New Roman" panose="02020603050405020304" pitchFamily="18" charset="0"/>
                          <a:cs typeface="Times New Roman" panose="02020603050405020304" pitchFamily="18" charset="0"/>
                        </a:rPr>
                        <a:t>Ortodox</a:t>
                      </a:r>
                      <a:r>
                        <a:rPr lang="en-US" sz="1200" b="1" u="none" strike="noStrike" dirty="0">
                          <a:effectLst/>
                          <a:latin typeface="Times New Roman" panose="02020603050405020304" pitchFamily="18" charset="0"/>
                          <a:cs typeface="Times New Roman" panose="02020603050405020304" pitchFamily="18" charset="0"/>
                        </a:rPr>
                        <a:t> Cluj-Napoca</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tc>
                  <a:txBody>
                    <a:bodyPr/>
                    <a:lstStyle/>
                    <a:p>
                      <a:pPr algn="l" fontAlgn="ctr"/>
                      <a:r>
                        <a:rPr lang="en-US" sz="1200" b="1" u="none" strike="noStrike" dirty="0">
                          <a:effectLst/>
                          <a:latin typeface="Times New Roman" panose="02020603050405020304" pitchFamily="18" charset="0"/>
                          <a:cs typeface="Times New Roman" panose="02020603050405020304" pitchFamily="18" charset="0"/>
                        </a:rPr>
                        <a:t> </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4347" marR="4347" marT="4347" marB="0" anchor="ctr"/>
                </a:tc>
                <a:extLst>
                  <a:ext uri="{0D108BD9-81ED-4DB2-BD59-A6C34878D82A}">
                    <a16:rowId xmlns:a16="http://schemas.microsoft.com/office/drawing/2014/main" xmlns="" val="3669308309"/>
                  </a:ext>
                </a:extLst>
              </a:tr>
            </a:tbl>
          </a:graphicData>
        </a:graphic>
      </p:graphicFrame>
    </p:spTree>
    <p:extLst>
      <p:ext uri="{BB962C8B-B14F-4D97-AF65-F5344CB8AC3E}">
        <p14:creationId xmlns:p14="http://schemas.microsoft.com/office/powerpoint/2010/main" val="3758298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72802433"/>
              </p:ext>
            </p:extLst>
          </p:nvPr>
        </p:nvGraphicFramePr>
        <p:xfrm>
          <a:off x="803564" y="3088801"/>
          <a:ext cx="9922936" cy="2842715"/>
        </p:xfrm>
        <a:graphic>
          <a:graphicData uri="http://schemas.openxmlformats.org/drawingml/2006/table">
            <a:tbl>
              <a:tblPr firstRow="1" firstCol="1" bandRow="1"/>
              <a:tblGrid>
                <a:gridCol w="3363102">
                  <a:extLst>
                    <a:ext uri="{9D8B030D-6E8A-4147-A177-3AD203B41FA5}">
                      <a16:colId xmlns:a16="http://schemas.microsoft.com/office/drawing/2014/main" xmlns="" val="1126993521"/>
                    </a:ext>
                  </a:extLst>
                </a:gridCol>
                <a:gridCol w="3689906">
                  <a:extLst>
                    <a:ext uri="{9D8B030D-6E8A-4147-A177-3AD203B41FA5}">
                      <a16:colId xmlns:a16="http://schemas.microsoft.com/office/drawing/2014/main" xmlns="" val="221583281"/>
                    </a:ext>
                  </a:extLst>
                </a:gridCol>
                <a:gridCol w="2869928">
                  <a:extLst>
                    <a:ext uri="{9D8B030D-6E8A-4147-A177-3AD203B41FA5}">
                      <a16:colId xmlns:a16="http://schemas.microsoft.com/office/drawing/2014/main" xmlns="" val="4276604993"/>
                    </a:ext>
                  </a:extLst>
                </a:gridCol>
              </a:tblGrid>
              <a:tr h="433215">
                <a:tc gridSpan="2">
                  <a:txBody>
                    <a:bodyPr/>
                    <a:lstStyle/>
                    <a:p>
                      <a:pPr>
                        <a:lnSpc>
                          <a:spcPct val="115000"/>
                        </a:lnSpc>
                        <a:spcAft>
                          <a:spcPts val="0"/>
                        </a:spcAft>
                      </a:pPr>
                      <a:r>
                        <a:rPr lang="en-US" sz="2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Candidați</a:t>
                      </a:r>
                      <a:r>
                        <a:rPr lang="en-US"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înscriși</a:t>
                      </a:r>
                      <a:r>
                        <a:rPr lang="en-US"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67</a:t>
                      </a:r>
                      <a:endPar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endParaRPr lang="en-US" sz="2000" dirty="0">
                        <a:solidFill>
                          <a:schemeClr val="tx1"/>
                        </a:solidFill>
                        <a:effectLst/>
                        <a:latin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xmlns="" val="831942035"/>
                  </a:ext>
                </a:extLst>
              </a:tr>
              <a:tr h="800602">
                <a:tc gridSpan="2">
                  <a:txBody>
                    <a:bodyPr/>
                    <a:lstStyle/>
                    <a:p>
                      <a:pPr>
                        <a:lnSpc>
                          <a:spcPct val="115000"/>
                        </a:lnSpc>
                        <a:spcAft>
                          <a:spcPts val="0"/>
                        </a:spcAft>
                      </a:pPr>
                      <a:r>
                        <a:rPr lang="en-US" sz="2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Candidați</a:t>
                      </a:r>
                      <a:r>
                        <a:rPr lang="en-US"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pre</a:t>
                      </a:r>
                      <a:r>
                        <a:rPr lang="ro-RO"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ze</a:t>
                      </a:r>
                      <a:r>
                        <a:rPr lang="en-US" sz="24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nți</a:t>
                      </a:r>
                      <a:r>
                        <a:rPr lang="en-US"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67</a:t>
                      </a:r>
                      <a:endParaRPr lang="ro-RO"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hMerge="1">
                  <a:txBody>
                    <a:bodyPr/>
                    <a:lstStyle/>
                    <a:p>
                      <a:endParaRPr lang="en-US"/>
                    </a:p>
                  </a:txBody>
                  <a:tcPr/>
                </a:tc>
                <a:tc>
                  <a:txBody>
                    <a:bodyPr/>
                    <a:lstStyle/>
                    <a:p>
                      <a:endParaRPr lang="en-US" sz="2000" dirty="0">
                        <a:solidFill>
                          <a:schemeClr val="tx1"/>
                        </a:solidFill>
                        <a:effectLst/>
                        <a:latin typeface="Calibri" panose="020F0502020204030204" pitchFamily="34" charset="0"/>
                        <a:cs typeface="Times New Roman" panose="02020603050405020304" pitchFamily="18" charset="0"/>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xmlns="" val="3332409279"/>
                  </a:ext>
                </a:extLst>
              </a:tr>
              <a:tr h="376708">
                <a:tc>
                  <a:txBody>
                    <a:bodyPr/>
                    <a:lstStyle/>
                    <a:p>
                      <a:endParaRPr lang="en-US" sz="24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4F81BD"/>
                    </a:solidFill>
                  </a:tcPr>
                </a:tc>
                <a:tc>
                  <a:txBody>
                    <a:bodyPr/>
                    <a:lstStyle/>
                    <a:p>
                      <a:endParaRPr lang="en-US" sz="24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4F81BD"/>
                    </a:solidFill>
                  </a:tcPr>
                </a:tc>
                <a:tc>
                  <a:txBody>
                    <a:bodyPr/>
                    <a:lstStyle/>
                    <a:p>
                      <a:endParaRPr lang="en-US" sz="24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4F81BD"/>
                    </a:solidFill>
                  </a:tcPr>
                </a:tc>
                <a:extLst>
                  <a:ext uri="{0D108BD9-81ED-4DB2-BD59-A6C34878D82A}">
                    <a16:rowId xmlns:a16="http://schemas.microsoft.com/office/drawing/2014/main" xmlns="" val="2180903715"/>
                  </a:ext>
                </a:extLst>
              </a:tr>
              <a:tr h="324894">
                <a:tc>
                  <a:txBody>
                    <a:bodyPr/>
                    <a:lstStyle/>
                    <a:p>
                      <a:endParaRPr lang="en-US" sz="24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CE6F1"/>
                    </a:solidFill>
                  </a:tcPr>
                </a:tc>
                <a:tc>
                  <a:txBody>
                    <a:bodyPr/>
                    <a:lstStyle/>
                    <a:p>
                      <a:endParaRPr lang="en-US" sz="24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CE6F1"/>
                    </a:solidFill>
                  </a:tcPr>
                </a:tc>
                <a:tc>
                  <a:txBody>
                    <a:bodyPr/>
                    <a:lstStyle/>
                    <a:p>
                      <a:endParaRPr lang="en-US" sz="2400">
                        <a:solidFill>
                          <a:schemeClr val="tx1"/>
                        </a:solidFill>
                        <a:effectLst/>
                        <a:latin typeface="Times New Roman" panose="02020603050405020304" pitchFamily="18" charset="0"/>
                        <a:cs typeface="Times New Roman" panose="02020603050405020304" pitchFamily="18" charset="0"/>
                      </a:endParaRPr>
                    </a:p>
                  </a:txBody>
                  <a:tcPr marL="68580" marR="68580" marT="0"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CE6F1"/>
                    </a:solidFill>
                  </a:tcPr>
                </a:tc>
                <a:extLst>
                  <a:ext uri="{0D108BD9-81ED-4DB2-BD59-A6C34878D82A}">
                    <a16:rowId xmlns:a16="http://schemas.microsoft.com/office/drawing/2014/main" xmlns="" val="1488816947"/>
                  </a:ext>
                </a:extLst>
              </a:tr>
              <a:tr h="433215">
                <a:tc>
                  <a:txBody>
                    <a:bodyPr/>
                    <a:lstStyle/>
                    <a:p>
                      <a:pPr algn="ctr">
                        <a:lnSpc>
                          <a:spcPct val="115000"/>
                        </a:lnSpc>
                        <a:spcAft>
                          <a:spcPts val="0"/>
                        </a:spcAft>
                      </a:pPr>
                      <a:r>
                        <a:rPr lang="en-US"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Note: 1-5</a:t>
                      </a:r>
                      <a:endPar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a:lnSpc>
                          <a:spcPct val="115000"/>
                        </a:lnSpc>
                        <a:spcAft>
                          <a:spcPts val="0"/>
                        </a:spcAft>
                      </a:pPr>
                      <a:r>
                        <a:rPr lang="en-US"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Note: 5-7</a:t>
                      </a:r>
                      <a:endPar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algn="ctr">
                        <a:lnSpc>
                          <a:spcPct val="115000"/>
                        </a:lnSpc>
                        <a:spcAft>
                          <a:spcPts val="0"/>
                        </a:spcAft>
                      </a:pPr>
                      <a:r>
                        <a:rPr lang="en-US" sz="24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Note: 7-10</a:t>
                      </a:r>
                      <a:endPar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extLst>
                  <a:ext uri="{0D108BD9-81ED-4DB2-BD59-A6C34878D82A}">
                    <a16:rowId xmlns:a16="http://schemas.microsoft.com/office/drawing/2014/main" xmlns="" val="19186237"/>
                  </a:ext>
                </a:extLst>
              </a:tr>
              <a:tr h="433215">
                <a:tc>
                  <a:txBody>
                    <a:bodyPr/>
                    <a:lstStyle/>
                    <a:p>
                      <a:pPr algn="ctr">
                        <a:lnSpc>
                          <a:spcPct val="115000"/>
                        </a:lnSpc>
                        <a:spcAft>
                          <a:spcPts val="0"/>
                        </a:spcAft>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0</a:t>
                      </a:r>
                    </a:p>
                  </a:txBody>
                  <a:tcPr marL="68580" marR="68580" marT="0" marB="0" anchor="b">
                    <a:lnL w="12700" cap="flat" cmpd="sng" algn="ctr">
                      <a:solidFill>
                        <a:srgbClr val="95B3D7"/>
                      </a:solidFill>
                      <a:prstDash val="solid"/>
                      <a:round/>
                      <a:headEnd type="none" w="med" len="med"/>
                      <a:tailEnd type="none" w="med" len="med"/>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CE6F1"/>
                    </a:solidFill>
                  </a:tcPr>
                </a:tc>
                <a:tc>
                  <a:txBody>
                    <a:bodyPr/>
                    <a:lstStyle/>
                    <a:p>
                      <a:pPr algn="ctr">
                        <a:lnSpc>
                          <a:spcPct val="115000"/>
                        </a:lnSpc>
                        <a:spcAft>
                          <a:spcPts val="0"/>
                        </a:spcAft>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8</a:t>
                      </a: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CE6F1"/>
                    </a:solidFill>
                  </a:tcPr>
                </a:tc>
                <a:tc>
                  <a:txBody>
                    <a:bodyPr/>
                    <a:lstStyle/>
                    <a:p>
                      <a:pPr algn="ctr">
                        <a:lnSpc>
                          <a:spcPct val="115000"/>
                        </a:lnSpc>
                        <a:spcAft>
                          <a:spcPts val="0"/>
                        </a:spcAft>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59</a:t>
                      </a:r>
                    </a:p>
                  </a:txBody>
                  <a:tcPr marL="68580" marR="68580" marT="0" marB="0" anchor="b">
                    <a:lnL>
                      <a:noFill/>
                    </a:lnL>
                    <a:lnR w="12700" cap="flat" cmpd="sng" algn="ctr">
                      <a:solidFill>
                        <a:srgbClr val="95B3D7"/>
                      </a:solidFill>
                      <a:prstDash val="solid"/>
                      <a:round/>
                      <a:headEnd type="none" w="med" len="med"/>
                      <a:tailEnd type="none" w="med" len="med"/>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CE6F1"/>
                    </a:solidFill>
                  </a:tcPr>
                </a:tc>
                <a:extLst>
                  <a:ext uri="{0D108BD9-81ED-4DB2-BD59-A6C34878D82A}">
                    <a16:rowId xmlns:a16="http://schemas.microsoft.com/office/drawing/2014/main" xmlns="" val="419341711"/>
                  </a:ext>
                </a:extLst>
              </a:tr>
            </a:tbl>
          </a:graphicData>
        </a:graphic>
      </p:graphicFrame>
      <p:sp>
        <p:nvSpPr>
          <p:cNvPr id="4" name="Rectangle 1"/>
          <p:cNvSpPr>
            <a:spLocks noGrp="1" noChangeArrowheads="1"/>
          </p:cNvSpPr>
          <p:nvPr>
            <p:ph type="title"/>
          </p:nvPr>
        </p:nvSpPr>
        <p:spPr bwMode="auto">
          <a:xfrm>
            <a:off x="471055" y="591383"/>
            <a:ext cx="11222181"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spcBef>
                <a:spcPts val="0"/>
              </a:spcBef>
            </a:pPr>
            <a:r>
              <a:rPr lang="ro-RO" sz="3200" b="1" dirty="0">
                <a:ln w="0"/>
                <a:solidFill>
                  <a:schemeClr val="tx1"/>
                </a:solidFill>
                <a:effectLst>
                  <a:outerShdw blurRad="38100" dist="19050" dir="2700000" algn="tl" rotWithShape="0">
                    <a:prstClr val="black">
                      <a:alpha val="40000"/>
                    </a:prstClr>
                  </a:outerShdw>
                </a:effectLst>
                <a:latin typeface="Times New Roman" panose="02020603050405020304" pitchFamily="18" charset="0"/>
                <a:ea typeface="+mn-ea"/>
                <a:cs typeface="Times New Roman" panose="02020603050405020304" pitchFamily="18" charset="0"/>
              </a:rPr>
              <a:t>1. Diagnoza procesului educațional la disciplina limba și literatura română</a:t>
            </a:r>
            <a:r>
              <a:rPr lang="ro-RO" sz="2800" b="1" dirty="0">
                <a:ln w="0"/>
                <a:solidFill>
                  <a:schemeClr val="tx1"/>
                </a:solidFill>
                <a:effectLst>
                  <a:outerShdw blurRad="38100" dist="19050" dir="2700000" algn="tl" rotWithShape="0">
                    <a:prstClr val="black">
                      <a:alpha val="40000"/>
                    </a:prstClr>
                  </a:outerShdw>
                </a:effectLst>
                <a:latin typeface="Times New Roman" panose="02020603050405020304" pitchFamily="18" charset="0"/>
                <a:ea typeface="+mn-ea"/>
                <a:cs typeface="Times New Roman" panose="02020603050405020304" pitchFamily="18" charset="0"/>
              </a:rPr>
              <a:t/>
            </a:r>
            <a:br>
              <a:rPr lang="ro-RO" sz="2800" b="1" dirty="0">
                <a:ln w="0"/>
                <a:solidFill>
                  <a:schemeClr val="tx1"/>
                </a:solidFill>
                <a:effectLst>
                  <a:outerShdw blurRad="38100" dist="19050" dir="2700000" algn="tl" rotWithShape="0">
                    <a:prstClr val="black">
                      <a:alpha val="40000"/>
                    </a:prstClr>
                  </a:outerShdw>
                </a:effectLst>
                <a:latin typeface="Times New Roman" panose="02020603050405020304" pitchFamily="18" charset="0"/>
                <a:ea typeface="+mn-ea"/>
                <a:cs typeface="Times New Roman" panose="02020603050405020304" pitchFamily="18" charset="0"/>
              </a:rPr>
            </a:br>
            <a:r>
              <a:rPr lang="ro-RO" alt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r>
            <a:br>
              <a:rPr lang="ro-RO" alt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kumimoji="0" lang="ro-RO" altLang="en-US" sz="28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1.4. Rezultatele la examenul de titularizare</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99666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3B96BE25-DFB1-4F05-8A72-C37FDBCD24A3}"/>
              </a:ext>
            </a:extLst>
          </p:cNvPr>
          <p:cNvSpPr/>
          <p:nvPr/>
        </p:nvSpPr>
        <p:spPr>
          <a:xfrm>
            <a:off x="332509" y="124691"/>
            <a:ext cx="11651673" cy="6186309"/>
          </a:xfrm>
          <a:prstGeom prst="rect">
            <a:avLst/>
          </a:prstGeom>
        </p:spPr>
        <p:txBody>
          <a:bodyPr wrap="square">
            <a:spAutoFit/>
          </a:bodyPr>
          <a:lstStyle/>
          <a:p>
            <a:pPr algn="ctr"/>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Ordinea de zi:</a:t>
            </a:r>
          </a:p>
          <a:p>
            <a:pPr algn="just"/>
            <a:r>
              <a:rPr lang="en-US"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 </a:t>
            </a:r>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Diagnoza procesului educațional la disciplina limba și literatura română;</a:t>
            </a:r>
          </a:p>
          <a:p>
            <a:pPr algn="just"/>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 Cadrul normativ pentru organizarea și</a:t>
            </a:r>
          </a:p>
          <a:p>
            <a:pPr algn="just"/>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desfășurarea activităților în anul școlar </a:t>
            </a:r>
          </a:p>
          <a:p>
            <a:pPr algn="just"/>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201</a:t>
            </a:r>
            <a:r>
              <a:rPr lang="en-US"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9</a:t>
            </a:r>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-20</a:t>
            </a:r>
            <a:r>
              <a:rPr lang="en-US"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20</a:t>
            </a:r>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a:p>
            <a:pPr algn="just"/>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3. Documente proiective;</a:t>
            </a:r>
          </a:p>
          <a:p>
            <a:pPr algn="just"/>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4. Perspective;</a:t>
            </a:r>
          </a:p>
          <a:p>
            <a:pPr algn="just"/>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5.</a:t>
            </a:r>
            <a:r>
              <a:rPr lang="en-US"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o-RO" sz="44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Concluzii.</a:t>
            </a:r>
            <a:endParaRPr lang="fr-FR"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7195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51686" y="305581"/>
            <a:ext cx="11640314" cy="2923877"/>
          </a:xfrm>
          <a:prstGeom prst="rect">
            <a:avLst/>
          </a:prstGeom>
          <a:noFill/>
        </p:spPr>
        <p:txBody>
          <a:bodyPr wrap="square" rtlCol="0">
            <a:spAutoFit/>
          </a:bodyPr>
          <a:lstStyle/>
          <a:p>
            <a:r>
              <a:rPr lang="ro-RO" sz="32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 Diagnoza procesului educațional la disciplina limba și literatura română</a:t>
            </a:r>
            <a:r>
              <a:rPr lang="ro-RO" sz="3200"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r>
            <a:br>
              <a:rPr lang="ro-RO" sz="3200"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br>
            <a:r>
              <a:rPr lang="ro-RO" altLang="en-US" sz="3200" b="1" dirty="0">
                <a:latin typeface="Times New Roman" panose="02020603050405020304" pitchFamily="18" charset="0"/>
                <a:ea typeface="Calibri" panose="020F0502020204030204" pitchFamily="34" charset="0"/>
                <a:cs typeface="Times New Roman" panose="02020603050405020304" pitchFamily="18" charset="0"/>
              </a:rPr>
              <a:t/>
            </a:r>
            <a:br>
              <a:rPr lang="ro-RO" altLang="en-US" sz="3200" b="1" dirty="0">
                <a:latin typeface="Times New Roman" panose="02020603050405020304" pitchFamily="18" charset="0"/>
                <a:ea typeface="Calibri" panose="020F0502020204030204" pitchFamily="34" charset="0"/>
                <a:cs typeface="Times New Roman" panose="02020603050405020304" pitchFamily="18" charset="0"/>
              </a:rPr>
            </a:br>
            <a:r>
              <a:rPr lang="ro-RO" altLang="en-US" sz="2800" b="1" dirty="0">
                <a:latin typeface="Times New Roman" panose="02020603050405020304" pitchFamily="18" charset="0"/>
                <a:ea typeface="Calibri" panose="020F0502020204030204" pitchFamily="34" charset="0"/>
                <a:cs typeface="Times New Roman" panose="02020603050405020304" pitchFamily="18" charset="0"/>
              </a:rPr>
              <a:t>1.5.  Rezultatele la examenul de definitivat</a:t>
            </a:r>
          </a:p>
          <a:p>
            <a:endParaRPr lang="ro-RO" sz="2000" b="1" dirty="0">
              <a:latin typeface="Times New Roman" panose="02020603050405020304" pitchFamily="18" charset="0"/>
              <a:cs typeface="Times New Roman" panose="02020603050405020304" pitchFamily="18" charset="0"/>
            </a:endParaRPr>
          </a:p>
          <a:p>
            <a:endParaRPr lang="ro-RO" sz="2000" b="1" dirty="0">
              <a:latin typeface="Times New Roman" panose="02020603050405020304" pitchFamily="18" charset="0"/>
              <a:cs typeface="Times New Roman" panose="02020603050405020304" pitchFamily="18" charset="0"/>
            </a:endParaRPr>
          </a:p>
          <a:p>
            <a:r>
              <a:rPr lang="ro-RO" sz="2000" b="1" dirty="0">
                <a:latin typeface="Times New Roman" panose="02020603050405020304" pitchFamily="18" charset="0"/>
                <a:cs typeface="Times New Roman" panose="02020603050405020304" pitchFamily="18" charset="0"/>
              </a:rPr>
              <a:t>			</a:t>
            </a:r>
            <a:endParaRPr lang="en-US" sz="2000" dirty="0"/>
          </a:p>
        </p:txBody>
      </p:sp>
      <p:graphicFrame>
        <p:nvGraphicFramePr>
          <p:cNvPr id="2" name="Tabel 1"/>
          <p:cNvGraphicFramePr>
            <a:graphicFrameLocks noGrp="1"/>
          </p:cNvGraphicFramePr>
          <p:nvPr>
            <p:extLst>
              <p:ext uri="{D42A27DB-BD31-4B8C-83A1-F6EECF244321}">
                <p14:modId xmlns:p14="http://schemas.microsoft.com/office/powerpoint/2010/main" val="2152263453"/>
              </p:ext>
            </p:extLst>
          </p:nvPr>
        </p:nvGraphicFramePr>
        <p:xfrm>
          <a:off x="1454727" y="2797848"/>
          <a:ext cx="9185564" cy="2619279"/>
        </p:xfrm>
        <a:graphic>
          <a:graphicData uri="http://schemas.openxmlformats.org/drawingml/2006/table">
            <a:tbl>
              <a:tblPr firstRow="1" bandRow="1">
                <a:tableStyleId>{5C22544A-7EE6-4342-B048-85BDC9FD1C3A}</a:tableStyleId>
              </a:tblPr>
              <a:tblGrid>
                <a:gridCol w="3040874">
                  <a:extLst>
                    <a:ext uri="{9D8B030D-6E8A-4147-A177-3AD203B41FA5}">
                      <a16:colId xmlns:a16="http://schemas.microsoft.com/office/drawing/2014/main" xmlns="" val="20000"/>
                    </a:ext>
                  </a:extLst>
                </a:gridCol>
                <a:gridCol w="2497889">
                  <a:extLst>
                    <a:ext uri="{9D8B030D-6E8A-4147-A177-3AD203B41FA5}">
                      <a16:colId xmlns:a16="http://schemas.microsoft.com/office/drawing/2014/main" xmlns="" val="20001"/>
                    </a:ext>
                  </a:extLst>
                </a:gridCol>
                <a:gridCol w="2110628">
                  <a:extLst>
                    <a:ext uri="{9D8B030D-6E8A-4147-A177-3AD203B41FA5}">
                      <a16:colId xmlns:a16="http://schemas.microsoft.com/office/drawing/2014/main" xmlns="" val="20002"/>
                    </a:ext>
                  </a:extLst>
                </a:gridCol>
                <a:gridCol w="1536173">
                  <a:extLst>
                    <a:ext uri="{9D8B030D-6E8A-4147-A177-3AD203B41FA5}">
                      <a16:colId xmlns:a16="http://schemas.microsoft.com/office/drawing/2014/main" xmlns="" val="2514305704"/>
                    </a:ext>
                  </a:extLst>
                </a:gridCol>
              </a:tblGrid>
              <a:tr h="1489348">
                <a:tc>
                  <a:txBody>
                    <a:bodyPr/>
                    <a:lstStyle/>
                    <a:p>
                      <a:pPr algn="ctr"/>
                      <a:r>
                        <a:rPr lang="en-US" sz="2400" dirty="0" err="1">
                          <a:latin typeface="Times New Roman" panose="02020603050405020304" pitchFamily="18" charset="0"/>
                          <a:cs typeface="Times New Roman" panose="02020603050405020304" pitchFamily="18" charset="0"/>
                        </a:rPr>
                        <a:t>Nr</a:t>
                      </a:r>
                      <a:r>
                        <a:rPr lang="en-US" sz="2400" dirty="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c</a:t>
                      </a:r>
                      <a:r>
                        <a:rPr lang="en-US" sz="2400" dirty="0" err="1">
                          <a:latin typeface="Times New Roman" panose="02020603050405020304" pitchFamily="18" charset="0"/>
                          <a:cs typeface="Times New Roman" panose="02020603050405020304" pitchFamily="18" charset="0"/>
                        </a:rPr>
                        <a:t>andida</a:t>
                      </a:r>
                      <a:r>
                        <a:rPr lang="ro-RO" sz="2400" dirty="0">
                          <a:latin typeface="Times New Roman" panose="02020603050405020304" pitchFamily="18" charset="0"/>
                          <a:cs typeface="Times New Roman" panose="02020603050405020304" pitchFamily="18" charset="0"/>
                        </a:rPr>
                        <a:t>ți </a:t>
                      </a:r>
                    </a:p>
                    <a:p>
                      <a:pPr algn="ctr"/>
                      <a:r>
                        <a:rPr lang="ro-RO" sz="2400" dirty="0">
                          <a:latin typeface="Times New Roman" panose="02020603050405020304" pitchFamily="18" charset="0"/>
                          <a:cs typeface="Times New Roman" panose="02020603050405020304" pitchFamily="18" charset="0"/>
                        </a:rPr>
                        <a:t>înscriși</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a:latin typeface="Times New Roman" panose="02020603050405020304" pitchFamily="18" charset="0"/>
                          <a:cs typeface="Times New Roman" panose="02020603050405020304" pitchFamily="18" charset="0"/>
                        </a:rPr>
                        <a:t>Note: </a:t>
                      </a:r>
                    </a:p>
                    <a:p>
                      <a:pPr algn="ctr"/>
                      <a:r>
                        <a:rPr lang="en-US" sz="2400" dirty="0">
                          <a:latin typeface="Times New Roman" panose="02020603050405020304" pitchFamily="18" charset="0"/>
                          <a:cs typeface="Times New Roman" panose="02020603050405020304" pitchFamily="18" charset="0"/>
                        </a:rPr>
                        <a:t>8</a:t>
                      </a:r>
                      <a:r>
                        <a:rPr lang="ro-RO" sz="2400" dirty="0">
                          <a:latin typeface="Times New Roman" panose="02020603050405020304" pitchFamily="18" charset="0"/>
                          <a:cs typeface="Times New Roman" panose="02020603050405020304" pitchFamily="18" charset="0"/>
                        </a:rPr>
                        <a:t>-9</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baseline="0" dirty="0">
                          <a:latin typeface="Times New Roman" panose="02020603050405020304" pitchFamily="18" charset="0"/>
                          <a:cs typeface="Times New Roman" panose="02020603050405020304" pitchFamily="18" charset="0"/>
                        </a:rPr>
                        <a:t>Note: </a:t>
                      </a:r>
                    </a:p>
                    <a:p>
                      <a:pPr algn="ctr"/>
                      <a:r>
                        <a:rPr lang="ro-RO" sz="2400" baseline="0" dirty="0">
                          <a:latin typeface="Times New Roman" panose="02020603050405020304" pitchFamily="18" charset="0"/>
                          <a:cs typeface="Times New Roman" panose="02020603050405020304" pitchFamily="18" charset="0"/>
                        </a:rPr>
                        <a:t>9-</a:t>
                      </a:r>
                      <a:r>
                        <a:rPr lang="en-US" sz="2400" baseline="0" dirty="0">
                          <a:latin typeface="Times New Roman" panose="02020603050405020304" pitchFamily="18" charset="0"/>
                          <a:cs typeface="Times New Roman" panose="02020603050405020304" pitchFamily="18" charset="0"/>
                        </a:rPr>
                        <a:t>9,99</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ro-RO" sz="2400" dirty="0">
                          <a:solidFill>
                            <a:srgbClr val="FF0000"/>
                          </a:solidFill>
                          <a:latin typeface="Times New Roman" panose="02020603050405020304" pitchFamily="18" charset="0"/>
                          <a:cs typeface="Times New Roman" panose="02020603050405020304" pitchFamily="18" charset="0"/>
                        </a:rPr>
                        <a:t>Note de </a:t>
                      </a:r>
                      <a:r>
                        <a:rPr lang="en-US" sz="2400" dirty="0">
                          <a:solidFill>
                            <a:srgbClr val="FF0000"/>
                          </a:solidFill>
                          <a:latin typeface="Times New Roman" panose="02020603050405020304" pitchFamily="18" charset="0"/>
                          <a:cs typeface="Times New Roman" panose="02020603050405020304" pitchFamily="18" charset="0"/>
                        </a:rPr>
                        <a:t>10</a:t>
                      </a:r>
                    </a:p>
                  </a:txBody>
                  <a:tcPr/>
                </a:tc>
                <a:extLst>
                  <a:ext uri="{0D108BD9-81ED-4DB2-BD59-A6C34878D82A}">
                    <a16:rowId xmlns:a16="http://schemas.microsoft.com/office/drawing/2014/main" xmlns="" val="10000"/>
                  </a:ext>
                </a:extLst>
              </a:tr>
              <a:tr h="1129931">
                <a:tc>
                  <a:txBody>
                    <a:bodyPr/>
                    <a:lstStyle/>
                    <a:p>
                      <a:pPr algn="ctr"/>
                      <a:r>
                        <a:rPr lang="en-US" sz="2400" b="1" dirty="0">
                          <a:latin typeface="Times New Roman" panose="02020603050405020304" pitchFamily="18" charset="0"/>
                          <a:cs typeface="Times New Roman" panose="02020603050405020304" pitchFamily="18" charset="0"/>
                        </a:rPr>
                        <a:t>8</a:t>
                      </a:r>
                    </a:p>
                  </a:txBody>
                  <a:tcPr/>
                </a:tc>
                <a:tc>
                  <a:txBody>
                    <a:bodyPr/>
                    <a:lstStyle/>
                    <a:p>
                      <a:pPr algn="ctr"/>
                      <a:r>
                        <a:rPr lang="en-US" sz="2400" b="1" dirty="0">
                          <a:latin typeface="Times New Roman" panose="02020603050405020304" pitchFamily="18" charset="0"/>
                          <a:cs typeface="Times New Roman" panose="02020603050405020304" pitchFamily="18" charset="0"/>
                        </a:rPr>
                        <a:t>4</a:t>
                      </a:r>
                    </a:p>
                  </a:txBody>
                  <a:tcPr/>
                </a:tc>
                <a:tc>
                  <a:txBody>
                    <a:bodyPr/>
                    <a:lstStyle/>
                    <a:p>
                      <a:pPr algn="ctr"/>
                      <a:r>
                        <a:rPr lang="en-US" sz="2400" b="1" dirty="0">
                          <a:latin typeface="Times New Roman" panose="02020603050405020304" pitchFamily="18" charset="0"/>
                          <a:cs typeface="Times New Roman" panose="02020603050405020304" pitchFamily="18" charset="0"/>
                        </a:rPr>
                        <a:t>1</a:t>
                      </a:r>
                    </a:p>
                  </a:txBody>
                  <a:tcPr/>
                </a:tc>
                <a:tc>
                  <a:txBody>
                    <a:bodyPr/>
                    <a:lstStyle/>
                    <a:p>
                      <a:pPr algn="ctr"/>
                      <a:r>
                        <a:rPr lang="en-US" sz="2400" b="1" dirty="0">
                          <a:latin typeface="Times New Roman" panose="02020603050405020304" pitchFamily="18" charset="0"/>
                          <a:cs typeface="Times New Roman" panose="02020603050405020304" pitchFamily="18" charset="0"/>
                        </a:rPr>
                        <a:t>3</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962932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527" y="1309037"/>
            <a:ext cx="11736948" cy="5363328"/>
          </a:xfrm>
          <a:prstGeom prst="rect">
            <a:avLst/>
          </a:prstGeom>
          <a:noFill/>
        </p:spPr>
        <p:txBody>
          <a:bodyPr wrap="square" rtlCol="0">
            <a:spAutoFit/>
          </a:bodyPr>
          <a:lstStyle/>
          <a:p>
            <a:r>
              <a:rPr lang="ro-RO" sz="2800" b="1" dirty="0">
                <a:latin typeface="Times New Roman" panose="02020603050405020304" pitchFamily="18" charset="0"/>
                <a:cs typeface="Times New Roman" panose="02020603050405020304" pitchFamily="18" charset="0"/>
              </a:rPr>
              <a:t>1.6. Inspecția școlară</a:t>
            </a:r>
            <a:endParaRPr lang="ro-RO" sz="2000" b="1" dirty="0"/>
          </a:p>
          <a:p>
            <a:r>
              <a:rPr lang="ro-RO" sz="2400" b="1" dirty="0">
                <a:latin typeface="Times New Roman" panose="02020603050405020304" pitchFamily="18" charset="0"/>
                <a:cs typeface="Times New Roman" panose="02020603050405020304" pitchFamily="18" charset="0"/>
              </a:rPr>
              <a:t>Inspecți</a:t>
            </a:r>
            <a:r>
              <a:rPr lang="en-US" sz="2400" b="1" dirty="0" err="1">
                <a:latin typeface="Times New Roman" panose="02020603050405020304" pitchFamily="18" charset="0"/>
                <a:cs typeface="Times New Roman" panose="02020603050405020304" pitchFamily="18" charset="0"/>
              </a:rPr>
              <a:t>i</a:t>
            </a:r>
            <a:r>
              <a:rPr lang="ro-RO" sz="2400" b="1" dirty="0">
                <a:latin typeface="Times New Roman" panose="02020603050405020304" pitchFamily="18" charset="0"/>
                <a:cs typeface="Times New Roman" panose="02020603050405020304" pitchFamily="18" charset="0"/>
              </a:rPr>
              <a:t> tematic</a:t>
            </a:r>
            <a:r>
              <a:rPr lang="en-US" sz="2400" b="1" dirty="0">
                <a:latin typeface="Times New Roman" panose="02020603050405020304" pitchFamily="18" charset="0"/>
                <a:cs typeface="Times New Roman" panose="02020603050405020304" pitchFamily="18" charset="0"/>
              </a:rPr>
              <a:t>e</a:t>
            </a:r>
            <a:r>
              <a:rPr lang="ro-RO" sz="2400" b="1" dirty="0">
                <a:latin typeface="Times New Roman" panose="02020603050405020304" pitchFamily="18" charset="0"/>
                <a:cs typeface="Times New Roman" panose="02020603050405020304" pitchFamily="18" charset="0"/>
              </a:rPr>
              <a:t> în specialitate:</a:t>
            </a:r>
            <a:endParaRPr lang="en-US" sz="2400" b="1" dirty="0">
              <a:latin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endParaRPr lang="ro-RO" dirty="0">
              <a:latin typeface="Times New Roman" panose="02020603050405020304" pitchFamily="18" charset="0"/>
              <a:ea typeface="Calibri" panose="020F0502020204030204" pitchFamily="34" charset="0"/>
              <a:cs typeface="Times New Roman" panose="02020603050405020304" pitchFamily="18" charset="0"/>
            </a:endParaRPr>
          </a:p>
          <a:p>
            <a:pPr marL="800100" marR="0" indent="-342900" algn="just">
              <a:lnSpc>
                <a:spcPct val="115000"/>
              </a:lnSpc>
              <a:spcBef>
                <a:spcPts val="0"/>
              </a:spcBef>
              <a:spcAft>
                <a:spcPts val="1000"/>
              </a:spcAft>
              <a:buFont typeface="Arial" panose="020B0604020202020204" pitchFamily="34" charset="0"/>
              <a:buChar char="•"/>
            </a:pPr>
            <a:r>
              <a:rPr lang="ro-RO" sz="2000" dirty="0">
                <a:latin typeface="Times New Roman" panose="02020603050405020304" pitchFamily="18" charset="0"/>
                <a:ea typeface="Calibri" panose="020F0502020204030204" pitchFamily="34" charset="0"/>
                <a:cs typeface="Times New Roman" panose="02020603050405020304" pitchFamily="18" charset="0"/>
              </a:rPr>
              <a:t>Monitorizarea modului de valorificare a rezultatelor </a:t>
            </a:r>
            <a:r>
              <a:rPr lang="en-US" sz="2000" dirty="0">
                <a:latin typeface="Times New Roman" panose="02020603050405020304" pitchFamily="18" charset="0"/>
                <a:ea typeface="Calibri" panose="020F0502020204030204" pitchFamily="34" charset="0"/>
                <a:cs typeface="Times New Roman" panose="02020603050405020304" pitchFamily="18" charset="0"/>
              </a:rPr>
              <a:t>la </a:t>
            </a:r>
            <a:r>
              <a:rPr lang="ro-RO" sz="2000" dirty="0">
                <a:latin typeface="Times New Roman" panose="02020603050405020304" pitchFamily="18" charset="0"/>
                <a:ea typeface="Calibri" panose="020F0502020204030204" pitchFamily="34" charset="0"/>
                <a:cs typeface="Times New Roman" panose="02020603050405020304" pitchFamily="18" charset="0"/>
              </a:rPr>
              <a:t>simulăril</a:t>
            </a:r>
            <a:r>
              <a:rPr lang="en-US" sz="2000" dirty="0">
                <a:latin typeface="Times New Roman" panose="02020603050405020304" pitchFamily="18" charset="0"/>
                <a:ea typeface="Calibri" panose="020F0502020204030204" pitchFamily="34" charset="0"/>
                <a:cs typeface="Times New Roman" panose="02020603050405020304" pitchFamily="18" charset="0"/>
              </a:rPr>
              <a:t>e </a:t>
            </a:r>
            <a:r>
              <a:rPr lang="ro-RO" sz="2000" dirty="0">
                <a:latin typeface="Times New Roman" panose="02020603050405020304" pitchFamily="18" charset="0"/>
                <a:ea typeface="Calibri" panose="020F0502020204030204" pitchFamily="34" charset="0"/>
                <a:cs typeface="Times New Roman" panose="02020603050405020304" pitchFamily="18" charset="0"/>
              </a:rPr>
              <a:t>examenelor naționale la nivelul unităților de învățământ;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800100" marR="0" indent="-342900" algn="just">
              <a:lnSpc>
                <a:spcPct val="115000"/>
              </a:lnSpc>
              <a:spcBef>
                <a:spcPts val="0"/>
              </a:spcBef>
              <a:spcAft>
                <a:spcPts val="1000"/>
              </a:spcAft>
              <a:buFont typeface="Arial" panose="020B0604020202020204" pitchFamily="34" charset="0"/>
              <a:buChar char="•"/>
            </a:pPr>
            <a:r>
              <a:rPr lang="ro-RO" sz="2000" dirty="0">
                <a:latin typeface="Times New Roman" panose="02020603050405020304" pitchFamily="18" charset="0"/>
                <a:ea typeface="Calibri" panose="020F0502020204030204" pitchFamily="34" charset="0"/>
                <a:cs typeface="Times New Roman" panose="02020603050405020304" pitchFamily="18" charset="0"/>
              </a:rPr>
              <a:t>Monitorizarea activității cadrelor didactice de limba și literatura română;</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800100" marR="0" indent="-342900" algn="just">
              <a:lnSpc>
                <a:spcPct val="115000"/>
              </a:lnSpc>
              <a:spcBef>
                <a:spcPts val="0"/>
              </a:spcBef>
              <a:spcAft>
                <a:spcPts val="1000"/>
              </a:spcAft>
              <a:buFont typeface="Arial" panose="020B0604020202020204" pitchFamily="34" charset="0"/>
              <a:buChar char="•"/>
            </a:pPr>
            <a:r>
              <a:rPr lang="ro-RO" sz="2000" dirty="0">
                <a:latin typeface="Times New Roman" panose="02020603050405020304" pitchFamily="18" charset="0"/>
                <a:ea typeface="Calibri" panose="020F0502020204030204" pitchFamily="34" charset="0"/>
                <a:cs typeface="Times New Roman" panose="02020603050405020304" pitchFamily="18" charset="0"/>
              </a:rPr>
              <a:t>Implementarea noii programe școlare la clasele a V-a și a VI-a</a:t>
            </a:r>
            <a:r>
              <a:rPr lang="en-US" sz="2000" dirty="0">
                <a:latin typeface="Times New Roman" panose="02020603050405020304" pitchFamily="18" charset="0"/>
                <a:ea typeface="Calibri" panose="020F0502020204030204" pitchFamily="34" charset="0"/>
                <a:cs typeface="Times New Roman" panose="02020603050405020304" pitchFamily="18" charset="0"/>
              </a:rPr>
              <a:t>.</a:t>
            </a:r>
            <a:endParaRPr lang="ro-RO" sz="2000" dirty="0">
              <a:latin typeface="Times New Roman" panose="02020603050405020304" pitchFamily="18" charset="0"/>
              <a:ea typeface="Calibri" panose="020F0502020204030204" pitchFamily="34" charset="0"/>
              <a:cs typeface="Times New Roman" panose="02020603050405020304" pitchFamily="18" charset="0"/>
            </a:endParaRPr>
          </a:p>
          <a:p>
            <a:pPr marL="457200" marR="0" algn="just">
              <a:lnSpc>
                <a:spcPct val="115000"/>
              </a:lnSpc>
              <a:spcBef>
                <a:spcPts val="0"/>
              </a:spcBef>
              <a:spcAft>
                <a:spcPts val="1000"/>
              </a:spcAft>
            </a:pPr>
            <a:r>
              <a:rPr lang="ro-RO" sz="2000" dirty="0">
                <a:latin typeface="Times New Roman" panose="02020603050405020304" pitchFamily="18" charset="0"/>
                <a:ea typeface="Calibri" panose="020F0502020204030204" pitchFamily="34" charset="0"/>
                <a:cs typeface="Times New Roman" panose="02020603050405020304" pitchFamily="18" charset="0"/>
              </a:rPr>
              <a:t>Au fost inspectate următoarele unități de învățământ: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457200" marR="0" algn="just">
              <a:lnSpc>
                <a:spcPct val="115000"/>
              </a:lnSpc>
              <a:spcBef>
                <a:spcPts val="0"/>
              </a:spcBef>
              <a:spcAft>
                <a:spcPts val="1000"/>
              </a:spcAft>
            </a:pPr>
            <a:r>
              <a:rPr lang="ro-RO" sz="2000" dirty="0">
                <a:latin typeface="Times New Roman" panose="02020603050405020304" pitchFamily="18" charset="0"/>
                <a:ea typeface="Calibri" panose="020F0502020204030204" pitchFamily="34" charset="0"/>
                <a:cs typeface="Times New Roman" panose="02020603050405020304" pitchFamily="18" charset="0"/>
              </a:rPr>
              <a:t>Școala Gimnazială Baciu, Școala Gimnazială </a:t>
            </a:r>
            <a:r>
              <a:rPr lang="ro-RO" sz="2000" i="1" dirty="0">
                <a:latin typeface="Times New Roman" panose="02020603050405020304" pitchFamily="18" charset="0"/>
                <a:ea typeface="Calibri" panose="020F0502020204030204" pitchFamily="34" charset="0"/>
                <a:cs typeface="Times New Roman" panose="02020603050405020304" pitchFamily="18" charset="0"/>
              </a:rPr>
              <a:t>Gheorghe Șincai</a:t>
            </a:r>
            <a:r>
              <a:rPr lang="ro-RO" sz="2000" dirty="0">
                <a:latin typeface="Times New Roman" panose="02020603050405020304" pitchFamily="18" charset="0"/>
                <a:ea typeface="Calibri" panose="020F0502020204030204" pitchFamily="34" charset="0"/>
                <a:cs typeface="Times New Roman" panose="02020603050405020304" pitchFamily="18" charset="0"/>
              </a:rPr>
              <a:t> Florești, Școala Gimnazială </a:t>
            </a:r>
            <a:r>
              <a:rPr lang="ro-RO" sz="2000" i="1" dirty="0">
                <a:latin typeface="Times New Roman" panose="02020603050405020304" pitchFamily="18" charset="0"/>
                <a:ea typeface="Calibri" panose="020F0502020204030204" pitchFamily="34" charset="0"/>
                <a:cs typeface="Times New Roman" panose="02020603050405020304" pitchFamily="18" charset="0"/>
              </a:rPr>
              <a:t>Liviu Rebreanu </a:t>
            </a:r>
            <a:r>
              <a:rPr lang="ro-RO" sz="2000" dirty="0">
                <a:latin typeface="Times New Roman" panose="02020603050405020304" pitchFamily="18" charset="0"/>
                <a:ea typeface="Calibri" panose="020F0502020204030204" pitchFamily="34" charset="0"/>
                <a:cs typeface="Times New Roman" panose="02020603050405020304" pitchFamily="18" charset="0"/>
              </a:rPr>
              <a:t>Cluj-Napoca, Școala Gimnazială Gârbău, Școala Gimnazială Iclod, Liceul Teoretic </a:t>
            </a:r>
            <a:r>
              <a:rPr lang="ro-RO" sz="2000" i="1" dirty="0">
                <a:latin typeface="Times New Roman" panose="02020603050405020304" pitchFamily="18" charset="0"/>
                <a:ea typeface="Calibri" panose="020F0502020204030204" pitchFamily="34" charset="0"/>
                <a:cs typeface="Times New Roman" panose="02020603050405020304" pitchFamily="18" charset="0"/>
              </a:rPr>
              <a:t>Apaczai Csere Janos, </a:t>
            </a:r>
            <a:r>
              <a:rPr lang="ro-RO" sz="2000" dirty="0">
                <a:latin typeface="Times New Roman" panose="02020603050405020304" pitchFamily="18" charset="0"/>
                <a:ea typeface="Calibri" panose="020F0502020204030204" pitchFamily="34" charset="0"/>
                <a:cs typeface="Times New Roman" panose="02020603050405020304" pitchFamily="18" charset="0"/>
              </a:rPr>
              <a:t>Liceul Unitarian</a:t>
            </a:r>
            <a:r>
              <a:rPr lang="ro-RO" sz="2000" i="1" dirty="0">
                <a:latin typeface="Times New Roman" panose="02020603050405020304" pitchFamily="18" charset="0"/>
                <a:ea typeface="Calibri" panose="020F0502020204030204" pitchFamily="34" charset="0"/>
                <a:cs typeface="Times New Roman" panose="02020603050405020304" pitchFamily="18" charset="0"/>
              </a:rPr>
              <a:t> Janos  Zsigmond, </a:t>
            </a:r>
            <a:r>
              <a:rPr lang="ro-RO" sz="2000" dirty="0">
                <a:latin typeface="Times New Roman" panose="02020603050405020304" pitchFamily="18" charset="0"/>
                <a:ea typeface="Calibri" panose="020F0502020204030204" pitchFamily="34" charset="0"/>
                <a:cs typeface="Times New Roman" panose="02020603050405020304" pitchFamily="18" charset="0"/>
              </a:rPr>
              <a:t>Școala Gimnazială</a:t>
            </a:r>
            <a:r>
              <a:rPr lang="ro-RO" sz="2000" i="1" dirty="0">
                <a:latin typeface="Times New Roman" panose="02020603050405020304" pitchFamily="18" charset="0"/>
                <a:ea typeface="Calibri" panose="020F0502020204030204" pitchFamily="34" charset="0"/>
                <a:cs typeface="Times New Roman" panose="02020603050405020304" pitchFamily="18" charset="0"/>
              </a:rPr>
              <a:t> Vaida Voevod, </a:t>
            </a:r>
            <a:r>
              <a:rPr lang="ro-RO" sz="2000" dirty="0">
                <a:latin typeface="Times New Roman" panose="02020603050405020304" pitchFamily="18" charset="0"/>
                <a:ea typeface="Calibri" panose="020F0502020204030204" pitchFamily="34" charset="0"/>
                <a:cs typeface="Times New Roman" panose="02020603050405020304" pitchFamily="18" charset="0"/>
              </a:rPr>
              <a:t>Școala Gimnazială Aluniș, Școala Gimnazială Nireș, Școala Gimnazială Suatu, Școala Gimnazială Dăbâca, Școala Gimnazială Câțcău, Școala Gimnazială Țaga etc.</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TextBox 2"/>
          <p:cNvSpPr txBox="1"/>
          <p:nvPr/>
        </p:nvSpPr>
        <p:spPr>
          <a:xfrm>
            <a:off x="721218" y="231819"/>
            <a:ext cx="11243256" cy="1077218"/>
          </a:xfrm>
          <a:prstGeom prst="rect">
            <a:avLst/>
          </a:prstGeom>
          <a:noFill/>
        </p:spPr>
        <p:txBody>
          <a:bodyPr wrap="square" rtlCol="0">
            <a:spAutoFit/>
          </a:bodyPr>
          <a:lstStyle/>
          <a:p>
            <a:r>
              <a:rPr lang="ro-RO" sz="3200" b="1" dirty="0">
                <a:ln w="0"/>
                <a:effectLst>
                  <a:outerShdw blurRad="38100" dist="19050" dir="2700000" algn="tl" rotWithShape="0">
                    <a:prstClr val="black">
                      <a:alpha val="40000"/>
                    </a:prstClr>
                  </a:outerShdw>
                </a:effectLst>
                <a:latin typeface="Times New Roman" panose="02020603050405020304" pitchFamily="18" charset="0"/>
                <a:ea typeface="+mj-ea"/>
                <a:cs typeface="Times New Roman" panose="02020603050405020304" pitchFamily="18" charset="0"/>
              </a:rPr>
              <a:t>1.</a:t>
            </a:r>
            <a:r>
              <a:rPr lang="en-US" sz="3200" b="1" dirty="0">
                <a:ln w="0"/>
                <a:effectLst>
                  <a:outerShdw blurRad="38100" dist="19050" dir="2700000" algn="tl" rotWithShape="0">
                    <a:prstClr val="black">
                      <a:alpha val="40000"/>
                    </a:prstClr>
                  </a:outerShdw>
                </a:effectLst>
                <a:latin typeface="Times New Roman" panose="02020603050405020304" pitchFamily="18" charset="0"/>
                <a:ea typeface="+mj-ea"/>
                <a:cs typeface="Times New Roman" panose="02020603050405020304" pitchFamily="18" charset="0"/>
              </a:rPr>
              <a:t> </a:t>
            </a:r>
            <a:r>
              <a:rPr lang="ro-RO" sz="3200" b="1" dirty="0">
                <a:ln w="0"/>
                <a:effectLst>
                  <a:outerShdw blurRad="38100" dist="19050" dir="2700000" algn="tl" rotWithShape="0">
                    <a:prstClr val="black">
                      <a:alpha val="40000"/>
                    </a:prstClr>
                  </a:outerShdw>
                </a:effectLst>
                <a:latin typeface="Times New Roman" panose="02020603050405020304" pitchFamily="18" charset="0"/>
                <a:ea typeface="+mj-ea"/>
                <a:cs typeface="Times New Roman" panose="02020603050405020304" pitchFamily="18" charset="0"/>
              </a:rPr>
              <a:t>Diagnoza procesului educațional la disciplina limba și literatura română</a:t>
            </a:r>
            <a:endParaRPr lang="ro-RO"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9200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9927" y="858982"/>
            <a:ext cx="8506691" cy="4278094"/>
          </a:xfrm>
          <a:prstGeom prst="rect">
            <a:avLst/>
          </a:prstGeom>
        </p:spPr>
        <p:txBody>
          <a:bodyPr wrap="square">
            <a:spAutoFit/>
          </a:bodyPr>
          <a:lstStyle/>
          <a:p>
            <a:pPr lvl="0"/>
            <a:r>
              <a:rPr lang="ro-RO" sz="4000" b="1" dirty="0">
                <a:latin typeface="Times New Roman" panose="02020603050405020304" pitchFamily="18" charset="0"/>
                <a:cs typeface="Times New Roman" panose="02020603050405020304" pitchFamily="18" charset="0"/>
              </a:rPr>
              <a:t>Inspecții școlare generale:</a:t>
            </a:r>
            <a:endParaRPr lang="en-US" sz="4000" b="1" dirty="0">
              <a:latin typeface="Times New Roman" panose="02020603050405020304" pitchFamily="18" charset="0"/>
              <a:cs typeface="Times New Roman" panose="02020603050405020304" pitchFamily="18" charset="0"/>
            </a:endParaRPr>
          </a:p>
          <a:p>
            <a:pPr lvl="0"/>
            <a:endParaRPr lang="ro-RO" sz="40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Colegiul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Tehnic</a:t>
            </a:r>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Turda</a:t>
            </a:r>
            <a:r>
              <a:rPr lang="ro-RO"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a:t>
            </a:r>
            <a:r>
              <a:rPr lang="ro-RO" sz="3200" dirty="0">
                <a:latin typeface="Times New Roman" panose="02020603050405020304" pitchFamily="18" charset="0"/>
                <a:cs typeface="Times New Roman" panose="02020603050405020304" pitchFamily="18" charset="0"/>
              </a:rPr>
              <a:t>Liceul Waldorf Cluj;</a:t>
            </a:r>
          </a:p>
          <a:p>
            <a:r>
              <a:rPr lang="en-US" sz="3200" dirty="0">
                <a:latin typeface="Times New Roman" panose="02020603050405020304" pitchFamily="18" charset="0"/>
                <a:cs typeface="Times New Roman" panose="02020603050405020304" pitchFamily="18" charset="0"/>
              </a:rPr>
              <a:t>	</a:t>
            </a:r>
            <a:r>
              <a:rPr lang="ro-RO" sz="3200" dirty="0">
                <a:latin typeface="Times New Roman" panose="02020603050405020304" pitchFamily="18" charset="0"/>
                <a:cs typeface="Times New Roman" panose="02020603050405020304" pitchFamily="18" charset="0"/>
              </a:rPr>
              <a:t>Liceul Teoretic </a:t>
            </a:r>
            <a:r>
              <a:rPr lang="ro-RO" sz="3200" i="1" dirty="0">
                <a:latin typeface="Times New Roman" panose="02020603050405020304" pitchFamily="18" charset="0"/>
                <a:cs typeface="Times New Roman" panose="02020603050405020304" pitchFamily="18" charset="0"/>
              </a:rPr>
              <a:t>Octavian Goga </a:t>
            </a:r>
            <a:r>
              <a:rPr lang="ro-RO" sz="3200" dirty="0">
                <a:latin typeface="Times New Roman" panose="02020603050405020304" pitchFamily="18" charset="0"/>
                <a:cs typeface="Times New Roman" panose="02020603050405020304" pitchFamily="18" charset="0"/>
              </a:rPr>
              <a:t>Huedin;</a:t>
            </a:r>
          </a:p>
          <a:p>
            <a:r>
              <a:rPr lang="en-US" sz="3200" dirty="0">
                <a:latin typeface="Times New Roman" panose="02020603050405020304" pitchFamily="18" charset="0"/>
                <a:cs typeface="Times New Roman" panose="02020603050405020304" pitchFamily="18" charset="0"/>
              </a:rPr>
              <a:t>	</a:t>
            </a:r>
            <a:r>
              <a:rPr lang="ro-RO" sz="3200" dirty="0">
                <a:latin typeface="Times New Roman" panose="02020603050405020304" pitchFamily="18" charset="0"/>
                <a:cs typeface="Times New Roman" panose="02020603050405020304" pitchFamily="18" charset="0"/>
              </a:rPr>
              <a:t>Școala Gimnazială </a:t>
            </a:r>
            <a:r>
              <a:rPr lang="en-US" sz="3200" i="1" dirty="0" err="1">
                <a:latin typeface="Times New Roman" panose="02020603050405020304" pitchFamily="18" charset="0"/>
                <a:cs typeface="Times New Roman" panose="02020603050405020304" pitchFamily="18" charset="0"/>
              </a:rPr>
              <a:t>Liviu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Rebreanu</a:t>
            </a:r>
            <a:r>
              <a:rPr lang="en-US" sz="3200" i="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Cluj</a:t>
            </a:r>
            <a:r>
              <a:rPr lang="ro-RO"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a:t>
            </a:r>
            <a:r>
              <a:rPr lang="ro-RO" sz="3200" dirty="0">
                <a:latin typeface="Times New Roman" panose="02020603050405020304" pitchFamily="18" charset="0"/>
                <a:cs typeface="Times New Roman" panose="02020603050405020304" pitchFamily="18" charset="0"/>
              </a:rPr>
              <a:t>Școala Gimnazială Luna, Turda;</a:t>
            </a:r>
          </a:p>
          <a:p>
            <a:r>
              <a:rPr lang="en-US" sz="3200" dirty="0">
                <a:latin typeface="Times New Roman" panose="02020603050405020304" pitchFamily="18" charset="0"/>
                <a:cs typeface="Times New Roman" panose="02020603050405020304" pitchFamily="18" charset="0"/>
              </a:rPr>
              <a:t>	</a:t>
            </a:r>
            <a:r>
              <a:rPr lang="ro-RO" sz="3200" dirty="0">
                <a:latin typeface="Times New Roman" panose="02020603050405020304" pitchFamily="18" charset="0"/>
                <a:cs typeface="Times New Roman" panose="02020603050405020304" pitchFamily="18" charset="0"/>
              </a:rPr>
              <a:t>Școala Gimnazială </a:t>
            </a:r>
            <a:r>
              <a:rPr lang="en-US" sz="3200" dirty="0">
                <a:latin typeface="Times New Roman" panose="02020603050405020304" pitchFamily="18" charset="0"/>
                <a:cs typeface="Times New Roman" panose="02020603050405020304" pitchFamily="18" charset="0"/>
              </a:rPr>
              <a:t>G</a:t>
            </a:r>
            <a:r>
              <a:rPr lang="ro-RO" sz="3200" dirty="0">
                <a:latin typeface="Times New Roman" panose="02020603050405020304" pitchFamily="18" charset="0"/>
                <a:cs typeface="Times New Roman" panose="02020603050405020304" pitchFamily="18" charset="0"/>
              </a:rPr>
              <a:t>ârbău.</a:t>
            </a:r>
          </a:p>
        </p:txBody>
      </p:sp>
    </p:spTree>
    <p:extLst>
      <p:ext uri="{BB962C8B-B14F-4D97-AF65-F5344CB8AC3E}">
        <p14:creationId xmlns:p14="http://schemas.microsoft.com/office/powerpoint/2010/main" val="1020982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1901054" cy="7854458"/>
          </a:xfrm>
          <a:prstGeom prst="rect">
            <a:avLst/>
          </a:prstGeom>
        </p:spPr>
        <p:txBody>
          <a:bodyPr wrap="square">
            <a:spAutoFit/>
          </a:bodyPr>
          <a:lstStyle/>
          <a:p>
            <a:pPr marL="342900" marR="0" lvl="0" indent="-342900" algn="just">
              <a:spcBef>
                <a:spcPts val="0"/>
              </a:spcBef>
              <a:spcAft>
                <a:spcPts val="0"/>
              </a:spcAft>
              <a:buFont typeface="Arial" panose="020B0604020202020204" pitchFamily="34" charset="0"/>
              <a:buChar char="-"/>
            </a:pPr>
            <a:endParaRPr lang="ro-RO" dirty="0">
              <a:latin typeface="Cambria" panose="02040503050406030204" pitchFamily="18" charset="0"/>
              <a:ea typeface="Times New Roman" panose="02020603050405020304" pitchFamily="18" charset="0"/>
              <a:cs typeface="Cambria" panose="02040503050406030204" pitchFamily="18" charset="0"/>
            </a:endParaRPr>
          </a:p>
          <a:p>
            <a:pPr marR="0" lvl="0" algn="just">
              <a:lnSpc>
                <a:spcPct val="115000"/>
              </a:lnSpc>
              <a:spcBef>
                <a:spcPts val="0"/>
              </a:spcBef>
              <a:spcAft>
                <a:spcPts val="0"/>
              </a:spcAft>
            </a:pPr>
            <a:r>
              <a:rPr lang="ro-RO" dirty="0">
                <a:latin typeface="Cambria" panose="02040503050406030204" pitchFamily="18" charset="0"/>
                <a:ea typeface="Times New Roman" panose="02020603050405020304" pitchFamily="18" charset="0"/>
                <a:cs typeface="Cambria" panose="02040503050406030204" pitchFamily="18" charset="0"/>
              </a:rPr>
              <a:t>	</a:t>
            </a:r>
            <a:r>
              <a:rPr lang="ro-RO" sz="3600" dirty="0">
                <a:latin typeface="Times New Roman" panose="02020603050405020304" pitchFamily="18" charset="0"/>
                <a:ea typeface="Times New Roman" panose="02020603050405020304" pitchFamily="18" charset="0"/>
                <a:cs typeface="Times New Roman" panose="02020603050405020304" pitchFamily="18" charset="0"/>
              </a:rPr>
              <a:t>Aspecte po</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z</a:t>
            </a:r>
            <a:r>
              <a:rPr lang="ro-RO" sz="3600" dirty="0">
                <a:latin typeface="Times New Roman" panose="02020603050405020304" pitchFamily="18" charset="0"/>
                <a:ea typeface="Times New Roman" panose="02020603050405020304" pitchFamily="18" charset="0"/>
                <a:cs typeface="Times New Roman" panose="02020603050405020304" pitchFamily="18" charset="0"/>
              </a:rPr>
              <a:t>itive</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o-RO" dirty="0">
              <a:latin typeface="Cambria" panose="02040503050406030204" pitchFamily="18" charset="0"/>
              <a:ea typeface="Times New Roman" panose="02020603050405020304" pitchFamily="18" charset="0"/>
              <a:cs typeface="Cambria" panose="02040503050406030204" pitchFamily="18" charset="0"/>
            </a:endParaRPr>
          </a:p>
          <a:p>
            <a:pPr marL="285750" marR="0" lvl="0" indent="-285750" algn="just">
              <a:lnSpc>
                <a:spcPct val="115000"/>
              </a:lnSpc>
              <a:spcBef>
                <a:spcPts val="0"/>
              </a:spcBef>
              <a:spcAft>
                <a:spcPts val="0"/>
              </a:spcAft>
              <a:buFont typeface="Arial" panose="020B0604020202020204" pitchFamily="34" charset="0"/>
              <a:buChar char="•"/>
            </a:pPr>
            <a:r>
              <a:rPr lang="ro-RO" sz="2000" dirty="0">
                <a:latin typeface="Times New Roman" panose="02020603050405020304" pitchFamily="18" charset="0"/>
                <a:ea typeface="Times New Roman" panose="02020603050405020304" pitchFamily="18" charset="0"/>
                <a:cs typeface="Times New Roman" panose="02020603050405020304" pitchFamily="18" charset="0"/>
              </a:rPr>
              <a:t>În general, activitățile didactice sunt centrate pe formarea de competențe, fără a se neglija, însă, conținuturile. Profesorii concep demersuri didactice acurate, incluzând componente ludice, cu referințe interdisciplinare;</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marL="285750" marR="0" lvl="0" indent="-285750" algn="just">
              <a:lnSpc>
                <a:spcPct val="115000"/>
              </a:lnSpc>
              <a:spcBef>
                <a:spcPts val="0"/>
              </a:spcBef>
              <a:spcAft>
                <a:spcPts val="0"/>
              </a:spcAft>
              <a:buFont typeface="Arial" panose="020B0604020202020204" pitchFamily="34" charset="0"/>
              <a:buChar char="•"/>
            </a:pPr>
            <a:r>
              <a:rPr lang="ro-RO" sz="2000" dirty="0">
                <a:latin typeface="Times New Roman" panose="02020603050405020304" pitchFamily="18" charset="0"/>
                <a:ea typeface="Times New Roman" panose="02020603050405020304" pitchFamily="18" charset="0"/>
                <a:cs typeface="Times New Roman" panose="02020603050405020304" pitchFamily="18" charset="0"/>
              </a:rPr>
              <a:t>Activităţile de pregătire a elevilor pentru evaluările naţionale sunt focalizate pe dezvoltarea şi măsurarea competenţelor specifice disciplinei;</a:t>
            </a:r>
          </a:p>
          <a:p>
            <a:pPr marL="285750" marR="0" lvl="0" indent="-285750" algn="just">
              <a:lnSpc>
                <a:spcPct val="115000"/>
              </a:lnSpc>
              <a:spcBef>
                <a:spcPts val="0"/>
              </a:spcBef>
              <a:spcAft>
                <a:spcPts val="0"/>
              </a:spcAft>
              <a:buFont typeface="Arial" panose="020B0604020202020204" pitchFamily="34" charset="0"/>
              <a:buChar char="•"/>
            </a:pPr>
            <a:r>
              <a:rPr lang="ro-RO" sz="2000" dirty="0">
                <a:latin typeface="Times New Roman" panose="02020603050405020304" pitchFamily="18" charset="0"/>
                <a:ea typeface="Times New Roman" panose="02020603050405020304" pitchFamily="18" charset="0"/>
                <a:cs typeface="Times New Roman" panose="02020603050405020304" pitchFamily="18" charset="0"/>
              </a:rPr>
              <a:t>Elevii stăpânesc, în bună măsură, conținuturile de specialitate învățate și pot opera cu acestea în diferite situații, dând dovadă de capacitate de analiză, de sinteză, de transfer;</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marR="0" lvl="0" indent="-285750" algn="just">
              <a:lnSpc>
                <a:spcPct val="115000"/>
              </a:lnSpc>
              <a:spcBef>
                <a:spcPts val="0"/>
              </a:spcBef>
              <a:spcAft>
                <a:spcPts val="0"/>
              </a:spcAft>
              <a:buFont typeface="Arial" panose="020B0604020202020204" pitchFamily="34" charset="0"/>
              <a:buChar char="•"/>
            </a:pPr>
            <a:r>
              <a:rPr lang="ro-RO" sz="2000" dirty="0">
                <a:effectLst>
                  <a:outerShdw blurRad="50800" dist="38100" dir="2700000" algn="tl">
                    <a:srgbClr val="000000">
                      <a:alpha val="40000"/>
                    </a:srgbClr>
                  </a:outerShdw>
                </a:effectLst>
                <a:latin typeface="Times New Roman" panose="02020603050405020304" pitchFamily="18" charset="0"/>
                <a:ea typeface="Calibri" panose="020F0502020204030204" pitchFamily="34" charset="0"/>
                <a:cs typeface="Times New Roman" panose="02020603050405020304" pitchFamily="18" charset="0"/>
              </a:rPr>
              <a:t>Activitățile didactice sunt proiectate și performate cu rigurozitate;</a:t>
            </a:r>
          </a:p>
          <a:p>
            <a:pPr marL="285750" marR="0" lvl="0" indent="-285750" algn="just">
              <a:lnSpc>
                <a:spcPct val="115000"/>
              </a:lnSpc>
              <a:spcBef>
                <a:spcPts val="0"/>
              </a:spcBef>
              <a:spcAft>
                <a:spcPts val="0"/>
              </a:spcAft>
              <a:buFont typeface="Arial" panose="020B0604020202020204" pitchFamily="34" charset="0"/>
              <a:buChar char="•"/>
            </a:pPr>
            <a:r>
              <a:rPr lang="ro-RO" sz="2000" dirty="0">
                <a:effectLst>
                  <a:outerShdw blurRad="50800" dist="38100" dir="2700000" algn="tl">
                    <a:srgbClr val="000000">
                      <a:alpha val="40000"/>
                    </a:srgbClr>
                  </a:outerShdw>
                </a:effectLst>
                <a:latin typeface="Times New Roman" panose="02020603050405020304" pitchFamily="18" charset="0"/>
                <a:cs typeface="Times New Roman" panose="02020603050405020304" pitchFamily="18" charset="0"/>
              </a:rPr>
              <a:t>Orele asistate sunt organizate pe componentele predare-învățare-evaluare, componenta evaluare formativă / sumativă fiind concretizată prin observarea sistematică a rezultatelor activităților de învățare frontale / individuale / de grup, prin calificativ evaluativ / notare ritmică, prin aplicarea de chestionare de satisfacție școlară;</a:t>
            </a:r>
          </a:p>
          <a:p>
            <a:pPr marL="285750" marR="0" lvl="0" indent="-285750" algn="just">
              <a:lnSpc>
                <a:spcPct val="115000"/>
              </a:lnSpc>
              <a:spcBef>
                <a:spcPts val="0"/>
              </a:spcBef>
              <a:spcAft>
                <a:spcPts val="0"/>
              </a:spcAft>
              <a:buFont typeface="Arial" panose="020B0604020202020204" pitchFamily="34" charset="0"/>
              <a:buChar char="•"/>
            </a:pPr>
            <a:r>
              <a:rPr lang="ro-RO" sz="2000" dirty="0">
                <a:effectLst>
                  <a:outerShdw blurRad="50800" dist="38100" dir="2700000" algn="tl">
                    <a:srgbClr val="000000">
                      <a:alpha val="40000"/>
                    </a:srgbClr>
                  </a:outerShdw>
                </a:effectLst>
                <a:latin typeface="Times New Roman" panose="02020603050405020304" pitchFamily="18" charset="0"/>
                <a:cs typeface="Times New Roman" panose="02020603050405020304" pitchFamily="18" charset="0"/>
              </a:rPr>
              <a:t>Profesorii de limba și literatura română se asigură de înțelegerea și de operarea cu noile cunoștințe predate, în vederea creşterii ratei de progres şcolar . </a:t>
            </a:r>
            <a:endParaRPr lang="ro-RO" sz="2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endParaRPr lang="ro-RO" sz="20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endParaRPr lang="ro-RO"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endParaRPr lang="ro-RO"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endParaRPr lang="ro-RO"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endParaRPr lang="ro-RO"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endParaRPr lang="ro-RO"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endParaRPr lang="ro-RO"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endParaRPr lang="ro-RO" dirty="0">
              <a:latin typeface="Cambria" panose="02040503050406030204" pitchFamily="18" charset="0"/>
              <a:ea typeface="Times New Roman" panose="02020603050405020304" pitchFamily="18" charset="0"/>
              <a:cs typeface="Cambria" panose="02040503050406030204" pitchFamily="18" charset="0"/>
            </a:endParaRPr>
          </a:p>
        </p:txBody>
      </p:sp>
    </p:spTree>
    <p:extLst>
      <p:ext uri="{BB962C8B-B14F-4D97-AF65-F5344CB8AC3E}">
        <p14:creationId xmlns:p14="http://schemas.microsoft.com/office/powerpoint/2010/main" val="2164503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109" y="263236"/>
            <a:ext cx="11748656" cy="5816977"/>
          </a:xfrm>
          <a:prstGeom prst="rect">
            <a:avLst/>
          </a:prstGeom>
        </p:spPr>
        <p:txBody>
          <a:bodyPr wrap="square">
            <a:spAutoFit/>
          </a:bodyPr>
          <a:lstStyle/>
          <a:p>
            <a:pPr marR="0" lvl="0" algn="just">
              <a:spcBef>
                <a:spcPts val="0"/>
              </a:spcBef>
              <a:spcAft>
                <a:spcPts val="0"/>
              </a:spcAft>
            </a:pPr>
            <a:r>
              <a:rPr lang="ro-RO" sz="3600" dirty="0">
                <a:latin typeface="Times New Roman" panose="02020603050405020304" pitchFamily="18" charset="0"/>
                <a:ea typeface="Times New Roman" panose="02020603050405020304" pitchFamily="18" charset="0"/>
                <a:cs typeface="Times New Roman" panose="02020603050405020304" pitchFamily="18" charset="0"/>
              </a:rPr>
              <a:t>Aspecte care necesită îmbunătățiri:</a:t>
            </a:r>
          </a:p>
          <a:p>
            <a:pPr marL="342900" marR="0" lvl="0" indent="-342900" algn="just">
              <a:spcBef>
                <a:spcPts val="0"/>
              </a:spcBef>
              <a:spcAft>
                <a:spcPts val="0"/>
              </a:spcAft>
              <a:buFont typeface="Arial" panose="020B0604020202020204" pitchFamily="34" charset="0"/>
              <a:buChar char="•"/>
            </a:pPr>
            <a:r>
              <a:rPr lang="ro-RO" sz="2400" dirty="0">
                <a:latin typeface="Times New Roman" panose="02020603050405020304" pitchFamily="18" charset="0"/>
                <a:ea typeface="Times New Roman" panose="02020603050405020304" pitchFamily="18" charset="0"/>
                <a:cs typeface="Times New Roman" panose="02020603050405020304" pitchFamily="18" charset="0"/>
              </a:rPr>
              <a:t>Nerespectarea conținuturilor prezentate de noua programă școlară, la clasele a V-a și a VI-a;</a:t>
            </a:r>
          </a:p>
          <a:p>
            <a:pPr marL="342900" marR="0" lvl="0" indent="-342900" algn="just">
              <a:spcBef>
                <a:spcPts val="0"/>
              </a:spcBef>
              <a:spcAft>
                <a:spcPts val="0"/>
              </a:spcAft>
              <a:buFont typeface="Arial" panose="020B0604020202020204" pitchFamily="34" charset="0"/>
              <a:buChar char="•"/>
            </a:pPr>
            <a:r>
              <a:rPr lang="ro-RO" sz="2400" dirty="0">
                <a:latin typeface="Times New Roman" panose="02020603050405020304" pitchFamily="18" charset="0"/>
                <a:ea typeface="Times New Roman" panose="02020603050405020304" pitchFamily="18" charset="0"/>
                <a:cs typeface="Times New Roman" panose="02020603050405020304" pitchFamily="18" charset="0"/>
              </a:rPr>
              <a:t>Proiectarea didactică nu a respectat, în unele cazuri, modelele standardizate la nivel naţional; unele planificări urmează cu docilitate parcursurile didactice propuse în manualul ales, ignorând principiul adecvării la nivelul de performanţă al colectivului de elevi;</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r>
              <a:rPr lang="ro-RO" sz="2400" dirty="0">
                <a:latin typeface="Times New Roman" panose="02020603050405020304" pitchFamily="18" charset="0"/>
                <a:ea typeface="Times New Roman" panose="02020603050405020304" pitchFamily="18" charset="0"/>
                <a:cs typeface="Times New Roman" panose="02020603050405020304" pitchFamily="18" charset="0"/>
              </a:rPr>
              <a:t>Pregătirea ştiinţifică în domeniul „comunicare” este mai puţin performantă decât în celelalte domenii ale specialităţii;</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Arial" panose="020B0604020202020204" pitchFamily="34" charset="0"/>
              <a:buChar char="•"/>
            </a:pPr>
            <a:r>
              <a:rPr lang="ro-RO" sz="2400" dirty="0">
                <a:latin typeface="Times New Roman" panose="02020603050405020304" pitchFamily="18" charset="0"/>
                <a:ea typeface="Times New Roman" panose="02020603050405020304" pitchFamily="18" charset="0"/>
                <a:cs typeface="Times New Roman" panose="02020603050405020304" pitchFamily="18" charset="0"/>
              </a:rPr>
              <a:t>Unii profesori perpetuează strategii şi metode tradiţionale care pun accent pe transmiterea conţinuturilor, nu pe formarea competenţelor. Frecvent, aceşti profesori susţin lecţii în care recurg la dictarea unor informaţii de specialitate pe care elevii trebuie să le memoreze şi să le reproducă;</a:t>
            </a:r>
          </a:p>
          <a:p>
            <a:pPr marL="342900" marR="0" lvl="0" indent="-342900" algn="just">
              <a:spcBef>
                <a:spcPts val="0"/>
              </a:spcBef>
              <a:spcAft>
                <a:spcPts val="0"/>
              </a:spcAft>
              <a:buFont typeface="Arial" panose="020B0604020202020204" pitchFamily="34" charset="0"/>
              <a:buChar char="•"/>
            </a:pPr>
            <a:r>
              <a:rPr lang="ro-RO" sz="2400" dirty="0">
                <a:latin typeface="Times New Roman" panose="02020603050405020304" pitchFamily="18" charset="0"/>
                <a:ea typeface="Times New Roman" panose="02020603050405020304" pitchFamily="18" charset="0"/>
                <a:cs typeface="Times New Roman" panose="02020603050405020304" pitchFamily="18" charset="0"/>
              </a:rPr>
              <a:t>S-a constatat persistenţa accentului pus pe evaluarea informaţiilor şi pe caracterul întâmplător, nesistematic al evaluării competenţelor. Alt punct vulnerabil este evaluarea fără furnizarea feedback-ului către elev, fapt ce diminuează caracterul formativ al evaluării curente (de exemplu, lipsa baremului de evaluare a răspunsului oral).</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3402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DAB494-C1DC-4480-A81F-1701EC056BD9}"/>
              </a:ext>
            </a:extLst>
          </p:cNvPr>
          <p:cNvSpPr>
            <a:spLocks noGrp="1"/>
          </p:cNvSpPr>
          <p:nvPr>
            <p:ph type="title"/>
          </p:nvPr>
        </p:nvSpPr>
        <p:spPr>
          <a:xfrm>
            <a:off x="720925" y="219961"/>
            <a:ext cx="9404723" cy="1400530"/>
          </a:xfrm>
        </p:spPr>
        <p:txBody>
          <a:bodyPr/>
          <a:lstStyle/>
          <a:p>
            <a:r>
              <a:rPr lang="ro-RO" sz="32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 Diagnoza procesului educațional la disciplina limba și literatura română</a:t>
            </a:r>
            <a:r>
              <a:rPr lang="ro-RO" sz="44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r>
            <a:br>
              <a:rPr lang="ro-RO" sz="44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br>
            <a:r>
              <a:rPr lang="ro-RO" sz="44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r>
            <a:br>
              <a:rPr lang="ro-RO" sz="44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br>
            <a:r>
              <a:rPr lang="ro-RO" sz="28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1.7. Activități de formare</a:t>
            </a:r>
            <a:r>
              <a:rPr lang="ro-RO" sz="4400" dirty="0">
                <a:latin typeface="Times New Roman" panose="02020603050405020304" pitchFamily="18" charset="0"/>
                <a:cs typeface="Times New Roman" panose="02020603050405020304" pitchFamily="18" charset="0"/>
              </a:rPr>
              <a:t/>
            </a:r>
            <a:br>
              <a:rPr lang="ro-RO" sz="4400" dirty="0">
                <a:latin typeface="Times New Roman" panose="02020603050405020304" pitchFamily="18" charset="0"/>
                <a:cs typeface="Times New Roman" panose="02020603050405020304" pitchFamily="18" charset="0"/>
              </a:rPr>
            </a:br>
            <a:endParaRPr lang="fr-FR" dirty="0"/>
          </a:p>
        </p:txBody>
      </p:sp>
      <p:sp>
        <p:nvSpPr>
          <p:cNvPr id="3" name="Rectangle 2"/>
          <p:cNvSpPr/>
          <p:nvPr/>
        </p:nvSpPr>
        <p:spPr>
          <a:xfrm>
            <a:off x="1230283" y="2274838"/>
            <a:ext cx="10213572" cy="3970318"/>
          </a:xfrm>
          <a:prstGeom prst="rect">
            <a:avLst/>
          </a:prstGeom>
        </p:spPr>
        <p:txBody>
          <a:bodyPr wrap="square">
            <a:spAutoFit/>
          </a:bodyPr>
          <a:lstStyle/>
          <a:p>
            <a:pPr marL="457200" lvl="0" indent="-457200" algn="just">
              <a:buFont typeface="Arial" panose="020B0604020202020204" pitchFamily="34" charset="0"/>
              <a:buChar char="•"/>
            </a:pPr>
            <a:r>
              <a:rPr lang="ro-RO" sz="2800" i="1" dirty="0">
                <a:latin typeface="Times New Roman" panose="02020603050405020304" pitchFamily="18" charset="0"/>
                <a:ea typeface="Calibri" panose="020F0502020204030204" pitchFamily="34" charset="0"/>
                <a:cs typeface="Times New Roman" panose="02020603050405020304" pitchFamily="18" charset="0"/>
              </a:rPr>
              <a:t>Management și consiliere în predarea limbii și literaturii române, </a:t>
            </a:r>
            <a:r>
              <a:rPr lang="ro-RO" sz="2800" dirty="0">
                <a:latin typeface="Times New Roman" panose="02020603050405020304" pitchFamily="18" charset="0"/>
                <a:ea typeface="Calibri" panose="020F0502020204030204" pitchFamily="34" charset="0"/>
                <a:cs typeface="Times New Roman" panose="02020603050405020304" pitchFamily="18" charset="0"/>
              </a:rPr>
              <a:t>organizat de CCD Cluj, formare pentru 2</a:t>
            </a:r>
            <a:r>
              <a:rPr lang="en-US" sz="2800" dirty="0">
                <a:latin typeface="Times New Roman" panose="02020603050405020304" pitchFamily="18" charset="0"/>
                <a:ea typeface="Calibri" panose="020F0502020204030204" pitchFamily="34" charset="0"/>
                <a:cs typeface="Times New Roman" panose="02020603050405020304" pitchFamily="18" charset="0"/>
              </a:rPr>
              <a:t>2</a:t>
            </a:r>
            <a:r>
              <a:rPr lang="ro-RO" sz="2800" dirty="0">
                <a:latin typeface="Times New Roman" panose="02020603050405020304" pitchFamily="18" charset="0"/>
                <a:ea typeface="Calibri" panose="020F0502020204030204" pitchFamily="34" charset="0"/>
                <a:cs typeface="Times New Roman" panose="02020603050405020304" pitchFamily="18" charset="0"/>
              </a:rPr>
              <a:t> de profesori de limba și literatura română - 24 de ore, 20 de participanți, formator Graur Smaranda;</a:t>
            </a:r>
          </a:p>
          <a:p>
            <a:pPr marL="457200" lvl="0" indent="-457200" algn="just">
              <a:buFont typeface="Arial" panose="020B0604020202020204" pitchFamily="34" charset="0"/>
              <a:buChar char="•"/>
            </a:pPr>
            <a:r>
              <a:rPr lang="ro-RO" sz="2800" i="1" dirty="0">
                <a:latin typeface="Times New Roman" panose="02020603050405020304" pitchFamily="18" charset="0"/>
                <a:ea typeface="Calibri" panose="020F0502020204030204" pitchFamily="34" charset="0"/>
                <a:cs typeface="Times New Roman" panose="02020603050405020304" pitchFamily="18" charset="0"/>
              </a:rPr>
              <a:t>Management în evaluarea didactică, formare pentru cadre didactice care predau în învățământul rural, în parteneriat cu CCD Cluj și Palatul Copiilor Cluj - </a:t>
            </a:r>
            <a:r>
              <a:rPr lang="ro-RO" sz="2800" dirty="0">
                <a:latin typeface="Times New Roman" panose="02020603050405020304" pitchFamily="18" charset="0"/>
                <a:ea typeface="Calibri" panose="020F0502020204030204" pitchFamily="34" charset="0"/>
                <a:cs typeface="Times New Roman" panose="02020603050405020304" pitchFamily="18" charset="0"/>
              </a:rPr>
              <a:t>20 de ore, 48 de cadre didactice, formatori: Sfîrlea Lenuța, Popa Mihaela, Graur Smaranda.</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3171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7F00140-21B5-4060-91B3-D3C257D6AF66}"/>
              </a:ext>
            </a:extLst>
          </p:cNvPr>
          <p:cNvSpPr/>
          <p:nvPr/>
        </p:nvSpPr>
        <p:spPr>
          <a:xfrm>
            <a:off x="393700" y="177801"/>
            <a:ext cx="11239500" cy="6848991"/>
          </a:xfrm>
          <a:prstGeom prst="rect">
            <a:avLst/>
          </a:prstGeom>
        </p:spPr>
        <p:txBody>
          <a:bodyPr wrap="square">
            <a:spAutoFit/>
          </a:bodyPr>
          <a:lstStyle/>
          <a:p>
            <a:pPr>
              <a:lnSpc>
                <a:spcPct val="107000"/>
              </a:lnSpc>
              <a:spcAft>
                <a:spcPts val="800"/>
              </a:spcAft>
            </a:pPr>
            <a:r>
              <a:rPr lang="ro-RO" sz="2400" b="1" dirty="0">
                <a:latin typeface="Calibri" panose="020F0502020204030204" pitchFamily="34" charset="0"/>
                <a:ea typeface="Calibri" panose="020F0502020204030204" pitchFamily="34" charset="0"/>
                <a:cs typeface="Times New Roman" panose="02020603050405020304" pitchFamily="18" charset="0"/>
              </a:rPr>
              <a:t>1.8. Activitatea cercurilor metodice în anul școlar 2018-2019</a:t>
            </a:r>
            <a:endParaRPr lang="ro-RO"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b="1" i="1" dirty="0">
                <a:latin typeface="Times New Roman" panose="02020603050405020304" pitchFamily="18" charset="0"/>
                <a:ea typeface="Calibri" panose="020F0502020204030204" pitchFamily="34" charset="0"/>
                <a:cs typeface="Times New Roman" panose="02020603050405020304" pitchFamily="18" charset="0"/>
              </a:rPr>
              <a:t>Noile programe și manuale pentru clasele a V-a și a VI. Dificultăți și aspecte metodologice</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dirty="0">
                <a:latin typeface="Times New Roman" panose="02020603050405020304" pitchFamily="18" charset="0"/>
                <a:ea typeface="Calibri" panose="020F0502020204030204" pitchFamily="34" charset="0"/>
                <a:cs typeface="Times New Roman" panose="02020603050405020304" pitchFamily="18" charset="0"/>
              </a:rPr>
              <a:t> Școala Gimnazială </a:t>
            </a:r>
            <a:r>
              <a:rPr lang="ro-RO" sz="2000" b="1" i="1" dirty="0">
                <a:latin typeface="Times New Roman" panose="02020603050405020304" pitchFamily="18" charset="0"/>
                <a:ea typeface="Calibri" panose="020F0502020204030204" pitchFamily="34" charset="0"/>
                <a:cs typeface="Times New Roman" panose="02020603050405020304" pitchFamily="18" charset="0"/>
              </a:rPr>
              <a:t>Ioan Bob</a:t>
            </a:r>
            <a:r>
              <a:rPr lang="ro-RO" sz="2000" b="1" dirty="0">
                <a:latin typeface="Times New Roman" panose="02020603050405020304" pitchFamily="18" charset="0"/>
                <a:ea typeface="Calibri" panose="020F0502020204030204" pitchFamily="34" charset="0"/>
                <a:cs typeface="Times New Roman" panose="02020603050405020304" pitchFamily="18" charset="0"/>
              </a:rPr>
              <a:t>, Cluj-Napoca</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i="1" dirty="0">
                <a:latin typeface="Times New Roman" panose="02020603050405020304" pitchFamily="18" charset="0"/>
                <a:ea typeface="Calibri" panose="020F0502020204030204" pitchFamily="34" charset="0"/>
                <a:cs typeface="Times New Roman" panose="02020603050405020304" pitchFamily="18" charset="0"/>
              </a:rPr>
              <a:t>Lectura școlară în gimnaziau</a:t>
            </a:r>
          </a:p>
          <a:p>
            <a:pPr>
              <a:lnSpc>
                <a:spcPct val="107000"/>
              </a:lnSpc>
              <a:spcAft>
                <a:spcPts val="800"/>
              </a:spcAft>
            </a:pPr>
            <a:r>
              <a:rPr lang="ro-RO" sz="2000" b="1" dirty="0">
                <a:latin typeface="Times New Roman" panose="02020603050405020304" pitchFamily="18" charset="0"/>
                <a:ea typeface="Calibri" panose="020F0502020204030204" pitchFamily="34" charset="0"/>
                <a:cs typeface="Times New Roman" panose="02020603050405020304" pitchFamily="18" charset="0"/>
              </a:rPr>
              <a:t>Școala Gimnazială </a:t>
            </a:r>
            <a:r>
              <a:rPr lang="ro-RO" sz="2000" b="1" i="1" dirty="0">
                <a:latin typeface="Times New Roman" panose="02020603050405020304" pitchFamily="18" charset="0"/>
                <a:ea typeface="Calibri" panose="020F0502020204030204" pitchFamily="34" charset="0"/>
                <a:cs typeface="Times New Roman" panose="02020603050405020304" pitchFamily="18" charset="0"/>
              </a:rPr>
              <a:t>Octavian Goga</a:t>
            </a:r>
            <a:r>
              <a:rPr lang="ro-RO" sz="2000" b="1" dirty="0">
                <a:latin typeface="Times New Roman" panose="02020603050405020304" pitchFamily="18" charset="0"/>
                <a:ea typeface="Calibri" panose="020F0502020204030204" pitchFamily="34" charset="0"/>
                <a:cs typeface="Times New Roman" panose="02020603050405020304" pitchFamily="18" charset="0"/>
              </a:rPr>
              <a:t>, Cluj- Napoca (Roșa Gabriela, Caia Loredana, Iacob Ionela)</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dirty="0">
                <a:latin typeface="Times New Roman" panose="02020603050405020304" pitchFamily="18" charset="0"/>
                <a:ea typeface="Calibri" panose="020F0502020204030204" pitchFamily="34" charset="0"/>
                <a:cs typeface="Times New Roman" panose="02020603050405020304" pitchFamily="18" charset="0"/>
              </a:rPr>
              <a:t>Responsabili de cerc, prof.Sfârlea Lenuța, prof. Popa Mihaela</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dirty="0">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i="1" dirty="0">
                <a:latin typeface="Times New Roman" panose="02020603050405020304" pitchFamily="18" charset="0"/>
                <a:ea typeface="Calibri" panose="020F0502020204030204" pitchFamily="34" charset="0"/>
                <a:cs typeface="Times New Roman" panose="02020603050405020304" pitchFamily="18" charset="0"/>
              </a:rPr>
              <a:t>Teste inițiale- analiza rezultatelor, planuri remediale; Simulări și examene naționale- metodologie subiecte</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dirty="0">
                <a:latin typeface="Times New Roman" panose="02020603050405020304" pitchFamily="18" charset="0"/>
                <a:ea typeface="Calibri" panose="020F0502020204030204" pitchFamily="34" charset="0"/>
                <a:cs typeface="Times New Roman" panose="02020603050405020304" pitchFamily="18" charset="0"/>
              </a:rPr>
              <a:t>Liceul Tehnologic </a:t>
            </a:r>
            <a:r>
              <a:rPr lang="ro-RO" sz="2000" b="1" i="1" dirty="0">
                <a:latin typeface="Times New Roman" panose="02020603050405020304" pitchFamily="18" charset="0"/>
                <a:ea typeface="Calibri" panose="020F0502020204030204" pitchFamily="34" charset="0"/>
                <a:cs typeface="Times New Roman" panose="02020603050405020304" pitchFamily="18" charset="0"/>
              </a:rPr>
              <a:t>Alexandru Borza</a:t>
            </a:r>
            <a:r>
              <a:rPr lang="ro-RO" sz="2000" b="1" dirty="0">
                <a:latin typeface="Times New Roman" panose="02020603050405020304" pitchFamily="18" charset="0"/>
                <a:ea typeface="Calibri" panose="020F0502020204030204" pitchFamily="34" charset="0"/>
                <a:cs typeface="Times New Roman" panose="02020603050405020304" pitchFamily="18" charset="0"/>
              </a:rPr>
              <a:t>, Cluj-Napoca</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dirty="0">
                <a:latin typeface="Times New Roman" panose="02020603050405020304" pitchFamily="18" charset="0"/>
                <a:ea typeface="Calibri" panose="020F0502020204030204" pitchFamily="34" charset="0"/>
                <a:cs typeface="Times New Roman" panose="02020603050405020304" pitchFamily="18" charset="0"/>
              </a:rPr>
              <a:t>Responsabili de cerc, prof.Diertic Adriana, prof. Torje Nadia</a:t>
            </a:r>
          </a:p>
          <a:p>
            <a:pPr>
              <a:lnSpc>
                <a:spcPct val="107000"/>
              </a:lnSpc>
              <a:spcAft>
                <a:spcPts val="800"/>
              </a:spcAft>
            </a:pP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i="1" dirty="0">
                <a:latin typeface="Times New Roman" panose="02020603050405020304" pitchFamily="18" charset="0"/>
                <a:ea typeface="Calibri" panose="020F0502020204030204" pitchFamily="34" charset="0"/>
                <a:cs typeface="Times New Roman" panose="02020603050405020304" pitchFamily="18" charset="0"/>
              </a:rPr>
              <a:t>Modele de subiecte pentru examenele de bacalaureat- repere teoretice și practice</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dirty="0">
                <a:latin typeface="Times New Roman" panose="02020603050405020304" pitchFamily="18" charset="0"/>
                <a:ea typeface="Calibri" panose="020F0502020204030204" pitchFamily="34" charset="0"/>
                <a:cs typeface="Times New Roman" panose="02020603050405020304" pitchFamily="18" charset="0"/>
              </a:rPr>
              <a:t>Liceul Teoretic </a:t>
            </a:r>
            <a:r>
              <a:rPr lang="ro-RO" sz="2000" b="1" i="1" dirty="0">
                <a:latin typeface="Times New Roman" panose="02020603050405020304" pitchFamily="18" charset="0"/>
                <a:ea typeface="Calibri" panose="020F0502020204030204" pitchFamily="34" charset="0"/>
                <a:cs typeface="Times New Roman" panose="02020603050405020304" pitchFamily="18" charset="0"/>
              </a:rPr>
              <a:t>Mihai Eminescu</a:t>
            </a:r>
            <a:r>
              <a:rPr lang="ro-RO" sz="2000" b="1" dirty="0">
                <a:latin typeface="Times New Roman" panose="02020603050405020304" pitchFamily="18" charset="0"/>
                <a:ea typeface="Calibri" panose="020F0502020204030204" pitchFamily="34" charset="0"/>
                <a:cs typeface="Times New Roman" panose="02020603050405020304" pitchFamily="18" charset="0"/>
              </a:rPr>
              <a:t>, Cluj-Napoca</a:t>
            </a: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000" b="1" dirty="0">
                <a:latin typeface="Times New Roman" panose="02020603050405020304" pitchFamily="18" charset="0"/>
                <a:ea typeface="Calibri" panose="020F0502020204030204" pitchFamily="34" charset="0"/>
                <a:cs typeface="Times New Roman" panose="02020603050405020304" pitchFamily="18" charset="0"/>
              </a:rPr>
              <a:t>Responsabili de cerc, prof.Popescu Cristina, prof. Pop Iulia</a:t>
            </a:r>
          </a:p>
          <a:p>
            <a:pPr>
              <a:lnSpc>
                <a:spcPct val="107000"/>
              </a:lnSpc>
              <a:spcAft>
                <a:spcPts val="800"/>
              </a:spcAft>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136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65C4A5F-6624-44B9-987E-D3BE0DEAA0A2}"/>
              </a:ext>
            </a:extLst>
          </p:cNvPr>
          <p:cNvSpPr/>
          <p:nvPr/>
        </p:nvSpPr>
        <p:spPr>
          <a:xfrm>
            <a:off x="241300" y="750607"/>
            <a:ext cx="11341100" cy="5655844"/>
          </a:xfrm>
          <a:prstGeom prst="rect">
            <a:avLst/>
          </a:prstGeom>
        </p:spPr>
        <p:txBody>
          <a:bodyPr wrap="square">
            <a:spAutoFit/>
          </a:bodyPr>
          <a:lstStyle/>
          <a:p>
            <a:pPr>
              <a:lnSpc>
                <a:spcPct val="107000"/>
              </a:lnSpc>
              <a:spcAft>
                <a:spcPts val="800"/>
              </a:spcAft>
            </a:pPr>
            <a:r>
              <a:rPr lang="ro-RO" sz="2400" b="1" dirty="0">
                <a:latin typeface="Calibri" panose="020F0502020204030204" pitchFamily="34" charset="0"/>
                <a:ea typeface="Calibri" panose="020F0502020204030204" pitchFamily="34" charset="0"/>
                <a:cs typeface="Times New Roman" panose="02020603050405020304" pitchFamily="18" charset="0"/>
              </a:rPr>
              <a:t>1.8. Activitatea cercurilor metodice în anul școlar 2018-2019</a:t>
            </a:r>
          </a:p>
          <a:p>
            <a:pPr>
              <a:lnSpc>
                <a:spcPct val="107000"/>
              </a:lnSpc>
              <a:spcAft>
                <a:spcPts val="800"/>
              </a:spcAft>
            </a:pPr>
            <a:endParaRPr lang="ro-RO" sz="20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i="1" dirty="0">
                <a:latin typeface="Calibri" panose="020F0502020204030204" pitchFamily="34" charset="0"/>
                <a:ea typeface="Calibri" panose="020F0502020204030204" pitchFamily="34" charset="0"/>
                <a:cs typeface="Times New Roman" panose="02020603050405020304" pitchFamily="18" charset="0"/>
              </a:rPr>
              <a:t>Teste inițiale- analiza rezultatelor, planuri remediale; Simulări și examene naționale- metodologie subiecte</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dirty="0">
                <a:latin typeface="Calibri" panose="020F0502020204030204" pitchFamily="34" charset="0"/>
                <a:ea typeface="Calibri" panose="020F0502020204030204" pitchFamily="34" charset="0"/>
                <a:cs typeface="Times New Roman" panose="02020603050405020304" pitchFamily="18" charset="0"/>
              </a:rPr>
              <a:t>Școala Gimnazială </a:t>
            </a:r>
            <a:r>
              <a:rPr lang="ro-RO" sz="2000" i="1" dirty="0">
                <a:latin typeface="Calibri" panose="020F0502020204030204" pitchFamily="34" charset="0"/>
                <a:ea typeface="Calibri" panose="020F0502020204030204" pitchFamily="34" charset="0"/>
                <a:cs typeface="Times New Roman" panose="02020603050405020304" pitchFamily="18" charset="0"/>
              </a:rPr>
              <a:t>Mihai Eminescu</a:t>
            </a:r>
            <a:r>
              <a:rPr lang="ro-RO" sz="2000" dirty="0">
                <a:latin typeface="Calibri" panose="020F0502020204030204" pitchFamily="34" charset="0"/>
                <a:ea typeface="Calibri" panose="020F0502020204030204" pitchFamily="34" charset="0"/>
                <a:cs typeface="Times New Roman" panose="02020603050405020304" pitchFamily="18" charset="0"/>
              </a:rPr>
              <a:t>, Dej</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dirty="0">
                <a:latin typeface="Calibri" panose="020F0502020204030204" pitchFamily="34" charset="0"/>
                <a:ea typeface="Calibri" panose="020F0502020204030204" pitchFamily="34" charset="0"/>
                <a:cs typeface="Times New Roman" panose="02020603050405020304" pitchFamily="18" charset="0"/>
              </a:rPr>
              <a:t>Responsabili de cerc, prof. Bumbu Simona, prof. Vasiliu Petruța</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dirty="0">
                <a:latin typeface="Calibri" panose="020F0502020204030204" pitchFamily="34"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dirty="0">
                <a:latin typeface="Calibri" panose="020F0502020204030204" pitchFamily="34" charset="0"/>
                <a:ea typeface="Calibri" panose="020F0502020204030204" pitchFamily="34" charset="0"/>
                <a:cs typeface="Times New Roman" panose="02020603050405020304" pitchFamily="18" charset="0"/>
              </a:rPr>
              <a:t>Dezbatere- </a:t>
            </a:r>
            <a:r>
              <a:rPr lang="ro-RO" sz="2000" i="1" dirty="0">
                <a:latin typeface="Calibri" panose="020F0502020204030204" pitchFamily="34" charset="0"/>
                <a:ea typeface="Calibri" panose="020F0502020204030204" pitchFamily="34" charset="0"/>
                <a:cs typeface="Times New Roman" panose="02020603050405020304" pitchFamily="18" charset="0"/>
              </a:rPr>
              <a:t>Dificultăți legate de noua programă școlară</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dirty="0">
                <a:latin typeface="Calibri" panose="020F0502020204030204" pitchFamily="34" charset="0"/>
                <a:ea typeface="Calibri" panose="020F0502020204030204" pitchFamily="34" charset="0"/>
                <a:cs typeface="Times New Roman" panose="02020603050405020304" pitchFamily="18" charset="0"/>
              </a:rPr>
              <a:t>Liceul Tehnologic</a:t>
            </a:r>
            <a:r>
              <a:rPr lang="ro-RO" sz="2000" i="1" dirty="0">
                <a:latin typeface="Calibri" panose="020F0502020204030204" pitchFamily="34" charset="0"/>
                <a:ea typeface="Calibri" panose="020F0502020204030204" pitchFamily="34" charset="0"/>
                <a:cs typeface="Times New Roman" panose="02020603050405020304" pitchFamily="18" charset="0"/>
              </a:rPr>
              <a:t> Vlădeasa</a:t>
            </a:r>
            <a:r>
              <a:rPr lang="ro-RO" sz="2000" dirty="0">
                <a:latin typeface="Calibri" panose="020F0502020204030204" pitchFamily="34" charset="0"/>
                <a:ea typeface="Calibri" panose="020F0502020204030204" pitchFamily="34" charset="0"/>
                <a:cs typeface="Times New Roman" panose="02020603050405020304" pitchFamily="18" charset="0"/>
              </a:rPr>
              <a:t>, Huedin</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dirty="0">
                <a:latin typeface="Calibri" panose="020F0502020204030204" pitchFamily="34" charset="0"/>
                <a:ea typeface="Calibri" panose="020F0502020204030204" pitchFamily="34" charset="0"/>
                <a:cs typeface="Times New Roman" panose="02020603050405020304" pitchFamily="18" charset="0"/>
              </a:rPr>
              <a:t>Responsabili de cerc, prof. Stănică Daniela, prof. Bălan Dinu</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dirty="0">
                <a:latin typeface="Calibri" panose="020F0502020204030204" pitchFamily="34"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i="1" dirty="0">
                <a:latin typeface="Calibri" panose="020F0502020204030204" pitchFamily="34" charset="0"/>
                <a:ea typeface="Calibri" panose="020F0502020204030204" pitchFamily="34" charset="0"/>
                <a:cs typeface="Times New Roman" panose="02020603050405020304" pitchFamily="18" charset="0"/>
              </a:rPr>
              <a:t>Scriitori locali: trecut-prezent -viitor</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dirty="0">
                <a:latin typeface="Calibri" panose="020F0502020204030204" pitchFamily="34" charset="0"/>
                <a:ea typeface="Calibri" panose="020F0502020204030204" pitchFamily="34" charset="0"/>
                <a:cs typeface="Times New Roman" panose="02020603050405020304" pitchFamily="18" charset="0"/>
              </a:rPr>
              <a:t>Colegiul Tehnic </a:t>
            </a:r>
            <a:r>
              <a:rPr lang="ro-RO" sz="2000" i="1" dirty="0">
                <a:latin typeface="Calibri" panose="020F0502020204030204" pitchFamily="34" charset="0"/>
                <a:ea typeface="Calibri" panose="020F0502020204030204" pitchFamily="34" charset="0"/>
                <a:cs typeface="Times New Roman" panose="02020603050405020304" pitchFamily="18" charset="0"/>
              </a:rPr>
              <a:t>Victor Ungureanu</a:t>
            </a:r>
            <a:r>
              <a:rPr lang="ro-RO" sz="2000" dirty="0">
                <a:latin typeface="Calibri" panose="020F0502020204030204" pitchFamily="34" charset="0"/>
                <a:ea typeface="Calibri" panose="020F0502020204030204" pitchFamily="34" charset="0"/>
                <a:cs typeface="Times New Roman" panose="02020603050405020304" pitchFamily="18" charset="0"/>
              </a:rPr>
              <a:t>, Câmpia Turzii</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000" dirty="0">
                <a:latin typeface="Calibri" panose="020F0502020204030204" pitchFamily="34" charset="0"/>
                <a:ea typeface="Calibri" panose="020F0502020204030204" pitchFamily="34" charset="0"/>
                <a:cs typeface="Times New Roman" panose="02020603050405020304" pitchFamily="18" charset="0"/>
              </a:rPr>
              <a:t>Responsabili de cerc, prof. Loredana Corchiș, prof. Diana Spălnăcan</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749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1673" y="274320"/>
            <a:ext cx="11882095" cy="6093976"/>
          </a:xfrm>
          <a:prstGeom prst="rect">
            <a:avLst/>
          </a:prstGeom>
          <a:noFill/>
        </p:spPr>
        <p:txBody>
          <a:bodyPr wrap="square" rtlCol="0">
            <a:spAutoFit/>
          </a:bodyPr>
          <a:lstStyle/>
          <a:p>
            <a:endParaRPr lang="ro-RO" sz="1400" b="1" dirty="0"/>
          </a:p>
          <a:p>
            <a:endParaRPr lang="ro-RO" sz="1400" b="1" dirty="0"/>
          </a:p>
          <a:p>
            <a:pPr algn="just"/>
            <a:endParaRPr lang="ro-RO" sz="1400" b="1" dirty="0"/>
          </a:p>
          <a:p>
            <a:pPr algn="just"/>
            <a:endParaRPr lang="ro-RO" sz="1400" b="1" dirty="0"/>
          </a:p>
          <a:p>
            <a:pPr algn="just"/>
            <a:endParaRPr lang="ro-RO" sz="1400" b="1" dirty="0"/>
          </a:p>
          <a:p>
            <a:pPr algn="just"/>
            <a:endParaRPr lang="ro-RO" sz="1400" b="1" dirty="0"/>
          </a:p>
          <a:p>
            <a:pPr algn="just"/>
            <a:r>
              <a:rPr lang="ro-RO" sz="2400" b="1" dirty="0">
                <a:latin typeface="Times New Roman" panose="02020603050405020304" pitchFamily="18" charset="0"/>
                <a:cs typeface="Times New Roman" panose="02020603050405020304" pitchFamily="18" charset="0"/>
              </a:rPr>
              <a:t>Programe în vigoare – disciplina limba și literatura română</a:t>
            </a:r>
          </a:p>
          <a:p>
            <a:pPr algn="just"/>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cls. a V-a , a VI-a și a VII-a: </a:t>
            </a:r>
            <a:r>
              <a:rPr lang="ro-RO" sz="2400" i="1" dirty="0">
                <a:latin typeface="Times New Roman" panose="02020603050405020304" pitchFamily="18" charset="0"/>
                <a:cs typeface="Times New Roman" panose="02020603050405020304" pitchFamily="18" charset="0"/>
              </a:rPr>
              <a:t>Programa de limba și literatura română, aprobată prin O.M.E.N. nr. 3393/ 28.02.2017</a:t>
            </a:r>
            <a:r>
              <a:rPr lang="ro-RO" sz="2400" dirty="0">
                <a:latin typeface="Times New Roman" panose="02020603050405020304" pitchFamily="18" charset="0"/>
                <a:cs typeface="Times New Roman" panose="02020603050405020304" pitchFamily="18" charset="0"/>
              </a:rPr>
              <a:t>;</a:t>
            </a:r>
          </a:p>
          <a:p>
            <a:pPr algn="just"/>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cls.</a:t>
            </a:r>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a VIII-a: </a:t>
            </a:r>
            <a:r>
              <a:rPr lang="ro-RO" sz="2400" i="1" dirty="0">
                <a:latin typeface="Times New Roman" panose="02020603050405020304" pitchFamily="18" charset="0"/>
                <a:cs typeface="Times New Roman" panose="02020603050405020304" pitchFamily="18" charset="0"/>
              </a:rPr>
              <a:t>Programa de limba și literatura română, aprobată prin O.M.E.C.I. nr. 5097/09.09.2009</a:t>
            </a:r>
            <a:r>
              <a:rPr lang="ro-RO"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endParaRPr lang="ro-RO" sz="2400" dirty="0">
              <a:latin typeface="Times New Roman" panose="02020603050405020304" pitchFamily="18" charset="0"/>
              <a:cs typeface="Times New Roman" panose="02020603050405020304" pitchFamily="18" charset="0"/>
            </a:endParaRPr>
          </a:p>
          <a:p>
            <a:pPr algn="just"/>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cls. a IX-a și a X-a : </a:t>
            </a:r>
            <a:r>
              <a:rPr lang="ro-RO" sz="2400" i="1" dirty="0">
                <a:latin typeface="Times New Roman" panose="02020603050405020304" pitchFamily="18" charset="0"/>
                <a:cs typeface="Times New Roman" panose="02020603050405020304" pitchFamily="18" charset="0"/>
              </a:rPr>
              <a:t>Programa de limba și literatura română, aprobată prin O.M.E.C.I. nr. 3252/ 13.02.2006</a:t>
            </a:r>
            <a:r>
              <a:rPr lang="ro-RO" sz="2400" dirty="0">
                <a:latin typeface="Times New Roman" panose="02020603050405020304" pitchFamily="18" charset="0"/>
                <a:cs typeface="Times New Roman" panose="02020603050405020304" pitchFamily="18" charset="0"/>
              </a:rPr>
              <a:t>;</a:t>
            </a:r>
          </a:p>
          <a:p>
            <a:pPr algn="just"/>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cls. a XII-a </a:t>
            </a:r>
            <a:r>
              <a:rPr lang="ro-RO" sz="2400" b="1" i="1" dirty="0">
                <a:latin typeface="Times New Roman" panose="02020603050405020304" pitchFamily="18" charset="0"/>
                <a:cs typeface="Times New Roman" panose="02020603050405020304" pitchFamily="18" charset="0"/>
              </a:rPr>
              <a:t>: </a:t>
            </a:r>
            <a:r>
              <a:rPr lang="ro-RO" sz="2400" i="1" dirty="0">
                <a:latin typeface="Times New Roman" panose="02020603050405020304" pitchFamily="18" charset="0"/>
                <a:cs typeface="Times New Roman" panose="02020603050405020304" pitchFamily="18" charset="0"/>
              </a:rPr>
              <a:t>Programa de limba și literatura română, aprobată prin O.M.E.C.I. nr. 3410/ 7.03.2006</a:t>
            </a:r>
            <a:r>
              <a:rPr lang="ro-RO" sz="2400" dirty="0">
                <a:latin typeface="Times New Roman" panose="02020603050405020304" pitchFamily="18" charset="0"/>
                <a:cs typeface="Times New Roman" panose="02020603050405020304" pitchFamily="18" charset="0"/>
              </a:rPr>
              <a:t>;</a:t>
            </a:r>
          </a:p>
          <a:p>
            <a:pPr algn="just"/>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Anexa nr. 1 la O.M.E.N nr. 4437 / 29.08.2014 referitor la aplicarea programelor școlare pentru cultura generală în învățământul profesional de stat cu durata de 3 ani și în învățământul profesional special</a:t>
            </a:r>
          </a:p>
          <a:p>
            <a:endParaRPr lang="en-US" b="1" dirty="0"/>
          </a:p>
        </p:txBody>
      </p:sp>
      <p:sp>
        <p:nvSpPr>
          <p:cNvPr id="3" name="TextBox 2"/>
          <p:cNvSpPr txBox="1"/>
          <p:nvPr/>
        </p:nvSpPr>
        <p:spPr>
          <a:xfrm>
            <a:off x="399011" y="274320"/>
            <a:ext cx="11571316" cy="1200329"/>
          </a:xfrm>
          <a:prstGeom prst="rect">
            <a:avLst/>
          </a:prstGeom>
          <a:noFill/>
        </p:spPr>
        <p:txBody>
          <a:bodyPr wrap="square" rtlCol="0">
            <a:spAutoFit/>
          </a:bodyPr>
          <a:lstStyle/>
          <a:p>
            <a:pPr algn="just"/>
            <a:r>
              <a:rPr lang="ro-RO" sz="36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 Cadrul normativ pentru organizarea și desfășurarea activităților în anul școlar 2019-2020</a:t>
            </a:r>
          </a:p>
        </p:txBody>
      </p:sp>
    </p:spTree>
    <p:extLst>
      <p:ext uri="{BB962C8B-B14F-4D97-AF65-F5344CB8AC3E}">
        <p14:creationId xmlns:p14="http://schemas.microsoft.com/office/powerpoint/2010/main" val="3310496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7A34AE-6CFC-413B-BA11-8AB2A8BEC164}"/>
              </a:ext>
            </a:extLst>
          </p:cNvPr>
          <p:cNvSpPr/>
          <p:nvPr/>
        </p:nvSpPr>
        <p:spPr>
          <a:xfrm>
            <a:off x="457199" y="180109"/>
            <a:ext cx="11637819" cy="954107"/>
          </a:xfrm>
          <a:prstGeom prst="rect">
            <a:avLst/>
          </a:prstGeom>
        </p:spPr>
        <p:txBody>
          <a:bodyPr wrap="square">
            <a:spAutoFit/>
          </a:bodyPr>
          <a:lstStyle/>
          <a:p>
            <a:r>
              <a:rPr lang="ro-RO" sz="28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 Cadrul normativ pentru organizarea și desfășurarea activităților în anul școlar 2019-2020</a:t>
            </a:r>
          </a:p>
        </p:txBody>
      </p:sp>
      <p:sp>
        <p:nvSpPr>
          <p:cNvPr id="3" name="Rectangle 2">
            <a:extLst>
              <a:ext uri="{FF2B5EF4-FFF2-40B4-BE49-F238E27FC236}">
                <a16:creationId xmlns:a16="http://schemas.microsoft.com/office/drawing/2014/main" xmlns="" id="{6B3501E4-1A00-4270-A759-81AA2FDF0F46}"/>
              </a:ext>
            </a:extLst>
          </p:cNvPr>
          <p:cNvSpPr/>
          <p:nvPr/>
        </p:nvSpPr>
        <p:spPr>
          <a:xfrm>
            <a:off x="235527" y="1039091"/>
            <a:ext cx="11859491" cy="5486400"/>
          </a:xfrm>
          <a:prstGeom prst="rect">
            <a:avLst/>
          </a:prstGeom>
        </p:spPr>
        <p:txBody>
          <a:bodyPr wrap="square">
            <a:spAutoFit/>
          </a:bodyPr>
          <a:lstStyle/>
          <a:p>
            <a:pPr algn="just"/>
            <a:r>
              <a:rPr lang="en-US" b="1"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Programe şcolare aplicate în învăţământul profesional la clasa a IX-a</a:t>
            </a:r>
          </a:p>
          <a:p>
            <a:pPr algn="just"/>
            <a:r>
              <a:rPr lang="ro-RO" b="1" dirty="0">
                <a:latin typeface="Times New Roman" panose="02020603050405020304" pitchFamily="18" charset="0"/>
                <a:cs typeface="Times New Roman" panose="02020603050405020304" pitchFamily="18" charset="0"/>
              </a:rPr>
              <a:t> </a:t>
            </a:r>
            <a:r>
              <a:rPr lang="ro-RO" i="1" dirty="0">
                <a:latin typeface="Times New Roman" panose="02020603050405020304" pitchFamily="18" charset="0"/>
                <a:cs typeface="Times New Roman" panose="02020603050405020304" pitchFamily="18" charset="0"/>
              </a:rPr>
              <a:t>Limba şi literatura română, clasa a IX-a, aprobată prin O.M.E.C.I nr. 5099 / 09.09.2009, cu următoarele observaţii</a:t>
            </a:r>
            <a:r>
              <a:rPr lang="ro-RO" dirty="0">
                <a:latin typeface="Times New Roman" panose="02020603050405020304" pitchFamily="18" charset="0"/>
                <a:cs typeface="Times New Roman" panose="02020603050405020304" pitchFamily="18" charset="0"/>
              </a:rPr>
              <a:t>:</a:t>
            </a:r>
          </a:p>
          <a:p>
            <a:pPr algn="just"/>
            <a:r>
              <a:rPr lang="ro-RO" dirty="0">
                <a:latin typeface="Times New Roman" panose="02020603050405020304" pitchFamily="18" charset="0"/>
                <a:cs typeface="Times New Roman" panose="02020603050405020304" pitchFamily="18" charset="0"/>
              </a:rPr>
              <a:t>1. Se studiază trei grupaje tematice, la alegere: Adolescenţa sau Joc şi joacă; Familia sau Şcoala; Iubirea sau Scene din viaţa de ieri şi de azi.</a:t>
            </a:r>
          </a:p>
          <a:p>
            <a:pPr algn="just"/>
            <a:r>
              <a:rPr lang="ro-RO" dirty="0">
                <a:latin typeface="Times New Roman" panose="02020603050405020304" pitchFamily="18" charset="0"/>
                <a:cs typeface="Times New Roman" panose="02020603050405020304" pitchFamily="18" charset="0"/>
              </a:rPr>
              <a:t>2. Se recomandă ca număr minimal: 6 texte la tema aleasă din primul grupaj tematic; 4 texte la tema aleasă din al doilea grupaj tematic; 1. film la tema aleasă din al treilea grupaj tematic</a:t>
            </a:r>
            <a:r>
              <a:rPr lang="ro-RO" b="1" dirty="0">
                <a:latin typeface="Times New Roman" panose="02020603050405020304" pitchFamily="18" charset="0"/>
                <a:cs typeface="Times New Roman" panose="02020603050405020304" pitchFamily="18" charset="0"/>
              </a:rPr>
              <a:t>.</a:t>
            </a:r>
          </a:p>
          <a:p>
            <a:pPr algn="just"/>
            <a:r>
              <a:rPr lang="ro-RO"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Programe şcolare aplicate în învăţământul profesional la clasa a X-a</a:t>
            </a:r>
          </a:p>
          <a:p>
            <a:pPr algn="just"/>
            <a:r>
              <a:rPr lang="ro-RO" i="1" dirty="0">
                <a:latin typeface="Times New Roman" panose="02020603050405020304" pitchFamily="18" charset="0"/>
                <a:cs typeface="Times New Roman" panose="02020603050405020304" pitchFamily="18" charset="0"/>
              </a:rPr>
              <a:t>Limba şi literatura română, clasa a X-a, aprobată prin O.M.E.C.I nr. 5099 / 09.09.2009, cu următoarele observaţii</a:t>
            </a:r>
            <a:r>
              <a:rPr lang="ro-RO" dirty="0">
                <a:latin typeface="Times New Roman" panose="02020603050405020304" pitchFamily="18" charset="0"/>
                <a:cs typeface="Times New Roman" panose="02020603050405020304" pitchFamily="18" charset="0"/>
              </a:rPr>
              <a:t>:</a:t>
            </a:r>
          </a:p>
          <a:p>
            <a:pPr algn="just"/>
            <a:r>
              <a:rPr lang="ro-RO" dirty="0">
                <a:latin typeface="Times New Roman" panose="02020603050405020304" pitchFamily="18" charset="0"/>
                <a:cs typeface="Times New Roman" panose="02020603050405020304" pitchFamily="18" charset="0"/>
              </a:rPr>
              <a:t>1. În clasa a X-a se studiază minimum 5 texte literare: un basm cult, o nuvelă, 3 romane reprezentative pentru aspectele esenţiale ale genului şi ale evoluţiei acestuia.</a:t>
            </a:r>
          </a:p>
          <a:p>
            <a:pPr algn="just"/>
            <a:r>
              <a:rPr lang="ro-RO" dirty="0">
                <a:latin typeface="Times New Roman" panose="02020603050405020304" pitchFamily="18" charset="0"/>
                <a:cs typeface="Times New Roman" panose="02020603050405020304" pitchFamily="18" charset="0"/>
              </a:rPr>
              <a:t>2. Pentru competenţa generală 2 (Folosirea instrumentelor de analiză tematică, structurală şi stilistică în receptarea diferitelor texte literare şi nonliterare) se vor avea în vedere competenţele specifice 2.1 şi 2.4.</a:t>
            </a:r>
          </a:p>
          <a:p>
            <a:pPr algn="just"/>
            <a:r>
              <a:rPr lang="en-US" b="1"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Programe şcolare aplicate în învăţământul profesional la clasa a XI-a </a:t>
            </a:r>
          </a:p>
          <a:p>
            <a:pPr algn="just"/>
            <a:r>
              <a:rPr lang="ro-RO" i="1" dirty="0">
                <a:latin typeface="Times New Roman" panose="02020603050405020304" pitchFamily="18" charset="0"/>
                <a:cs typeface="Times New Roman" panose="02020603050405020304" pitchFamily="18" charset="0"/>
              </a:rPr>
              <a:t>Limba şi literatura română, clasa a X-a, aprobată prin O.M.E.C.I. nr. 5099 / 09.09.2009, cu următoarele observaţii:</a:t>
            </a:r>
          </a:p>
          <a:p>
            <a:pPr algn="just"/>
            <a:r>
              <a:rPr lang="ro-RO" dirty="0">
                <a:latin typeface="Times New Roman" panose="02020603050405020304" pitchFamily="18" charset="0"/>
                <a:cs typeface="Times New Roman" panose="02020603050405020304" pitchFamily="18" charset="0"/>
              </a:rPr>
              <a:t>1. În clasa a XI-a se studiază minimum 5 texte literare: un text dramatic care să ilustreze comedia ca specie literară şi 4 texte poetice, care să ilustreze aspecte specifice şi diferite ale genului şi ale evoluţiei acestuia: poezie epică, poezie lirică; instanţele comunicării în textele poetice; sugestie şi ambiguitate; diversitate prozodică etc.</a:t>
            </a:r>
          </a:p>
          <a:p>
            <a:pPr algn="just"/>
            <a:r>
              <a:rPr lang="ro-RO" dirty="0">
                <a:latin typeface="Times New Roman" panose="02020603050405020304" pitchFamily="18" charset="0"/>
                <a:cs typeface="Times New Roman" panose="02020603050405020304" pitchFamily="18" charset="0"/>
              </a:rPr>
              <a:t>2. Pentru competenţa generală 2 (Folosirea instrumentelor de analiză tematică, structurală şi stilistică în receptarea diferitelor texte literare şi nonliterare) se vor avea în vedere competenţele specifice 2.2, 2.3 şi 2.4.</a:t>
            </a:r>
          </a:p>
        </p:txBody>
      </p:sp>
    </p:spTree>
    <p:extLst>
      <p:ext uri="{BB962C8B-B14F-4D97-AF65-F5344CB8AC3E}">
        <p14:creationId xmlns:p14="http://schemas.microsoft.com/office/powerpoint/2010/main" val="866845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71914" y="398151"/>
            <a:ext cx="10812086" cy="3293209"/>
          </a:xfrm>
          <a:prstGeom prst="rect">
            <a:avLst/>
          </a:prstGeom>
          <a:noFill/>
        </p:spPr>
        <p:txBody>
          <a:bodyPr wrap="square" rtlCol="0">
            <a:spAutoFit/>
          </a:bodyPr>
          <a:lstStyle/>
          <a:p>
            <a:pPr lvl="0" algn="just"/>
            <a:r>
              <a:rPr lang="ro-RO" sz="40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 Diagnoza procesului educațional la disciplina limba și literatura română</a:t>
            </a:r>
          </a:p>
          <a:p>
            <a:pPr algn="ctr"/>
            <a:r>
              <a:rPr lang="ro-RO" sz="2800" b="1" dirty="0">
                <a:latin typeface="Times New Roman" panose="02020603050405020304" pitchFamily="18" charset="0"/>
                <a:cs typeface="Times New Roman" panose="02020603050405020304" pitchFamily="18" charset="0"/>
              </a:rPr>
              <a:t>1.1. Rezultatele la Examenul de Evaluare națională</a:t>
            </a:r>
            <a:r>
              <a:rPr lang="en-US" sz="2800" b="1" dirty="0">
                <a:latin typeface="Times New Roman" panose="02020603050405020304" pitchFamily="18" charset="0"/>
                <a:cs typeface="Times New Roman" panose="02020603050405020304" pitchFamily="18" charset="0"/>
              </a:rPr>
              <a:t> 2019, </a:t>
            </a:r>
            <a:endParaRPr lang="ro-RO" sz="2800" b="1" dirty="0">
              <a:latin typeface="Times New Roman" panose="02020603050405020304" pitchFamily="18" charset="0"/>
              <a:cs typeface="Times New Roman" panose="02020603050405020304" pitchFamily="18" charset="0"/>
            </a:endParaRPr>
          </a:p>
          <a:p>
            <a:pPr algn="ctr"/>
            <a:r>
              <a:rPr lang="en-US" sz="2800" b="1" dirty="0" err="1">
                <a:latin typeface="Times New Roman" panose="02020603050405020304" pitchFamily="18" charset="0"/>
                <a:cs typeface="Times New Roman" panose="02020603050405020304" pitchFamily="18" charset="0"/>
              </a:rPr>
              <a:t>după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contestații</a:t>
            </a:r>
            <a:endParaRPr lang="en-US" sz="2800" b="1" dirty="0">
              <a:latin typeface="Times New Roman" panose="02020603050405020304" pitchFamily="18" charset="0"/>
              <a:cs typeface="Times New Roman" panose="02020603050405020304" pitchFamily="18" charset="0"/>
            </a:endParaRPr>
          </a:p>
          <a:p>
            <a:pPr lvl="0"/>
            <a:endParaRPr lang="en-US" sz="3600" b="1" dirty="0">
              <a:latin typeface="Times New Roman" panose="02020603050405020304" pitchFamily="18" charset="0"/>
              <a:cs typeface="Times New Roman" panose="02020603050405020304" pitchFamily="18" charset="0"/>
            </a:endParaRPr>
          </a:p>
          <a:p>
            <a:pPr lvl="0"/>
            <a:endParaRPr lang="en-US" sz="3600" dirty="0">
              <a:ln w="0"/>
              <a:solidFill>
                <a:prstClr val="black"/>
              </a:solidFill>
              <a:effectLst>
                <a:outerShdw blurRad="38100" dist="19050" dir="2700000" algn="tl" rotWithShape="0">
                  <a:prstClr val="black">
                    <a:alpha val="40000"/>
                  </a:prstClr>
                </a:outerShdw>
              </a:effectLst>
            </a:endParaRPr>
          </a:p>
        </p:txBody>
      </p:sp>
      <p:sp>
        <p:nvSpPr>
          <p:cNvPr id="5" name="Rectangle 1">
            <a:extLst>
              <a:ext uri="{FF2B5EF4-FFF2-40B4-BE49-F238E27FC236}">
                <a16:creationId xmlns:a16="http://schemas.microsoft.com/office/drawing/2014/main" xmlns="" id="{24A502CF-F3BC-474A-9901-3496010FD223}"/>
              </a:ext>
            </a:extLst>
          </p:cNvPr>
          <p:cNvSpPr>
            <a:spLocks noChangeArrowheads="1"/>
          </p:cNvSpPr>
          <p:nvPr/>
        </p:nvSpPr>
        <p:spPr bwMode="auto">
          <a:xfrm>
            <a:off x="608548" y="2742843"/>
            <a:ext cx="14491104" cy="755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graphicFrame>
        <p:nvGraphicFramePr>
          <p:cNvPr id="6" name="Table 5">
            <a:extLst>
              <a:ext uri="{FF2B5EF4-FFF2-40B4-BE49-F238E27FC236}">
                <a16:creationId xmlns:a16="http://schemas.microsoft.com/office/drawing/2014/main" xmlns="" id="{1B7BD334-1FF8-456B-80B6-76160E543C2E}"/>
              </a:ext>
            </a:extLst>
          </p:cNvPr>
          <p:cNvGraphicFramePr>
            <a:graphicFrameLocks noGrp="1"/>
          </p:cNvGraphicFramePr>
          <p:nvPr>
            <p:extLst>
              <p:ext uri="{D42A27DB-BD31-4B8C-83A1-F6EECF244321}">
                <p14:modId xmlns:p14="http://schemas.microsoft.com/office/powerpoint/2010/main" val="649090761"/>
              </p:ext>
            </p:extLst>
          </p:nvPr>
        </p:nvGraphicFramePr>
        <p:xfrm>
          <a:off x="188686" y="2727972"/>
          <a:ext cx="11785598" cy="3907860"/>
        </p:xfrm>
        <a:graphic>
          <a:graphicData uri="http://schemas.openxmlformats.org/drawingml/2006/table">
            <a:tbl>
              <a:tblPr>
                <a:tableStyleId>{5C22544A-7EE6-4342-B048-85BDC9FD1C3A}</a:tableStyleId>
              </a:tblPr>
              <a:tblGrid>
                <a:gridCol w="824268">
                  <a:extLst>
                    <a:ext uri="{9D8B030D-6E8A-4147-A177-3AD203B41FA5}">
                      <a16:colId xmlns:a16="http://schemas.microsoft.com/office/drawing/2014/main" xmlns="" val="3198222470"/>
                    </a:ext>
                  </a:extLst>
                </a:gridCol>
                <a:gridCol w="1121334">
                  <a:extLst>
                    <a:ext uri="{9D8B030D-6E8A-4147-A177-3AD203B41FA5}">
                      <a16:colId xmlns:a16="http://schemas.microsoft.com/office/drawing/2014/main" xmlns="" val="1447885116"/>
                    </a:ext>
                  </a:extLst>
                </a:gridCol>
                <a:gridCol w="971719">
                  <a:extLst>
                    <a:ext uri="{9D8B030D-6E8A-4147-A177-3AD203B41FA5}">
                      <a16:colId xmlns:a16="http://schemas.microsoft.com/office/drawing/2014/main" xmlns="" val="1134600131"/>
                    </a:ext>
                  </a:extLst>
                </a:gridCol>
                <a:gridCol w="971719">
                  <a:extLst>
                    <a:ext uri="{9D8B030D-6E8A-4147-A177-3AD203B41FA5}">
                      <a16:colId xmlns:a16="http://schemas.microsoft.com/office/drawing/2014/main" xmlns="" val="4141732805"/>
                    </a:ext>
                  </a:extLst>
                </a:gridCol>
                <a:gridCol w="971719">
                  <a:extLst>
                    <a:ext uri="{9D8B030D-6E8A-4147-A177-3AD203B41FA5}">
                      <a16:colId xmlns:a16="http://schemas.microsoft.com/office/drawing/2014/main" xmlns="" val="2771074801"/>
                    </a:ext>
                  </a:extLst>
                </a:gridCol>
                <a:gridCol w="971719">
                  <a:extLst>
                    <a:ext uri="{9D8B030D-6E8A-4147-A177-3AD203B41FA5}">
                      <a16:colId xmlns:a16="http://schemas.microsoft.com/office/drawing/2014/main" xmlns="" val="132493943"/>
                    </a:ext>
                  </a:extLst>
                </a:gridCol>
                <a:gridCol w="973884">
                  <a:extLst>
                    <a:ext uri="{9D8B030D-6E8A-4147-A177-3AD203B41FA5}">
                      <a16:colId xmlns:a16="http://schemas.microsoft.com/office/drawing/2014/main" xmlns="" val="209316128"/>
                    </a:ext>
                  </a:extLst>
                </a:gridCol>
                <a:gridCol w="973884">
                  <a:extLst>
                    <a:ext uri="{9D8B030D-6E8A-4147-A177-3AD203B41FA5}">
                      <a16:colId xmlns:a16="http://schemas.microsoft.com/office/drawing/2014/main" xmlns="" val="3904000500"/>
                    </a:ext>
                  </a:extLst>
                </a:gridCol>
                <a:gridCol w="973884">
                  <a:extLst>
                    <a:ext uri="{9D8B030D-6E8A-4147-A177-3AD203B41FA5}">
                      <a16:colId xmlns:a16="http://schemas.microsoft.com/office/drawing/2014/main" xmlns="" val="1929529555"/>
                    </a:ext>
                  </a:extLst>
                </a:gridCol>
                <a:gridCol w="973884">
                  <a:extLst>
                    <a:ext uri="{9D8B030D-6E8A-4147-A177-3AD203B41FA5}">
                      <a16:colId xmlns:a16="http://schemas.microsoft.com/office/drawing/2014/main" xmlns="" val="4076595667"/>
                    </a:ext>
                  </a:extLst>
                </a:gridCol>
                <a:gridCol w="973884">
                  <a:extLst>
                    <a:ext uri="{9D8B030D-6E8A-4147-A177-3AD203B41FA5}">
                      <a16:colId xmlns:a16="http://schemas.microsoft.com/office/drawing/2014/main" xmlns="" val="208120665"/>
                    </a:ext>
                  </a:extLst>
                </a:gridCol>
                <a:gridCol w="971719">
                  <a:extLst>
                    <a:ext uri="{9D8B030D-6E8A-4147-A177-3AD203B41FA5}">
                      <a16:colId xmlns:a16="http://schemas.microsoft.com/office/drawing/2014/main" xmlns="" val="1053775176"/>
                    </a:ext>
                  </a:extLst>
                </a:gridCol>
                <a:gridCol w="111981">
                  <a:extLst>
                    <a:ext uri="{9D8B030D-6E8A-4147-A177-3AD203B41FA5}">
                      <a16:colId xmlns:a16="http://schemas.microsoft.com/office/drawing/2014/main" xmlns="" val="2724723720"/>
                    </a:ext>
                  </a:extLst>
                </a:gridCol>
              </a:tblGrid>
              <a:tr h="740586">
                <a:tc gridSpan="13">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LIMBA ROMÂNĂ</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xmlns="" val="4293103006"/>
                  </a:ext>
                </a:extLst>
              </a:tr>
              <a:tr h="743425">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 </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Evalua</a:t>
                      </a:r>
                      <a:r>
                        <a:rPr lang="ro-RO" sz="2000" b="1" kern="1200">
                          <a:effectLst/>
                          <a:latin typeface="Times New Roman" panose="02020603050405020304" pitchFamily="18" charset="0"/>
                          <a:cs typeface="Times New Roman" panose="02020603050405020304" pitchFamily="18" charset="0"/>
                        </a:rPr>
                        <a:t>ț</a:t>
                      </a:r>
                      <a:r>
                        <a:rPr lang="en-US" sz="2000" b="1" kern="1200">
                          <a:effectLst/>
                          <a:latin typeface="Times New Roman" panose="02020603050405020304" pitchFamily="18" charset="0"/>
                          <a:cs typeface="Times New Roman" panose="02020603050405020304" pitchFamily="18" charset="0"/>
                        </a:rPr>
                        <a:t>i</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1-1,99</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2-2,99</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3-3,99</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4-4,99</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5-5,99</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6-6,99</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7-7,99</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8-8,99</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9-9,99</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10</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l">
                        <a:lnSpc>
                          <a:spcPct val="107000"/>
                        </a:lnSpc>
                        <a:spcAft>
                          <a:spcPts val="800"/>
                        </a:spcAft>
                      </a:pPr>
                      <a:r>
                        <a:rPr lang="fr-FR" sz="2000" b="1" dirty="0">
                          <a:effectLst/>
                          <a:latin typeface="Times New Roman" panose="02020603050405020304" pitchFamily="18" charset="0"/>
                          <a:cs typeface="Times New Roman" panose="02020603050405020304" pitchFamily="18" charset="0"/>
                        </a:rPr>
                        <a:t> </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2534046529"/>
                  </a:ext>
                </a:extLst>
              </a:tr>
              <a:tr h="936999">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Total:</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4191</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19</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66</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155</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143</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488</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492</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727</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930</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1088</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83</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l">
                        <a:lnSpc>
                          <a:spcPct val="107000"/>
                        </a:lnSpc>
                        <a:spcAft>
                          <a:spcPts val="800"/>
                        </a:spcAft>
                      </a:pPr>
                      <a:r>
                        <a:rPr lang="fr-FR" sz="2000" b="1">
                          <a:effectLst/>
                          <a:latin typeface="Times New Roman" panose="02020603050405020304" pitchFamily="18" charset="0"/>
                          <a:cs typeface="Times New Roman" panose="02020603050405020304" pitchFamily="18" charset="0"/>
                        </a:rPr>
                        <a:t> </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4145051233"/>
                  </a:ext>
                </a:extLst>
              </a:tr>
              <a:tr h="743425">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 </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0.45%</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1.57%</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3.70%</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3.41%</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11.64%</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11.74%</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17.35%</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22.19%</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dirty="0">
                          <a:effectLst/>
                          <a:latin typeface="Times New Roman" panose="02020603050405020304" pitchFamily="18" charset="0"/>
                          <a:cs typeface="Times New Roman" panose="02020603050405020304" pitchFamily="18" charset="0"/>
                        </a:rPr>
                        <a:t>25.96%</a:t>
                      </a:r>
                      <a:endParaRPr lang="fr-FR"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1.98%</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a:txBody>
                    <a:bodyPr/>
                    <a:lstStyle/>
                    <a:p>
                      <a:pPr algn="l">
                        <a:lnSpc>
                          <a:spcPct val="107000"/>
                        </a:lnSpc>
                        <a:spcAft>
                          <a:spcPts val="800"/>
                        </a:spcAft>
                      </a:pPr>
                      <a:r>
                        <a:rPr lang="fr-FR" sz="2000" b="1">
                          <a:effectLst/>
                          <a:latin typeface="Times New Roman" panose="02020603050405020304" pitchFamily="18" charset="0"/>
                          <a:cs typeface="Times New Roman" panose="02020603050405020304" pitchFamily="18" charset="0"/>
                        </a:rPr>
                        <a:t> </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xmlns="" val="1425497045"/>
                  </a:ext>
                </a:extLst>
              </a:tr>
              <a:tr h="743425">
                <a:tc>
                  <a:txBody>
                    <a:bodyPr/>
                    <a:lstStyle/>
                    <a:p>
                      <a:pPr algn="l"/>
                      <a:endParaRPr lang="fr-FR" sz="2000" b="1">
                        <a:effectLst/>
                        <a:latin typeface="Times New Roman" panose="02020603050405020304" pitchFamily="18" charset="0"/>
                        <a:cs typeface="Times New Roman" panose="02020603050405020304" pitchFamily="18" charset="0"/>
                      </a:endParaRPr>
                    </a:p>
                  </a:txBody>
                  <a:tcPr marL="59643" marR="59643" marT="0" marB="0"/>
                </a:tc>
                <a:tc>
                  <a:txBody>
                    <a:bodyPr/>
                    <a:lstStyle/>
                    <a:p>
                      <a:pPr algn="l"/>
                      <a:endParaRPr lang="fr-FR" sz="2000" b="1">
                        <a:effectLst/>
                        <a:latin typeface="Times New Roman" panose="02020603050405020304" pitchFamily="18" charset="0"/>
                        <a:cs typeface="Times New Roman" panose="02020603050405020304" pitchFamily="18" charset="0"/>
                      </a:endParaRPr>
                    </a:p>
                  </a:txBody>
                  <a:tcPr marL="59643" marR="59643" marT="0" marB="0"/>
                </a:tc>
                <a:tc gridSpan="4">
                  <a:txBody>
                    <a:bodyPr/>
                    <a:lstStyle/>
                    <a:p>
                      <a:pPr algn="ctr" fontAlgn="b">
                        <a:lnSpc>
                          <a:spcPct val="107000"/>
                        </a:lnSpc>
                        <a:spcAft>
                          <a:spcPts val="0"/>
                        </a:spcAft>
                      </a:pPr>
                      <a:r>
                        <a:rPr lang="en-US" sz="2000" b="1" kern="1200">
                          <a:effectLst/>
                          <a:latin typeface="Times New Roman" panose="02020603050405020304" pitchFamily="18" charset="0"/>
                          <a:cs typeface="Times New Roman" panose="02020603050405020304" pitchFamily="18" charset="0"/>
                        </a:rPr>
                        <a:t>9.14%</a:t>
                      </a:r>
                      <a:endParaRPr lang="fr-FR" sz="2000" b="1">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hMerge="1">
                  <a:txBody>
                    <a:bodyPr/>
                    <a:lstStyle/>
                    <a:p>
                      <a:endParaRPr lang="fr-FR"/>
                    </a:p>
                  </a:txBody>
                  <a:tcPr/>
                </a:tc>
                <a:tc hMerge="1">
                  <a:txBody>
                    <a:bodyPr/>
                    <a:lstStyle/>
                    <a:p>
                      <a:endParaRPr lang="fr-FR"/>
                    </a:p>
                  </a:txBody>
                  <a:tcPr/>
                </a:tc>
                <a:tc hMerge="1">
                  <a:txBody>
                    <a:bodyPr/>
                    <a:lstStyle/>
                    <a:p>
                      <a:endParaRPr lang="fr-FR"/>
                    </a:p>
                  </a:txBody>
                  <a:tcPr/>
                </a:tc>
                <a:tc gridSpan="7">
                  <a:txBody>
                    <a:bodyPr/>
                    <a:lstStyle/>
                    <a:p>
                      <a:pPr algn="ctr" fontAlgn="b">
                        <a:lnSpc>
                          <a:spcPct val="107000"/>
                        </a:lnSpc>
                        <a:spcAft>
                          <a:spcPts val="0"/>
                        </a:spcAft>
                      </a:pPr>
                      <a:r>
                        <a:rPr lang="en-US" sz="2000" b="1" kern="1200" dirty="0">
                          <a:solidFill>
                            <a:srgbClr val="FF0000"/>
                          </a:solidFill>
                          <a:effectLst/>
                          <a:latin typeface="Times New Roman" panose="02020603050405020304" pitchFamily="18" charset="0"/>
                          <a:cs typeface="Times New Roman" panose="02020603050405020304" pitchFamily="18" charset="0"/>
                        </a:rPr>
                        <a:t>90.86%</a:t>
                      </a:r>
                      <a:endParaRPr lang="fr-FR"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643" marR="59643"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xmlns="" val="1539921243"/>
                  </a:ext>
                </a:extLst>
              </a:tr>
            </a:tbl>
          </a:graphicData>
        </a:graphic>
      </p:graphicFrame>
      <p:sp>
        <p:nvSpPr>
          <p:cNvPr id="7" name="Rectangle 2">
            <a:extLst>
              <a:ext uri="{FF2B5EF4-FFF2-40B4-BE49-F238E27FC236}">
                <a16:creationId xmlns:a16="http://schemas.microsoft.com/office/drawing/2014/main" xmlns="" id="{69DF4D18-0E4A-405A-9E2E-2C485B34AAC5}"/>
              </a:ext>
            </a:extLst>
          </p:cNvPr>
          <p:cNvSpPr>
            <a:spLocks noChangeArrowheads="1"/>
          </p:cNvSpPr>
          <p:nvPr/>
        </p:nvSpPr>
        <p:spPr bwMode="auto">
          <a:xfrm>
            <a:off x="1101725" y="28432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23690355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1399309"/>
            <a:ext cx="12039600" cy="5539978"/>
          </a:xfrm>
          <a:prstGeom prst="rect">
            <a:avLst/>
          </a:prstGeom>
          <a:noFill/>
        </p:spPr>
        <p:txBody>
          <a:bodyPr wrap="square" rtlCol="0">
            <a:spAutoFit/>
          </a:bodyPr>
          <a:lstStyle/>
          <a:p>
            <a:pPr algn="just"/>
            <a:endParaRPr lang="en-US" b="1" dirty="0"/>
          </a:p>
          <a:p>
            <a:pPr marL="285750" indent="-285750" algn="just">
              <a:buFont typeface="Wingdings" panose="05000000000000000000" pitchFamily="2" charset="2"/>
              <a:buChar char="§"/>
            </a:pPr>
            <a:r>
              <a:rPr lang="it-IT" sz="2400" b="1" dirty="0">
                <a:latin typeface="Times New Roman" panose="02020603050405020304" pitchFamily="18" charset="0"/>
                <a:cs typeface="Times New Roman" panose="02020603050405020304" pitchFamily="18" charset="0"/>
              </a:rPr>
              <a:t>OMEN</a:t>
            </a:r>
            <a:r>
              <a:rPr lang="it-IT" sz="2400" dirty="0">
                <a:latin typeface="Times New Roman" panose="02020603050405020304" pitchFamily="18" charset="0"/>
                <a:cs typeface="Times New Roman" panose="02020603050405020304" pitchFamily="18" charset="0"/>
              </a:rPr>
              <a:t> nr.</a:t>
            </a:r>
            <a:r>
              <a:rPr lang="it-IT" sz="2400" b="1" dirty="0">
                <a:latin typeface="Times New Roman" panose="02020603050405020304" pitchFamily="18" charset="0"/>
                <a:cs typeface="Times New Roman" panose="02020603050405020304" pitchFamily="18" charset="0"/>
              </a:rPr>
              <a:t>4916/</a:t>
            </a:r>
            <a:r>
              <a:rPr lang="ro-RO" sz="2400" b="1" dirty="0">
                <a:latin typeface="Times New Roman" panose="02020603050405020304" pitchFamily="18" charset="0"/>
                <a:cs typeface="Times New Roman" panose="02020603050405020304" pitchFamily="18" charset="0"/>
              </a:rPr>
              <a:t> </a:t>
            </a:r>
            <a:r>
              <a:rPr lang="it-IT" sz="2400" b="1" dirty="0">
                <a:latin typeface="Times New Roman" panose="02020603050405020304" pitchFamily="18" charset="0"/>
                <a:cs typeface="Times New Roman" panose="02020603050405020304" pitchFamily="18" charset="0"/>
              </a:rPr>
              <a:t>26.08.2019</a:t>
            </a:r>
            <a:r>
              <a:rPr lang="it-IT" sz="2400" dirty="0">
                <a:latin typeface="Times New Roman" panose="02020603050405020304" pitchFamily="18" charset="0"/>
                <a:cs typeface="Times New Roman" panose="02020603050405020304" pitchFamily="18" charset="0"/>
              </a:rPr>
              <a:t> - Organizarea </a:t>
            </a:r>
            <a:r>
              <a:rPr lang="ro-RO" sz="2400" dirty="0">
                <a:latin typeface="Times New Roman" panose="02020603050405020304" pitchFamily="18" charset="0"/>
                <a:cs typeface="Times New Roman" panose="02020603050405020304" pitchFamily="18" charset="0"/>
              </a:rPr>
              <a:t>ș</a:t>
            </a:r>
            <a:r>
              <a:rPr lang="it-IT" sz="2400" dirty="0">
                <a:latin typeface="Times New Roman" panose="02020603050405020304" pitchFamily="18" charset="0"/>
                <a:cs typeface="Times New Roman" panose="02020603050405020304" pitchFamily="18" charset="0"/>
              </a:rPr>
              <a:t>i desf</a:t>
            </a:r>
            <a:r>
              <a:rPr lang="ro-RO" sz="2400" dirty="0">
                <a:latin typeface="Times New Roman" panose="02020603050405020304" pitchFamily="18" charset="0"/>
                <a:cs typeface="Times New Roman" panose="02020603050405020304" pitchFamily="18" charset="0"/>
              </a:rPr>
              <a:t>ăș</a:t>
            </a:r>
            <a:r>
              <a:rPr lang="it-IT" sz="2400" dirty="0">
                <a:latin typeface="Times New Roman" panose="02020603050405020304" pitchFamily="18" charset="0"/>
                <a:cs typeface="Times New Roman" panose="02020603050405020304" pitchFamily="18" charset="0"/>
              </a:rPr>
              <a:t>urarea </a:t>
            </a:r>
            <a:r>
              <a:rPr lang="ro-RO" sz="2400" dirty="0">
                <a:latin typeface="Times New Roman" panose="02020603050405020304" pitchFamily="18" charset="0"/>
                <a:cs typeface="Times New Roman" panose="02020603050405020304" pitchFamily="18" charset="0"/>
              </a:rPr>
              <a:t>e</a:t>
            </a:r>
            <a:r>
              <a:rPr lang="it-IT" sz="2400" dirty="0">
                <a:latin typeface="Times New Roman" panose="02020603050405020304" pitchFamily="18" charset="0"/>
                <a:cs typeface="Times New Roman" panose="02020603050405020304" pitchFamily="18" charset="0"/>
              </a:rPr>
              <a:t>valu</a:t>
            </a:r>
            <a:r>
              <a:rPr lang="ro-RO" sz="2400" dirty="0">
                <a:latin typeface="Times New Roman" panose="02020603050405020304" pitchFamily="18" charset="0"/>
                <a:cs typeface="Times New Roman" panose="02020603050405020304" pitchFamily="18" charset="0"/>
              </a:rPr>
              <a:t>ă</a:t>
            </a:r>
            <a:r>
              <a:rPr lang="it-IT" sz="2400" dirty="0">
                <a:latin typeface="Times New Roman" panose="02020603050405020304" pitchFamily="18" charset="0"/>
                <a:cs typeface="Times New Roman" panose="02020603050405020304" pitchFamily="18" charset="0"/>
              </a:rPr>
              <a:t>rii </a:t>
            </a:r>
            <a:r>
              <a:rPr lang="ro-RO" sz="2400" dirty="0">
                <a:latin typeface="Times New Roman" panose="02020603050405020304" pitchFamily="18" charset="0"/>
                <a:cs typeface="Times New Roman" panose="02020603050405020304" pitchFamily="18" charset="0"/>
              </a:rPr>
              <a:t>n</a:t>
            </a:r>
            <a:r>
              <a:rPr lang="it-IT" sz="2400" dirty="0">
                <a:latin typeface="Times New Roman" panose="02020603050405020304" pitchFamily="18" charset="0"/>
                <a:cs typeface="Times New Roman" panose="02020603050405020304" pitchFamily="18" charset="0"/>
              </a:rPr>
              <a:t>a</a:t>
            </a:r>
            <a:r>
              <a:rPr lang="ro-RO" sz="2400" dirty="0">
                <a:latin typeface="Times New Roman" panose="02020603050405020304" pitchFamily="18" charset="0"/>
                <a:cs typeface="Times New Roman" panose="02020603050405020304" pitchFamily="18" charset="0"/>
              </a:rPr>
              <a:t>ț</a:t>
            </a:r>
            <a:r>
              <a:rPr lang="it-IT" sz="2400" dirty="0">
                <a:latin typeface="Times New Roman" panose="02020603050405020304" pitchFamily="18" charset="0"/>
                <a:cs typeface="Times New Roman" panose="02020603050405020304" pitchFamily="18" charset="0"/>
              </a:rPr>
              <a:t>ionale</a:t>
            </a:r>
            <a:r>
              <a:rPr lang="ro-RO" sz="2400" dirty="0">
                <a:latin typeface="Times New Roman" panose="02020603050405020304" pitchFamily="18" charset="0"/>
                <a:cs typeface="Times New Roman" panose="02020603050405020304" pitchFamily="18" charset="0"/>
              </a:rPr>
              <a:t> în anul școlar 2019-2020;</a:t>
            </a:r>
            <a:endParaRPr lang="it-IT" sz="24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it-IT" sz="2400" dirty="0">
                <a:latin typeface="Times New Roman" panose="02020603050405020304" pitchFamily="18" charset="0"/>
                <a:cs typeface="Times New Roman" panose="02020603050405020304" pitchFamily="18" charset="0"/>
              </a:rPr>
              <a:t>Metodologia de organizare </a:t>
            </a:r>
            <a:r>
              <a:rPr lang="ro-RO" sz="2400" dirty="0">
                <a:latin typeface="Times New Roman" panose="02020603050405020304" pitchFamily="18" charset="0"/>
                <a:cs typeface="Times New Roman" panose="02020603050405020304" pitchFamily="18" charset="0"/>
              </a:rPr>
              <a:t>și desfășurare a evaluării naționale pentru elevii clasei a VIII-a, aprobată prin OMECTS nr. 4801/2010, privind organizarea și desfășurarea evaluării naționale pentru elevii clasei a VIII-a în anul școlar 2010-2011 și cu prevederile prezentului ordin;</a:t>
            </a:r>
            <a:endParaRPr lang="en-US" sz="24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ORDIN nr. 4.948 din 27 august 2019 </a:t>
            </a:r>
            <a:r>
              <a:rPr lang="en-US" sz="2400" dirty="0" err="1">
                <a:latin typeface="Times New Roman" panose="02020603050405020304" pitchFamily="18" charset="0"/>
                <a:cs typeface="Times New Roman" panose="02020603050405020304" pitchFamily="18" charset="0"/>
              </a:rPr>
              <a:t>privind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organizarea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desfăşurarea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admiterii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învăţământul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liceal</a:t>
            </a:r>
            <a:r>
              <a:rPr lang="en-US" sz="2400" dirty="0">
                <a:latin typeface="Times New Roman" panose="02020603050405020304" pitchFamily="18" charset="0"/>
                <a:cs typeface="Times New Roman" panose="02020603050405020304" pitchFamily="18" charset="0"/>
              </a:rPr>
              <a:t>  de stat </a:t>
            </a:r>
            <a:r>
              <a:rPr lang="en-US" sz="2400" dirty="0" err="1">
                <a:latin typeface="Times New Roman" panose="02020603050405020304" pitchFamily="18" charset="0"/>
                <a:cs typeface="Times New Roman" panose="02020603050405020304" pitchFamily="18" charset="0"/>
              </a:rPr>
              <a:t>pentru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şcolar</a:t>
            </a:r>
            <a:r>
              <a:rPr lang="en-US" sz="2400" dirty="0">
                <a:latin typeface="Times New Roman" panose="02020603050405020304" pitchFamily="18" charset="0"/>
                <a:cs typeface="Times New Roman" panose="02020603050405020304" pitchFamily="18" charset="0"/>
              </a:rPr>
              <a:t> 2020-2021</a:t>
            </a:r>
            <a:r>
              <a:rPr lang="ro-RO" sz="2400" dirty="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en-US" sz="2400" b="1" dirty="0">
                <a:latin typeface="Times New Roman" panose="02020603050405020304" pitchFamily="18" charset="0"/>
                <a:cs typeface="Times New Roman" panose="02020603050405020304" pitchFamily="18" charset="0"/>
              </a:rPr>
              <a:t>Program</a:t>
            </a:r>
            <a:r>
              <a:rPr lang="ro-RO" sz="2400" b="1" dirty="0">
                <a:latin typeface="Times New Roman" panose="02020603050405020304" pitchFamily="18" charset="0"/>
                <a:cs typeface="Times New Roman" panose="02020603050405020304" pitchFamily="18" charset="0"/>
              </a:rPr>
              <a:t>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pentru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disciplin</a:t>
            </a:r>
            <a:r>
              <a:rPr lang="ro-RO" sz="2400" b="1" dirty="0">
                <a:latin typeface="Times New Roman" panose="02020603050405020304" pitchFamily="18" charset="0"/>
                <a:cs typeface="Times New Roman" panose="02020603050405020304" pitchFamily="18" charset="0"/>
              </a:rPr>
              <a:t>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limba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şi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literatura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română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valabil</a:t>
            </a:r>
            <a:r>
              <a:rPr lang="ro-RO" sz="2400" b="1" dirty="0">
                <a:latin typeface="Times New Roman" panose="02020603050405020304" pitchFamily="18" charset="0"/>
                <a:cs typeface="Times New Roman" panose="02020603050405020304" pitchFamily="18" charset="0"/>
              </a:rPr>
              <a:t>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pentru</a:t>
            </a:r>
            <a:r>
              <a:rPr lang="en-US" sz="2400" b="1" dirty="0">
                <a:latin typeface="Times New Roman" panose="02020603050405020304" pitchFamily="18" charset="0"/>
                <a:cs typeface="Times New Roman" panose="02020603050405020304" pitchFamily="18" charset="0"/>
              </a:rPr>
              <a:t> </a:t>
            </a:r>
            <a:r>
              <a:rPr lang="ro-RO" sz="2400" b="1" dirty="0" err="1">
                <a:latin typeface="Times New Roman" panose="02020603050405020304" pitchFamily="18" charset="0"/>
                <a:cs typeface="Times New Roman" panose="02020603050405020304" pitchFamily="18" charset="0"/>
              </a:rPr>
              <a:t>E</a:t>
            </a:r>
            <a:r>
              <a:rPr lang="en-US" sz="2400" b="1" dirty="0" err="1">
                <a:latin typeface="Times New Roman" panose="02020603050405020304" pitchFamily="18" charset="0"/>
                <a:cs typeface="Times New Roman" panose="02020603050405020304" pitchFamily="18" charset="0"/>
              </a:rPr>
              <a:t>valuarea</a:t>
            </a:r>
            <a:r>
              <a:rPr lang="en-US" sz="2400" b="1" dirty="0">
                <a:latin typeface="Times New Roman" panose="02020603050405020304" pitchFamily="18" charset="0"/>
                <a:cs typeface="Times New Roman" panose="02020603050405020304" pitchFamily="18" charset="0"/>
              </a:rPr>
              <a:t> </a:t>
            </a:r>
            <a:r>
              <a:rPr lang="ro-RO" sz="2400" b="1" dirty="0" err="1">
                <a:latin typeface="Times New Roman" panose="02020603050405020304" pitchFamily="18" charset="0"/>
                <a:cs typeface="Times New Roman" panose="02020603050405020304" pitchFamily="18" charset="0"/>
              </a:rPr>
              <a:t>N</a:t>
            </a:r>
            <a:r>
              <a:rPr lang="en-US" sz="2400" b="1" dirty="0" err="1">
                <a:latin typeface="Times New Roman" panose="02020603050405020304" pitchFamily="18" charset="0"/>
                <a:cs typeface="Times New Roman" panose="02020603050405020304" pitchFamily="18" charset="0"/>
              </a:rPr>
              <a:t>aţională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pentru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absolvenţii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clasei</a:t>
            </a:r>
            <a:r>
              <a:rPr lang="en-US" sz="2400" b="1" dirty="0">
                <a:latin typeface="Times New Roman" panose="02020603050405020304" pitchFamily="18" charset="0"/>
                <a:cs typeface="Times New Roman" panose="02020603050405020304" pitchFamily="18" charset="0"/>
              </a:rPr>
              <a:t> a VIII-a </a:t>
            </a:r>
            <a:r>
              <a:rPr lang="en-US" sz="2400" b="1" dirty="0" err="1">
                <a:latin typeface="Times New Roman" panose="02020603050405020304" pitchFamily="18" charset="0"/>
                <a:cs typeface="Times New Roman" panose="02020603050405020304" pitchFamily="18" charset="0"/>
              </a:rPr>
              <a:t>în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anul</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şcolar</a:t>
            </a:r>
            <a:r>
              <a:rPr lang="en-US" sz="2400" b="1" dirty="0">
                <a:latin typeface="Times New Roman" panose="02020603050405020304" pitchFamily="18" charset="0"/>
                <a:cs typeface="Times New Roman" panose="02020603050405020304" pitchFamily="18" charset="0"/>
              </a:rPr>
              <a:t> 201</a:t>
            </a:r>
            <a:r>
              <a:rPr lang="ro-RO" sz="2400" b="1" dirty="0">
                <a:latin typeface="Times New Roman" panose="02020603050405020304" pitchFamily="18" charset="0"/>
                <a:cs typeface="Times New Roman" panose="02020603050405020304" pitchFamily="18" charset="0"/>
              </a:rPr>
              <a:t>9</a:t>
            </a:r>
            <a:r>
              <a:rPr lang="en-US" sz="2400" b="1" dirty="0">
                <a:latin typeface="Times New Roman" panose="02020603050405020304" pitchFamily="18" charset="0"/>
                <a:cs typeface="Times New Roman" panose="02020603050405020304" pitchFamily="18" charset="0"/>
              </a:rPr>
              <a:t>-20</a:t>
            </a:r>
            <a:r>
              <a:rPr lang="ro-RO" sz="2400" b="1" dirty="0">
                <a:latin typeface="Times New Roman" panose="02020603050405020304" pitchFamily="18" charset="0"/>
                <a:cs typeface="Times New Roman" panose="02020603050405020304" pitchFamily="18" charset="0"/>
              </a:rPr>
              <a:t>20 este cea </a:t>
            </a:r>
            <a:r>
              <a:rPr lang="en-US" sz="2400" b="1" dirty="0" err="1">
                <a:latin typeface="Times New Roman" panose="02020603050405020304" pitchFamily="18" charset="0"/>
                <a:cs typeface="Times New Roman" panose="02020603050405020304" pitchFamily="18" charset="0"/>
              </a:rPr>
              <a:t>aprobat</a:t>
            </a:r>
            <a:r>
              <a:rPr lang="ro-RO" sz="2400" b="1" dirty="0">
                <a:latin typeface="Times New Roman" panose="02020603050405020304" pitchFamily="18" charset="0"/>
                <a:cs typeface="Times New Roman" panose="02020603050405020304" pitchFamily="18" charset="0"/>
              </a:rPr>
              <a:t>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prin</a:t>
            </a:r>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Ordinul </a:t>
            </a:r>
            <a:r>
              <a:rPr lang="en-US" sz="2400" b="1" u="sng" dirty="0" err="1">
                <a:latin typeface="Times New Roman" panose="02020603050405020304" pitchFamily="18" charset="0"/>
                <a:cs typeface="Times New Roman" panose="02020603050405020304" pitchFamily="18" charset="0"/>
              </a:rPr>
              <a:t>ministrului</a:t>
            </a:r>
            <a:r>
              <a:rPr lang="en-US" sz="2400" b="1" u="sng" dirty="0">
                <a:latin typeface="Times New Roman" panose="02020603050405020304" pitchFamily="18" charset="0"/>
                <a:cs typeface="Times New Roman" panose="02020603050405020304" pitchFamily="18" charset="0"/>
              </a:rPr>
              <a:t> </a:t>
            </a:r>
            <a:r>
              <a:rPr lang="en-US" sz="2400" b="1" u="sng" dirty="0" err="1">
                <a:latin typeface="Times New Roman" panose="02020603050405020304" pitchFamily="18" charset="0"/>
                <a:cs typeface="Times New Roman" panose="02020603050405020304" pitchFamily="18" charset="0"/>
              </a:rPr>
              <a:t>educaţiei</a:t>
            </a:r>
            <a:r>
              <a:rPr lang="en-US" sz="2400" b="1" u="sng" dirty="0">
                <a:latin typeface="Times New Roman" panose="02020603050405020304" pitchFamily="18" charset="0"/>
                <a:cs typeface="Times New Roman" panose="02020603050405020304" pitchFamily="18" charset="0"/>
              </a:rPr>
              <a:t> </a:t>
            </a:r>
            <a:r>
              <a:rPr lang="en-US" sz="2400" b="1" u="sng" dirty="0" err="1">
                <a:latin typeface="Times New Roman" panose="02020603050405020304" pitchFamily="18" charset="0"/>
                <a:cs typeface="Times New Roman" panose="02020603050405020304" pitchFamily="18" charset="0"/>
              </a:rPr>
              <a:t>naţionale</a:t>
            </a:r>
            <a:r>
              <a:rPr lang="en-US" sz="2400" b="1" u="sng" dirty="0">
                <a:latin typeface="Times New Roman" panose="02020603050405020304" pitchFamily="18" charset="0"/>
                <a:cs typeface="Times New Roman" panose="02020603050405020304" pitchFamily="18" charset="0"/>
              </a:rPr>
              <a:t> </a:t>
            </a:r>
            <a:r>
              <a:rPr lang="en-US" sz="2400" b="1" u="sng" dirty="0" err="1">
                <a:latin typeface="Times New Roman" panose="02020603050405020304" pitchFamily="18" charset="0"/>
                <a:cs typeface="Times New Roman" panose="02020603050405020304" pitchFamily="18" charset="0"/>
              </a:rPr>
              <a:t>nr</a:t>
            </a:r>
            <a:r>
              <a:rPr lang="en-US" sz="2400" b="1" u="sng" dirty="0">
                <a:latin typeface="Times New Roman" panose="02020603050405020304" pitchFamily="18" charset="0"/>
                <a:cs typeface="Times New Roman" panose="02020603050405020304" pitchFamily="18" charset="0"/>
              </a:rPr>
              <a:t>. 4.431/2014</a:t>
            </a:r>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privind organizarea </a:t>
            </a:r>
            <a:r>
              <a:rPr lang="en-US" sz="2400" b="1" u="sng" dirty="0" err="1">
                <a:latin typeface="Times New Roman" panose="02020603050405020304" pitchFamily="18" charset="0"/>
                <a:cs typeface="Times New Roman" panose="02020603050405020304" pitchFamily="18" charset="0"/>
              </a:rPr>
              <a:t>şi</a:t>
            </a:r>
            <a:r>
              <a:rPr lang="en-US" sz="2400" b="1" u="sng" dirty="0">
                <a:latin typeface="Times New Roman" panose="02020603050405020304" pitchFamily="18" charset="0"/>
                <a:cs typeface="Times New Roman" panose="02020603050405020304" pitchFamily="18" charset="0"/>
              </a:rPr>
              <a:t> </a:t>
            </a:r>
            <a:r>
              <a:rPr lang="en-US" sz="2400" b="1" u="sng" dirty="0" err="1">
                <a:latin typeface="Times New Roman" panose="02020603050405020304" pitchFamily="18" charset="0"/>
                <a:cs typeface="Times New Roman" panose="02020603050405020304" pitchFamily="18" charset="0"/>
              </a:rPr>
              <a:t>desfăşurarea</a:t>
            </a:r>
            <a:r>
              <a:rPr lang="en-US" sz="2400" b="1" u="sng" dirty="0">
                <a:latin typeface="Times New Roman" panose="02020603050405020304" pitchFamily="18" charset="0"/>
                <a:cs typeface="Times New Roman" panose="02020603050405020304" pitchFamily="18" charset="0"/>
              </a:rPr>
              <a:t> </a:t>
            </a:r>
            <a:r>
              <a:rPr lang="en-US" sz="2400" b="1" u="sng" dirty="0" err="1">
                <a:latin typeface="Times New Roman" panose="02020603050405020304" pitchFamily="18" charset="0"/>
                <a:cs typeface="Times New Roman" panose="02020603050405020304" pitchFamily="18" charset="0"/>
              </a:rPr>
              <a:t>evaluării</a:t>
            </a:r>
            <a:r>
              <a:rPr lang="en-US" sz="2400" b="1" u="sng" dirty="0">
                <a:latin typeface="Times New Roman" panose="02020603050405020304" pitchFamily="18" charset="0"/>
                <a:cs typeface="Times New Roman" panose="02020603050405020304" pitchFamily="18" charset="0"/>
              </a:rPr>
              <a:t> </a:t>
            </a:r>
            <a:r>
              <a:rPr lang="en-US" sz="2400" b="1" u="sng" dirty="0" err="1">
                <a:latin typeface="Times New Roman" panose="02020603050405020304" pitchFamily="18" charset="0"/>
                <a:cs typeface="Times New Roman" panose="02020603050405020304" pitchFamily="18" charset="0"/>
              </a:rPr>
              <a:t>naţionale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pentru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absolvenţii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clasei</a:t>
            </a:r>
            <a:r>
              <a:rPr lang="en-US" sz="2400" b="1" dirty="0">
                <a:latin typeface="Times New Roman" panose="02020603050405020304" pitchFamily="18" charset="0"/>
                <a:cs typeface="Times New Roman" panose="02020603050405020304" pitchFamily="18" charset="0"/>
              </a:rPr>
              <a:t> a VIII-a </a:t>
            </a:r>
            <a:r>
              <a:rPr lang="en-US" sz="2400" b="1" dirty="0" err="1">
                <a:latin typeface="Times New Roman" panose="02020603050405020304" pitchFamily="18" charset="0"/>
                <a:cs typeface="Times New Roman" panose="02020603050405020304" pitchFamily="18" charset="0"/>
              </a:rPr>
              <a:t>în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anul</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şcolar</a:t>
            </a:r>
            <a:r>
              <a:rPr lang="en-US" sz="2400" b="1" dirty="0">
                <a:latin typeface="Times New Roman" panose="02020603050405020304" pitchFamily="18" charset="0"/>
                <a:cs typeface="Times New Roman" panose="02020603050405020304" pitchFamily="18" charset="0"/>
              </a:rPr>
              <a:t> 2014-2015.</a:t>
            </a:r>
            <a:endParaRPr lang="ro-RO" sz="24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it-IT" sz="2400" b="1" dirty="0">
                <a:latin typeface="Times New Roman" panose="02020603050405020304" pitchFamily="18" charset="0"/>
                <a:cs typeface="Times New Roman" panose="02020603050405020304" pitchFamily="18" charset="0"/>
              </a:rPr>
              <a:t>OMEN</a:t>
            </a:r>
            <a:r>
              <a:rPr lang="it-IT" sz="2400" dirty="0">
                <a:latin typeface="Times New Roman" panose="02020603050405020304" pitchFamily="18" charset="0"/>
                <a:cs typeface="Times New Roman" panose="02020603050405020304" pitchFamily="18" charset="0"/>
              </a:rPr>
              <a:t> nr.</a:t>
            </a:r>
            <a:r>
              <a:rPr lang="it-IT" sz="2400" b="1" dirty="0">
                <a:latin typeface="Times New Roman" panose="02020603050405020304" pitchFamily="18" charset="0"/>
                <a:cs typeface="Times New Roman" panose="02020603050405020304" pitchFamily="18" charset="0"/>
              </a:rPr>
              <a:t>49</a:t>
            </a:r>
            <a:r>
              <a:rPr lang="ro-RO" sz="2400" b="1" dirty="0">
                <a:latin typeface="Times New Roman" panose="02020603050405020304" pitchFamily="18" charset="0"/>
                <a:cs typeface="Times New Roman" panose="02020603050405020304" pitchFamily="18" charset="0"/>
              </a:rPr>
              <a:t>50</a:t>
            </a:r>
            <a:r>
              <a:rPr lang="it-IT" sz="2400" b="1" dirty="0">
                <a:latin typeface="Times New Roman" panose="02020603050405020304" pitchFamily="18" charset="0"/>
                <a:cs typeface="Times New Roman" panose="02020603050405020304" pitchFamily="18" charset="0"/>
              </a:rPr>
              <a:t>/</a:t>
            </a:r>
            <a:r>
              <a:rPr lang="ro-RO" sz="2400" b="1" dirty="0">
                <a:latin typeface="Times New Roman" panose="02020603050405020304" pitchFamily="18" charset="0"/>
                <a:cs typeface="Times New Roman" panose="02020603050405020304" pitchFamily="18" charset="0"/>
              </a:rPr>
              <a:t> </a:t>
            </a:r>
            <a:r>
              <a:rPr lang="it-IT" sz="2400" b="1" dirty="0">
                <a:latin typeface="Times New Roman" panose="02020603050405020304" pitchFamily="18" charset="0"/>
                <a:cs typeface="Times New Roman" panose="02020603050405020304" pitchFamily="18" charset="0"/>
              </a:rPr>
              <a:t>2</a:t>
            </a:r>
            <a:r>
              <a:rPr lang="ro-RO" sz="2400" b="1" dirty="0">
                <a:latin typeface="Times New Roman" panose="02020603050405020304" pitchFamily="18" charset="0"/>
                <a:cs typeface="Times New Roman" panose="02020603050405020304" pitchFamily="18" charset="0"/>
              </a:rPr>
              <a:t>7</a:t>
            </a:r>
            <a:r>
              <a:rPr lang="it-IT" sz="2400" b="1" dirty="0">
                <a:latin typeface="Times New Roman" panose="02020603050405020304" pitchFamily="18" charset="0"/>
                <a:cs typeface="Times New Roman" panose="02020603050405020304" pitchFamily="18" charset="0"/>
              </a:rPr>
              <a:t>.08.2019</a:t>
            </a:r>
            <a:r>
              <a:rPr lang="it-IT" sz="2400" dirty="0">
                <a:latin typeface="Times New Roman" panose="02020603050405020304" pitchFamily="18" charset="0"/>
                <a:cs typeface="Times New Roman" panose="02020603050405020304" pitchFamily="18" charset="0"/>
              </a:rPr>
              <a:t> - Organizarea </a:t>
            </a:r>
            <a:r>
              <a:rPr lang="ro-RO" sz="2400" dirty="0">
                <a:latin typeface="Times New Roman" panose="02020603050405020304" pitchFamily="18" charset="0"/>
                <a:cs typeface="Times New Roman" panose="02020603050405020304" pitchFamily="18" charset="0"/>
              </a:rPr>
              <a:t>ș</a:t>
            </a:r>
            <a:r>
              <a:rPr lang="it-IT" sz="2400" dirty="0">
                <a:latin typeface="Times New Roman" panose="02020603050405020304" pitchFamily="18" charset="0"/>
                <a:cs typeface="Times New Roman" panose="02020603050405020304" pitchFamily="18" charset="0"/>
              </a:rPr>
              <a:t>i desf</a:t>
            </a:r>
            <a:r>
              <a:rPr lang="ro-RO" sz="2400" dirty="0">
                <a:latin typeface="Times New Roman" panose="02020603050405020304" pitchFamily="18" charset="0"/>
                <a:cs typeface="Times New Roman" panose="02020603050405020304" pitchFamily="18" charset="0"/>
              </a:rPr>
              <a:t>ăș</a:t>
            </a:r>
            <a:r>
              <a:rPr lang="it-IT" sz="2400" dirty="0">
                <a:latin typeface="Times New Roman" panose="02020603050405020304" pitchFamily="18" charset="0"/>
                <a:cs typeface="Times New Roman" panose="02020603050405020304" pitchFamily="18" charset="0"/>
              </a:rPr>
              <a:t>urarea </a:t>
            </a:r>
            <a:r>
              <a:rPr lang="ro-RO" sz="2400" dirty="0">
                <a:latin typeface="Times New Roman" panose="02020603050405020304" pitchFamily="18" charset="0"/>
                <a:cs typeface="Times New Roman" panose="02020603050405020304" pitchFamily="18" charset="0"/>
              </a:rPr>
              <a:t>examenului de bacalaureat în anul școlar 2019-2020;</a:t>
            </a:r>
            <a:endParaRPr lang="ro-RO" b="1" dirty="0"/>
          </a:p>
        </p:txBody>
      </p:sp>
      <p:sp>
        <p:nvSpPr>
          <p:cNvPr id="3" name="TextBox 2"/>
          <p:cNvSpPr txBox="1"/>
          <p:nvPr/>
        </p:nvSpPr>
        <p:spPr>
          <a:xfrm>
            <a:off x="152400" y="393700"/>
            <a:ext cx="11722100" cy="954107"/>
          </a:xfrm>
          <a:prstGeom prst="rect">
            <a:avLst/>
          </a:prstGeom>
          <a:noFill/>
        </p:spPr>
        <p:txBody>
          <a:bodyPr wrap="square" rtlCol="0">
            <a:spAutoFit/>
          </a:bodyPr>
          <a:lstStyle/>
          <a:p>
            <a:r>
              <a:rPr lang="ro-RO" sz="28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   Cadrul normativ pentru organizarea și desfășurarea activităților în anul școlar 2019-2020</a:t>
            </a:r>
          </a:p>
        </p:txBody>
      </p:sp>
    </p:spTree>
    <p:extLst>
      <p:ext uri="{BB962C8B-B14F-4D97-AF65-F5344CB8AC3E}">
        <p14:creationId xmlns:p14="http://schemas.microsoft.com/office/powerpoint/2010/main" val="1911992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207819"/>
            <a:ext cx="11977352" cy="6124754"/>
          </a:xfrm>
          <a:prstGeom prst="rect">
            <a:avLst/>
          </a:prstGeom>
          <a:noFill/>
        </p:spPr>
        <p:txBody>
          <a:bodyPr wrap="square" rtlCol="0">
            <a:spAutoFit/>
          </a:bodyPr>
          <a:lstStyle/>
          <a:p>
            <a:r>
              <a:rPr lang="ro-RO" sz="2800" b="1" dirty="0">
                <a:latin typeface="Times New Roman" panose="02020603050405020304" pitchFamily="18" charset="0"/>
                <a:cs typeface="Times New Roman" panose="02020603050405020304" pitchFamily="18" charset="0"/>
              </a:rPr>
              <a:t>3.  Documente proiective</a:t>
            </a:r>
          </a:p>
          <a:p>
            <a:endParaRPr lang="ro-RO" sz="2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ro-RO" sz="2400" b="1" dirty="0">
                <a:latin typeface="Times New Roman" panose="02020603050405020304" pitchFamily="18" charset="0"/>
                <a:cs typeface="Times New Roman" panose="02020603050405020304" pitchFamily="18" charset="0"/>
              </a:rPr>
              <a:t>PLANIFICAREA CALENDARISTICĂ va debuta cu personalizarea programei în funcție de nivelul clasei;</a:t>
            </a:r>
          </a:p>
          <a:p>
            <a:pPr algn="just"/>
            <a:r>
              <a:rPr lang="ro-RO" sz="2400" b="1" dirty="0">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
            </a:pPr>
            <a:r>
              <a:rPr lang="ro-RO" sz="2400" b="1" dirty="0">
                <a:latin typeface="Times New Roman" panose="02020603050405020304" pitchFamily="18" charset="0"/>
                <a:cs typeface="Times New Roman" panose="02020603050405020304" pitchFamily="18" charset="0"/>
              </a:rPr>
              <a:t>PROIECTAREA UNITĂȚILOR DE ÎNVĂȚARE;</a:t>
            </a:r>
          </a:p>
          <a:p>
            <a:pPr algn="just"/>
            <a:endParaRPr lang="ro-RO" sz="24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ro-RO" sz="2400" b="1" dirty="0">
                <a:latin typeface="Times New Roman" panose="02020603050405020304" pitchFamily="18" charset="0"/>
                <a:cs typeface="Times New Roman" panose="02020603050405020304" pitchFamily="18" charset="0"/>
              </a:rPr>
              <a:t>RAPOARTE STATISTICE ȘI DESCRIPTIVE (S.W.O.T., cu greșeli tipice constatate, cu ținte spre proiectarea și aplicarea planurilor remediale);</a:t>
            </a:r>
          </a:p>
          <a:p>
            <a:pPr marL="285750" indent="-285750" algn="just">
              <a:buFont typeface="Wingdings" panose="05000000000000000000" pitchFamily="2" charset="2"/>
              <a:buChar char="§"/>
            </a:pPr>
            <a:endParaRPr lang="ro-RO" sz="24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ro-RO" sz="2400" b="1" dirty="0">
                <a:latin typeface="Times New Roman" panose="02020603050405020304" pitchFamily="18" charset="0"/>
                <a:cs typeface="Times New Roman" panose="02020603050405020304" pitchFamily="18" charset="0"/>
              </a:rPr>
              <a:t>PROIECTE DE LECȚII ;</a:t>
            </a:r>
          </a:p>
          <a:p>
            <a:pPr algn="just"/>
            <a:endParaRPr lang="ro-RO" sz="24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ro-RO" sz="2400" b="1" dirty="0">
                <a:latin typeface="Times New Roman" panose="02020603050405020304" pitchFamily="18" charset="0"/>
                <a:cs typeface="Times New Roman" panose="02020603050405020304" pitchFamily="18" charset="0"/>
              </a:rPr>
              <a:t>PORTOFOLIU PENTRU CURSURILE OPȚIONALE  (opționalele de la nivelul disciplinei, împreună cu programele aferente, elaborate cf. art. 65 alin. 5 și 6 din L.E.N., cf. art. 66 lit. b din R.O.F.U.I.P.,  vizate în unitatea școlară și de către inspectorul de specialitate, vor fi monitorizate prin inspecția școlară )    </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3497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830CB7A-1F90-402A-9A3F-98A30EE341E3}"/>
              </a:ext>
            </a:extLst>
          </p:cNvPr>
          <p:cNvSpPr/>
          <p:nvPr/>
        </p:nvSpPr>
        <p:spPr>
          <a:xfrm>
            <a:off x="-1" y="292404"/>
            <a:ext cx="11707091" cy="1318181"/>
          </a:xfrm>
          <a:prstGeom prst="rect">
            <a:avLst/>
          </a:prstGeom>
        </p:spPr>
        <p:txBody>
          <a:bodyPr wrap="square">
            <a:spAutoFit/>
          </a:bodyPr>
          <a:lstStyle/>
          <a:p>
            <a:pPr marL="109537" algn="just" fontAlgn="base">
              <a:lnSpc>
                <a:spcPct val="70000"/>
              </a:lnSpc>
              <a:spcBef>
                <a:spcPct val="20000"/>
              </a:spcBef>
              <a:spcAft>
                <a:spcPct val="0"/>
              </a:spcAft>
              <a:buClr>
                <a:prstClr val="white"/>
              </a:buClr>
              <a:buSzPct val="80000"/>
            </a:pPr>
            <a:r>
              <a:rPr lang="ro-RO" sz="3600" b="1" dirty="0">
                <a:latin typeface="Times New Roman" panose="02020603050405020304" pitchFamily="18" charset="0"/>
                <a:cs typeface="Times New Roman" panose="02020603050405020304" pitchFamily="18" charset="0"/>
              </a:rPr>
              <a:t>3. Documente proiective</a:t>
            </a:r>
            <a:endParaRPr lang="en-US" sz="3600" b="1" dirty="0">
              <a:latin typeface="Times New Roman" panose="02020603050405020304" pitchFamily="18" charset="0"/>
              <a:cs typeface="Times New Roman" panose="02020603050405020304" pitchFamily="18" charset="0"/>
            </a:endParaRPr>
          </a:p>
          <a:p>
            <a:pPr marL="109537" lvl="0" algn="just" fontAlgn="base">
              <a:lnSpc>
                <a:spcPct val="70000"/>
              </a:lnSpc>
              <a:spcBef>
                <a:spcPct val="20000"/>
              </a:spcBef>
              <a:spcAft>
                <a:spcPct val="0"/>
              </a:spcAft>
              <a:buClr>
                <a:prstClr val="white"/>
              </a:buClr>
              <a:buSzPct val="80000"/>
            </a:pPr>
            <a:endParaRPr lang="ro-RO" altLang="en-US" dirty="0">
              <a:solidFill>
                <a:prstClr val="black"/>
              </a:solidFill>
              <a:latin typeface="Cambria" panose="02040503050406030204" pitchFamily="18" charset="0"/>
            </a:endParaRPr>
          </a:p>
          <a:p>
            <a:pPr marL="109537" lvl="0" algn="just" fontAlgn="base">
              <a:lnSpc>
                <a:spcPct val="70000"/>
              </a:lnSpc>
              <a:spcBef>
                <a:spcPct val="20000"/>
              </a:spcBef>
              <a:spcAft>
                <a:spcPct val="0"/>
              </a:spcAft>
              <a:buClr>
                <a:prstClr val="white"/>
              </a:buClr>
              <a:buSzPct val="80000"/>
            </a:pPr>
            <a:endParaRPr lang="ro-RO" altLang="en-US" dirty="0">
              <a:solidFill>
                <a:prstClr val="black"/>
              </a:solidFill>
              <a:latin typeface="Cambria" panose="02040503050406030204" pitchFamily="18" charset="0"/>
            </a:endParaRPr>
          </a:p>
          <a:p>
            <a:pPr marL="109537" algn="just" fontAlgn="base">
              <a:lnSpc>
                <a:spcPct val="70000"/>
              </a:lnSpc>
              <a:spcBef>
                <a:spcPct val="20000"/>
              </a:spcBef>
              <a:spcAft>
                <a:spcPct val="0"/>
              </a:spcAft>
              <a:buClr>
                <a:prstClr val="white"/>
              </a:buClr>
              <a:buSzPct val="80000"/>
            </a:pPr>
            <a:r>
              <a:rPr lang="ro-RO" altLang="en-US" sz="2400" dirty="0">
                <a:latin typeface="Times New Roman" panose="02020603050405020304" pitchFamily="18" charset="0"/>
                <a:cs typeface="Times New Roman" panose="02020603050405020304" pitchFamily="18" charset="0"/>
              </a:rPr>
              <a:t>3.1. </a:t>
            </a:r>
            <a:r>
              <a:rPr lang="ro-RO" altLang="en-US" sz="2400" b="1" dirty="0">
                <a:latin typeface="Times New Roman" panose="02020603050405020304" pitchFamily="18" charset="0"/>
                <a:cs typeface="Times New Roman" panose="02020603050405020304" pitchFamily="18" charset="0"/>
              </a:rPr>
              <a:t>Portofoliul profesorului metodist</a:t>
            </a:r>
          </a:p>
        </p:txBody>
      </p:sp>
      <p:sp>
        <p:nvSpPr>
          <p:cNvPr id="3" name="Rectangle 2">
            <a:extLst>
              <a:ext uri="{FF2B5EF4-FFF2-40B4-BE49-F238E27FC236}">
                <a16:creationId xmlns:a16="http://schemas.microsoft.com/office/drawing/2014/main" xmlns="" id="{3B78FB0F-2DF2-4346-A729-AE91E14F5619}"/>
              </a:ext>
            </a:extLst>
          </p:cNvPr>
          <p:cNvSpPr/>
          <p:nvPr/>
        </p:nvSpPr>
        <p:spPr>
          <a:xfrm>
            <a:off x="457199" y="1859339"/>
            <a:ext cx="10598727" cy="4524315"/>
          </a:xfrm>
          <a:prstGeom prst="rect">
            <a:avLst/>
          </a:prstGeom>
        </p:spPr>
        <p:txBody>
          <a:bodyPr wrap="square">
            <a:spAutoFit/>
          </a:bodyPr>
          <a:lstStyle/>
          <a:p>
            <a:pPr marL="342900" indent="-342900" algn="just">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De</a:t>
            </a:r>
            <a:r>
              <a:rPr lang="ro-RO" altLang="en-US" sz="2400" dirty="0">
                <a:latin typeface="Times New Roman" panose="02020603050405020304" pitchFamily="18" charset="0"/>
                <a:cs typeface="Times New Roman" panose="02020603050405020304" pitchFamily="18" charset="0"/>
              </a:rPr>
              <a:t>cizia</a:t>
            </a:r>
            <a:r>
              <a:rPr lang="en-US" altLang="en-US" sz="2400" dirty="0">
                <a:latin typeface="Times New Roman" panose="02020603050405020304" pitchFamily="18" charset="0"/>
                <a:cs typeface="Times New Roman" panose="02020603050405020304" pitchFamily="18" charset="0"/>
              </a:rPr>
              <a:t> de </a:t>
            </a:r>
            <a:r>
              <a:rPr lang="en-US" altLang="en-US" sz="2400" dirty="0" err="1">
                <a:latin typeface="Times New Roman" panose="02020603050405020304" pitchFamily="18" charset="0"/>
                <a:cs typeface="Times New Roman" panose="02020603050405020304" pitchFamily="18" charset="0"/>
              </a:rPr>
              <a:t>numire</a:t>
            </a:r>
            <a:r>
              <a:rPr lang="ro-RO" altLang="en-US" sz="2400" dirty="0">
                <a:latin typeface="Times New Roman" panose="02020603050405020304" pitchFamily="18" charset="0"/>
                <a:cs typeface="Times New Roman" panose="02020603050405020304" pitchFamily="18" charset="0"/>
              </a:rPr>
              <a:t>/Delegație</a:t>
            </a:r>
          </a:p>
          <a:p>
            <a:pPr marL="342900" indent="-342900" algn="just">
              <a:buFont typeface="Arial" panose="020B0604020202020204" pitchFamily="34" charset="0"/>
              <a:buChar char="•"/>
            </a:pPr>
            <a:r>
              <a:rPr lang="fr-FR" altLang="en-US" sz="2400" dirty="0">
                <a:latin typeface="Times New Roman" panose="02020603050405020304" pitchFamily="18" charset="0"/>
                <a:cs typeface="Times New Roman" panose="02020603050405020304" pitchFamily="18" charset="0"/>
              </a:rPr>
              <a:t>Curriculum Vitae</a:t>
            </a:r>
            <a:r>
              <a:rPr lang="ro-RO" altLang="en-US" sz="2400" dirty="0">
                <a:latin typeface="Times New Roman" panose="02020603050405020304" pitchFamily="18" charset="0"/>
                <a:cs typeface="Times New Roman" panose="02020603050405020304" pitchFamily="18" charset="0"/>
              </a:rPr>
              <a:t> </a:t>
            </a:r>
            <a:r>
              <a:rPr lang="fr-FR" altLang="en-US" sz="2400" dirty="0">
                <a:latin typeface="Times New Roman" panose="02020603050405020304" pitchFamily="18" charset="0"/>
                <a:cs typeface="Times New Roman" panose="02020603050405020304" pitchFamily="18" charset="0"/>
              </a:rPr>
              <a:t>(Euro</a:t>
            </a:r>
            <a:r>
              <a:rPr lang="ro-RO" altLang="en-US" sz="2400" dirty="0">
                <a:latin typeface="Times New Roman" panose="02020603050405020304" pitchFamily="18" charset="0"/>
                <a:cs typeface="Times New Roman" panose="02020603050405020304" pitchFamily="18" charset="0"/>
              </a:rPr>
              <a:t>P</a:t>
            </a:r>
            <a:r>
              <a:rPr lang="fr-FR" altLang="en-US" sz="2400" dirty="0" err="1">
                <a:latin typeface="Times New Roman" panose="02020603050405020304" pitchFamily="18" charset="0"/>
                <a:cs typeface="Times New Roman" panose="02020603050405020304" pitchFamily="18" charset="0"/>
              </a:rPr>
              <a:t>ass</a:t>
            </a:r>
            <a:r>
              <a:rPr lang="fr-FR"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fr-FR" altLang="en-US" sz="2400" dirty="0" err="1">
                <a:latin typeface="Times New Roman" panose="02020603050405020304" pitchFamily="18" charset="0"/>
                <a:cs typeface="Times New Roman" panose="02020603050405020304" pitchFamily="18" charset="0"/>
              </a:rPr>
              <a:t>Graficul</a:t>
            </a:r>
            <a:r>
              <a:rPr lang="fr-FR" altLang="en-US" sz="2400" dirty="0">
                <a:latin typeface="Times New Roman" panose="02020603050405020304" pitchFamily="18" charset="0"/>
                <a:cs typeface="Times New Roman" panose="02020603050405020304" pitchFamily="18" charset="0"/>
              </a:rPr>
              <a:t> de </a:t>
            </a:r>
            <a:r>
              <a:rPr lang="fr-FR" altLang="en-US" sz="2400" dirty="0" err="1">
                <a:latin typeface="Times New Roman" panose="02020603050405020304" pitchFamily="18" charset="0"/>
                <a:cs typeface="Times New Roman" panose="02020603050405020304" pitchFamily="18" charset="0"/>
              </a:rPr>
              <a:t>evidenţă</a:t>
            </a:r>
            <a:r>
              <a:rPr lang="fr-FR" altLang="en-US" sz="2400" dirty="0">
                <a:latin typeface="Times New Roman" panose="02020603050405020304" pitchFamily="18" charset="0"/>
                <a:cs typeface="Times New Roman" panose="02020603050405020304" pitchFamily="18" charset="0"/>
              </a:rPr>
              <a:t> a </a:t>
            </a:r>
            <a:r>
              <a:rPr lang="fr-FR" altLang="en-US" sz="2400" dirty="0" err="1">
                <a:latin typeface="Times New Roman" panose="02020603050405020304" pitchFamily="18" charset="0"/>
                <a:cs typeface="Times New Roman" panose="02020603050405020304" pitchFamily="18" charset="0"/>
              </a:rPr>
              <a:t>inspecţiilor</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efectuate</a:t>
            </a:r>
            <a:r>
              <a:rPr lang="fr-FR"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fr-FR" altLang="en-US" sz="2400" dirty="0" err="1">
                <a:latin typeface="Times New Roman" panose="02020603050405020304" pitchFamily="18" charset="0"/>
                <a:cs typeface="Times New Roman" panose="02020603050405020304" pitchFamily="18" charset="0"/>
              </a:rPr>
              <a:t>Graficul</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inspecţiilor</a:t>
            </a:r>
            <a:r>
              <a:rPr lang="fr-FR" altLang="en-US" sz="2400" dirty="0">
                <a:latin typeface="Times New Roman" panose="02020603050405020304" pitchFamily="18" charset="0"/>
                <a:cs typeface="Times New Roman" panose="02020603050405020304" pitchFamily="18" charset="0"/>
              </a:rPr>
              <a:t> de </a:t>
            </a:r>
            <a:r>
              <a:rPr lang="fr-FR" altLang="en-US" sz="2400" dirty="0" err="1">
                <a:latin typeface="Times New Roman" panose="02020603050405020304" pitchFamily="18" charset="0"/>
                <a:cs typeface="Times New Roman" panose="02020603050405020304" pitchFamily="18" charset="0"/>
              </a:rPr>
              <a:t>specialitate</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şi</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tematice</a:t>
            </a:r>
            <a:r>
              <a:rPr lang="fr-FR"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fr-FR" altLang="en-US" sz="2400" dirty="0" err="1">
                <a:latin typeface="Times New Roman" panose="02020603050405020304" pitchFamily="18" charset="0"/>
                <a:cs typeface="Times New Roman" panose="02020603050405020304" pitchFamily="18" charset="0"/>
              </a:rPr>
              <a:t>Diagnoza</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procesului</a:t>
            </a:r>
            <a:r>
              <a:rPr lang="fr-FR" altLang="en-US" sz="2400" dirty="0">
                <a:latin typeface="Times New Roman" panose="02020603050405020304" pitchFamily="18" charset="0"/>
                <a:cs typeface="Times New Roman" panose="02020603050405020304" pitchFamily="18" charset="0"/>
              </a:rPr>
              <a:t> de </a:t>
            </a:r>
            <a:r>
              <a:rPr lang="fr-FR" altLang="en-US" sz="2400" dirty="0" err="1">
                <a:latin typeface="Times New Roman" panose="02020603050405020304" pitchFamily="18" charset="0"/>
                <a:cs typeface="Times New Roman" panose="02020603050405020304" pitchFamily="18" charset="0"/>
              </a:rPr>
              <a:t>învăţământ</a:t>
            </a:r>
            <a:r>
              <a:rPr lang="fr-FR" altLang="en-US" sz="2400" dirty="0">
                <a:latin typeface="Times New Roman" panose="02020603050405020304" pitchFamily="18" charset="0"/>
                <a:cs typeface="Times New Roman" panose="02020603050405020304" pitchFamily="18" charset="0"/>
              </a:rPr>
              <a:t> de </a:t>
            </a:r>
            <a:r>
              <a:rPr lang="fr-FR" altLang="en-US" sz="2400" dirty="0" err="1">
                <a:latin typeface="Times New Roman" panose="02020603050405020304" pitchFamily="18" charset="0"/>
                <a:cs typeface="Times New Roman" panose="02020603050405020304" pitchFamily="18" charset="0"/>
              </a:rPr>
              <a:t>specialitate</a:t>
            </a:r>
            <a:r>
              <a:rPr lang="fr-FR" altLang="en-US" sz="2400" dirty="0">
                <a:latin typeface="Times New Roman" panose="02020603050405020304" pitchFamily="18" charset="0"/>
                <a:cs typeface="Times New Roman" panose="02020603050405020304" pitchFamily="18" charset="0"/>
              </a:rPr>
              <a:t> (</a:t>
            </a:r>
            <a:r>
              <a:rPr lang="ro-RO" altLang="en-US" sz="2400" dirty="0">
                <a:latin typeface="Times New Roman" panose="02020603050405020304" pitchFamily="18" charset="0"/>
                <a:cs typeface="Times New Roman" panose="02020603050405020304" pitchFamily="18" charset="0"/>
              </a:rPr>
              <a:t>î</a:t>
            </a:r>
            <a:r>
              <a:rPr lang="fr-FR" altLang="en-US" sz="2400" dirty="0">
                <a:latin typeface="Times New Roman" panose="02020603050405020304" pitchFamily="18" charset="0"/>
                <a:cs typeface="Times New Roman" panose="02020603050405020304" pitchFamily="18" charset="0"/>
              </a:rPr>
              <a:t>n </a:t>
            </a:r>
            <a:r>
              <a:rPr lang="fr-FR" altLang="en-US" sz="2400" dirty="0" err="1">
                <a:latin typeface="Times New Roman" panose="02020603050405020304" pitchFamily="18" charset="0"/>
                <a:cs typeface="Times New Roman" panose="02020603050405020304" pitchFamily="18" charset="0"/>
              </a:rPr>
              <a:t>sectorul</a:t>
            </a:r>
            <a:r>
              <a:rPr lang="fr-FR" altLang="en-US" sz="2400" dirty="0">
                <a:latin typeface="Times New Roman" panose="02020603050405020304" pitchFamily="18" charset="0"/>
                <a:cs typeface="Times New Roman" panose="02020603050405020304" pitchFamily="18" charset="0"/>
              </a:rPr>
              <a:t>/zona </a:t>
            </a:r>
            <a:r>
              <a:rPr lang="fr-FR" altLang="en-US" sz="2400" dirty="0" err="1">
                <a:latin typeface="Times New Roman" panose="02020603050405020304" pitchFamily="18" charset="0"/>
                <a:cs typeface="Times New Roman" panose="02020603050405020304" pitchFamily="18" charset="0"/>
              </a:rPr>
              <a:t>arondat</a:t>
            </a:r>
            <a:r>
              <a:rPr lang="fr-FR" altLang="en-US" sz="2400" dirty="0">
                <a:latin typeface="Times New Roman" panose="02020603050405020304" pitchFamily="18" charset="0"/>
                <a:cs typeface="Times New Roman" panose="02020603050405020304" pitchFamily="18" charset="0"/>
              </a:rPr>
              <a:t>(ă), la </a:t>
            </a:r>
            <a:r>
              <a:rPr lang="fr-FR" altLang="en-US" sz="2400" dirty="0" err="1">
                <a:latin typeface="Times New Roman" panose="02020603050405020304" pitchFamily="18" charset="0"/>
                <a:cs typeface="Times New Roman" panose="02020603050405020304" pitchFamily="18" charset="0"/>
              </a:rPr>
              <a:t>finele</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fiecărui</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semestru</a:t>
            </a:r>
            <a:r>
              <a:rPr lang="fr-FR" altLang="en-US" sz="2400" dirty="0">
                <a:latin typeface="Times New Roman" panose="02020603050405020304" pitchFamily="18" charset="0"/>
                <a:cs typeface="Times New Roman" panose="02020603050405020304" pitchFamily="18" charset="0"/>
              </a:rPr>
              <a:t>); </a:t>
            </a:r>
            <a:endParaRPr lang="ro-RO" altLang="en-US"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fr-FR" altLang="en-US" sz="2400" dirty="0">
                <a:latin typeface="Times New Roman" panose="02020603050405020304" pitchFamily="18" charset="0"/>
                <a:cs typeface="Times New Roman" panose="02020603050405020304" pitchFamily="18" charset="0"/>
              </a:rPr>
              <a:t>Copie a </a:t>
            </a:r>
            <a:r>
              <a:rPr lang="fr-FR" altLang="en-US" sz="2400" dirty="0" err="1">
                <a:latin typeface="Times New Roman" panose="02020603050405020304" pitchFamily="18" charset="0"/>
                <a:cs typeface="Times New Roman" panose="02020603050405020304" pitchFamily="18" charset="0"/>
              </a:rPr>
              <a:t>rapoartelor</a:t>
            </a:r>
            <a:r>
              <a:rPr lang="fr-FR" altLang="en-US" sz="2400" dirty="0">
                <a:latin typeface="Times New Roman" panose="02020603050405020304" pitchFamily="18" charset="0"/>
                <a:cs typeface="Times New Roman" panose="02020603050405020304" pitchFamily="18" charset="0"/>
              </a:rPr>
              <a:t> de </a:t>
            </a:r>
            <a:r>
              <a:rPr lang="fr-FR" altLang="en-US" sz="2400" dirty="0" err="1">
                <a:latin typeface="Times New Roman" panose="02020603050405020304" pitchFamily="18" charset="0"/>
                <a:cs typeface="Times New Roman" panose="02020603050405020304" pitchFamily="18" charset="0"/>
              </a:rPr>
              <a:t>inspecţie</a:t>
            </a:r>
            <a:r>
              <a:rPr lang="fr-FR"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fr-FR" altLang="en-US" sz="2400" dirty="0" err="1">
                <a:latin typeface="Times New Roman" panose="02020603050405020304" pitchFamily="18" charset="0"/>
                <a:cs typeface="Times New Roman" panose="02020603050405020304" pitchFamily="18" charset="0"/>
              </a:rPr>
              <a:t>Modele</a:t>
            </a:r>
            <a:r>
              <a:rPr lang="fr-FR" altLang="en-US" sz="2400" dirty="0">
                <a:latin typeface="Times New Roman" panose="02020603050405020304" pitchFamily="18" charset="0"/>
                <a:cs typeface="Times New Roman" panose="02020603050405020304" pitchFamily="18" charset="0"/>
              </a:rPr>
              <a:t> de documente de </a:t>
            </a:r>
            <a:r>
              <a:rPr lang="fr-FR" altLang="en-US" sz="2400" dirty="0" err="1">
                <a:latin typeface="Times New Roman" panose="02020603050405020304" pitchFamily="18" charset="0"/>
                <a:cs typeface="Times New Roman" panose="02020603050405020304" pitchFamily="18" charset="0"/>
              </a:rPr>
              <a:t>planificare</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şi</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proiect</a:t>
            </a:r>
            <a:r>
              <a:rPr lang="ro-RO" altLang="en-US" sz="2400" dirty="0">
                <a:latin typeface="Times New Roman" panose="02020603050405020304" pitchFamily="18" charset="0"/>
                <a:cs typeface="Times New Roman" panose="02020603050405020304" pitchFamily="18" charset="0"/>
              </a:rPr>
              <a:t>are</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didactic</a:t>
            </a:r>
            <a:r>
              <a:rPr lang="ro-RO" altLang="en-US" sz="2400" dirty="0">
                <a:latin typeface="Times New Roman" panose="02020603050405020304" pitchFamily="18" charset="0"/>
                <a:cs typeface="Times New Roman" panose="02020603050405020304" pitchFamily="18" charset="0"/>
              </a:rPr>
              <a:t>ă</a:t>
            </a:r>
            <a:r>
              <a:rPr lang="fr-FR" altLang="en-US" sz="2400" dirty="0">
                <a:latin typeface="Times New Roman" panose="02020603050405020304" pitchFamily="18" charset="0"/>
                <a:cs typeface="Times New Roman" panose="02020603050405020304" pitchFamily="18" charset="0"/>
              </a:rPr>
              <a:t> la </a:t>
            </a:r>
            <a:r>
              <a:rPr lang="fr-FR" altLang="en-US" sz="2400" dirty="0" err="1">
                <a:latin typeface="Times New Roman" panose="02020603050405020304" pitchFamily="18" charset="0"/>
                <a:cs typeface="Times New Roman" panose="02020603050405020304" pitchFamily="18" charset="0"/>
              </a:rPr>
              <a:t>nivelul</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învăţământului</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gimnazial</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şi</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liceal</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după</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caz</a:t>
            </a:r>
            <a:r>
              <a:rPr lang="ro-RO" altLang="en-US" sz="24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fr-FR" altLang="en-US" sz="2400" dirty="0" err="1">
                <a:latin typeface="Times New Roman" panose="02020603050405020304" pitchFamily="18" charset="0"/>
                <a:cs typeface="Times New Roman" panose="02020603050405020304" pitchFamily="18" charset="0"/>
              </a:rPr>
              <a:t>Legi</a:t>
            </a:r>
            <a:r>
              <a:rPr lang="fr-FR" altLang="en-US" sz="2400" dirty="0">
                <a:latin typeface="Times New Roman" panose="02020603050405020304" pitchFamily="18" charset="0"/>
                <a:cs typeface="Times New Roman" panose="02020603050405020304" pitchFamily="18" charset="0"/>
              </a:rPr>
              <a:t>, ordine, </a:t>
            </a:r>
            <a:r>
              <a:rPr lang="ro-RO" altLang="en-US" sz="2400" dirty="0">
                <a:latin typeface="Times New Roman" panose="02020603050405020304" pitchFamily="18" charset="0"/>
                <a:cs typeface="Times New Roman" panose="02020603050405020304" pitchFamily="18" charset="0"/>
              </a:rPr>
              <a:t>H.G-uri, </a:t>
            </a:r>
            <a:r>
              <a:rPr lang="fr-FR" altLang="en-US" sz="2400" dirty="0">
                <a:latin typeface="Times New Roman" panose="02020603050405020304" pitchFamily="18" charset="0"/>
                <a:cs typeface="Times New Roman" panose="02020603050405020304" pitchFamily="18" charset="0"/>
              </a:rPr>
              <a:t>note ale M.E.</a:t>
            </a:r>
            <a:r>
              <a:rPr lang="en-US" altLang="en-US" sz="2400" dirty="0">
                <a:latin typeface="Times New Roman" panose="02020603050405020304" pitchFamily="18" charset="0"/>
                <a:cs typeface="Times New Roman" panose="02020603050405020304" pitchFamily="18" charset="0"/>
              </a:rPr>
              <a:t>N</a:t>
            </a:r>
            <a:r>
              <a:rPr lang="fr-FR" altLang="en-US" sz="2400" dirty="0">
                <a:latin typeface="Times New Roman" panose="02020603050405020304" pitchFamily="18" charset="0"/>
                <a:cs typeface="Times New Roman" panose="02020603050405020304" pitchFamily="18" charset="0"/>
              </a:rPr>
              <a:t>.,</a:t>
            </a:r>
            <a:r>
              <a:rPr lang="ro-RO" altLang="en-US" sz="2400" dirty="0">
                <a:latin typeface="Times New Roman" panose="02020603050405020304" pitchFamily="18" charset="0"/>
                <a:cs typeface="Times New Roman" panose="02020603050405020304" pitchFamily="18" charset="0"/>
              </a:rPr>
              <a:t> ale </a:t>
            </a:r>
            <a:r>
              <a:rPr lang="fr-FR" altLang="en-US" sz="2400" dirty="0" err="1">
                <a:latin typeface="Times New Roman" panose="02020603050405020304" pitchFamily="18" charset="0"/>
                <a:cs typeface="Times New Roman" panose="02020603050405020304" pitchFamily="18" charset="0"/>
              </a:rPr>
              <a:t>Guvernului</a:t>
            </a:r>
            <a:r>
              <a:rPr lang="ro-RO" altLang="en-US" sz="2400" dirty="0">
                <a:latin typeface="Times New Roman" panose="02020603050405020304" pitchFamily="18" charset="0"/>
                <a:cs typeface="Times New Roman" panose="02020603050405020304" pitchFamily="18" charset="0"/>
              </a:rPr>
              <a:t>,</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privind</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învăţământul</a:t>
            </a:r>
            <a:r>
              <a:rPr lang="fr-FR" altLang="en-US" sz="2400" dirty="0">
                <a:latin typeface="Times New Roman" panose="02020603050405020304" pitchFamily="18" charset="0"/>
                <a:cs typeface="Times New Roman" panose="02020603050405020304" pitchFamily="18" charset="0"/>
              </a:rPr>
              <a:t> </a:t>
            </a:r>
            <a:r>
              <a:rPr lang="fr-FR" altLang="en-US" sz="2400" dirty="0" err="1">
                <a:latin typeface="Times New Roman" panose="02020603050405020304" pitchFamily="18" charset="0"/>
                <a:cs typeface="Times New Roman" panose="02020603050405020304" pitchFamily="18" charset="0"/>
              </a:rPr>
              <a:t>preuniversitar</a:t>
            </a:r>
            <a:r>
              <a:rPr lang="ro-RO" altLang="en-US" sz="24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en-US" altLang="en-US" sz="2400" dirty="0" err="1">
                <a:latin typeface="Times New Roman" panose="02020603050405020304" pitchFamily="18" charset="0"/>
                <a:cs typeface="Times New Roman" panose="02020603050405020304" pitchFamily="18" charset="0"/>
              </a:rPr>
              <a:t>Modelul</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formularelor</a:t>
            </a:r>
            <a:r>
              <a:rPr lang="en-US" altLang="en-US" sz="2400" dirty="0">
                <a:latin typeface="Times New Roman" panose="02020603050405020304" pitchFamily="18" charset="0"/>
                <a:cs typeface="Times New Roman" panose="02020603050405020304" pitchFamily="18" charset="0"/>
              </a:rPr>
              <a:t> tip </a:t>
            </a:r>
            <a:r>
              <a:rPr lang="en-US" altLang="en-US" sz="2400" dirty="0" err="1">
                <a:latin typeface="Times New Roman" panose="02020603050405020304" pitchFamily="18" charset="0"/>
                <a:cs typeface="Times New Roman" panose="02020603050405020304" pitchFamily="18" charset="0"/>
              </a:rPr>
              <a:t>folosite</a:t>
            </a:r>
            <a:r>
              <a:rPr lang="en-US" altLang="en-US" sz="2400" dirty="0">
                <a:latin typeface="Times New Roman" panose="02020603050405020304" pitchFamily="18" charset="0"/>
                <a:cs typeface="Times New Roman" panose="02020603050405020304" pitchFamily="18" charset="0"/>
              </a:rPr>
              <a:t> </a:t>
            </a:r>
            <a:r>
              <a:rPr lang="ro-RO" altLang="en-US" sz="2400" dirty="0">
                <a:latin typeface="Times New Roman" panose="02020603050405020304" pitchFamily="18" charset="0"/>
                <a:cs typeface="Times New Roman" panose="02020603050405020304" pitchFamily="18" charset="0"/>
              </a:rPr>
              <a:t>î</a:t>
            </a:r>
            <a:r>
              <a:rPr lang="en-US" altLang="en-US" sz="2400" dirty="0">
                <a:latin typeface="Times New Roman" panose="02020603050405020304" pitchFamily="18" charset="0"/>
                <a:cs typeface="Times New Roman" panose="02020603050405020304" pitchFamily="18" charset="0"/>
              </a:rPr>
              <a:t>n </a:t>
            </a:r>
            <a:r>
              <a:rPr lang="en-US" altLang="en-US" sz="2400" dirty="0" err="1">
                <a:latin typeface="Times New Roman" panose="02020603050405020304" pitchFamily="18" charset="0"/>
                <a:cs typeface="Times New Roman" panose="02020603050405020304" pitchFamily="18" charset="0"/>
              </a:rPr>
              <a:t>cadrul</a:t>
            </a:r>
            <a:r>
              <a:rPr lang="en-US" altLang="en-US" sz="2400" dirty="0">
                <a:latin typeface="Times New Roman" panose="02020603050405020304" pitchFamily="18" charset="0"/>
                <a:cs typeface="Times New Roman" panose="02020603050405020304" pitchFamily="18" charset="0"/>
              </a:rPr>
              <a:t> </a:t>
            </a:r>
            <a:r>
              <a:rPr lang="en-US" altLang="en-US" sz="2400" dirty="0" err="1">
                <a:latin typeface="Times New Roman" panose="02020603050405020304" pitchFamily="18" charset="0"/>
                <a:cs typeface="Times New Roman" panose="02020603050405020304" pitchFamily="18" charset="0"/>
              </a:rPr>
              <a:t>inspecţiilor</a:t>
            </a:r>
            <a:r>
              <a:rPr lang="en-US" altLang="en-US" sz="2400" dirty="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5688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65F1956-727A-41BE-8212-799B022942B7}"/>
              </a:ext>
            </a:extLst>
          </p:cNvPr>
          <p:cNvSpPr/>
          <p:nvPr/>
        </p:nvSpPr>
        <p:spPr>
          <a:xfrm>
            <a:off x="166254" y="540327"/>
            <a:ext cx="8936182" cy="1651029"/>
          </a:xfrm>
          <a:prstGeom prst="rect">
            <a:avLst/>
          </a:prstGeom>
        </p:spPr>
        <p:txBody>
          <a:bodyPr wrap="square">
            <a:spAutoFit/>
          </a:bodyPr>
          <a:lstStyle/>
          <a:p>
            <a:pPr marL="109537" algn="just" fontAlgn="base">
              <a:lnSpc>
                <a:spcPct val="70000"/>
              </a:lnSpc>
              <a:spcBef>
                <a:spcPct val="20000"/>
              </a:spcBef>
              <a:spcAft>
                <a:spcPct val="0"/>
              </a:spcAft>
              <a:buClr>
                <a:prstClr val="white"/>
              </a:buClr>
              <a:buSzPct val="80000"/>
            </a:pPr>
            <a:r>
              <a:rPr lang="ro-RO" sz="3600" b="1" dirty="0">
                <a:latin typeface="Times New Roman" panose="02020603050405020304" pitchFamily="18" charset="0"/>
                <a:cs typeface="Times New Roman" panose="02020603050405020304" pitchFamily="18" charset="0"/>
              </a:rPr>
              <a:t>3. Documente proiective</a:t>
            </a:r>
          </a:p>
          <a:p>
            <a:pPr marL="109537" algn="just" fontAlgn="base">
              <a:lnSpc>
                <a:spcPct val="70000"/>
              </a:lnSpc>
              <a:spcBef>
                <a:spcPct val="20000"/>
              </a:spcBef>
              <a:spcAft>
                <a:spcPct val="0"/>
              </a:spcAft>
              <a:buClr>
                <a:prstClr val="white"/>
              </a:buClr>
              <a:buSzPct val="80000"/>
            </a:pPr>
            <a:endParaRPr lang="ro-RO" altLang="en-US" sz="3600" b="1" dirty="0">
              <a:latin typeface="Times New Roman" panose="02020603050405020304" pitchFamily="18" charset="0"/>
              <a:cs typeface="Times New Roman" panose="02020603050405020304" pitchFamily="18" charset="0"/>
            </a:endParaRPr>
          </a:p>
          <a:p>
            <a:pPr marL="109537" algn="just" fontAlgn="base">
              <a:lnSpc>
                <a:spcPct val="70000"/>
              </a:lnSpc>
              <a:spcBef>
                <a:spcPct val="20000"/>
              </a:spcBef>
              <a:spcAft>
                <a:spcPct val="0"/>
              </a:spcAft>
              <a:buClr>
                <a:prstClr val="white"/>
              </a:buClr>
              <a:buSzPct val="80000"/>
            </a:pPr>
            <a:r>
              <a:rPr lang="ro-RO" altLang="en-US" sz="2400" dirty="0">
                <a:latin typeface="Times New Roman" panose="02020603050405020304" pitchFamily="18" charset="0"/>
                <a:cs typeface="Times New Roman" panose="02020603050405020304" pitchFamily="18" charset="0"/>
              </a:rPr>
              <a:t>3.2. </a:t>
            </a:r>
            <a:r>
              <a:rPr lang="ro-RO" altLang="en-US" sz="2400" b="1" dirty="0">
                <a:latin typeface="Times New Roman" panose="02020603050405020304" pitchFamily="18" charset="0"/>
                <a:cs typeface="Times New Roman" panose="02020603050405020304" pitchFamily="18" charset="0"/>
              </a:rPr>
              <a:t>Portofoliul responsabilului de catedră</a:t>
            </a:r>
          </a:p>
          <a:p>
            <a:pPr marL="109537" algn="just" fontAlgn="base">
              <a:lnSpc>
                <a:spcPct val="70000"/>
              </a:lnSpc>
              <a:spcBef>
                <a:spcPct val="20000"/>
              </a:spcBef>
              <a:spcAft>
                <a:spcPct val="0"/>
              </a:spcAft>
              <a:buClr>
                <a:prstClr val="white"/>
              </a:buClr>
              <a:buSzPct val="80000"/>
            </a:pPr>
            <a:endParaRPr lang="fr-FR" sz="24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92238CB1-B319-4A4F-B7BA-720B0D06B3C1}"/>
              </a:ext>
            </a:extLst>
          </p:cNvPr>
          <p:cNvSpPr/>
          <p:nvPr/>
        </p:nvSpPr>
        <p:spPr>
          <a:xfrm>
            <a:off x="401783" y="1858959"/>
            <a:ext cx="10668000" cy="5011949"/>
          </a:xfrm>
          <a:prstGeom prst="rect">
            <a:avLst/>
          </a:prstGeom>
        </p:spPr>
        <p:txBody>
          <a:bodyPr wrap="square">
            <a:spAutoFit/>
          </a:bodyPr>
          <a:lstStyle/>
          <a:p>
            <a:pPr marL="365125" indent="-255588" algn="just">
              <a:lnSpc>
                <a:spcPct val="70000"/>
              </a:lnSpc>
              <a:spcAft>
                <a:spcPct val="0"/>
              </a:spcAft>
              <a:buFont typeface="Wingdings 3" panose="05040102010807070707" pitchFamily="18" charset="2"/>
              <a:buChar char=""/>
            </a:pPr>
            <a:endParaRPr lang="ro-RO" altLang="en-US" sz="2400" dirty="0">
              <a:latin typeface="Times New Roman" panose="02020603050405020304" pitchFamily="18" charset="0"/>
              <a:cs typeface="Times New Roman" panose="02020603050405020304" pitchFamily="18" charset="0"/>
            </a:endParaRP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Tabel  nominal cu membrii catedrei şi datele lor personale (telefon, adresa de e-mail, şcoala de provenienţă, grad didactic, specialitatea, vechimea în învăţământ etc.);</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Planul de activităţi metodico-ştiinţifice ale catedrei pentru anul școlar  în curs;</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Raportul de activitate la nivel de catedră pentru anul şcolar anterior/ semestrul anterior;</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Planul managerial al catedrei</a:t>
            </a:r>
            <a:r>
              <a:rPr lang="en-US"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Calendarul şi tematica activităţilor de catedră;</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Procesele-verbale ale şedinţelor de catedră</a:t>
            </a:r>
            <a:r>
              <a:rPr lang="en-US" altLang="en-US" sz="2400" dirty="0">
                <a:latin typeface="Times New Roman" panose="02020603050405020304" pitchFamily="18" charset="0"/>
                <a:cs typeface="Times New Roman" panose="02020603050405020304" pitchFamily="18" charset="0"/>
              </a:rPr>
              <a:t> </a:t>
            </a:r>
            <a:r>
              <a:rPr lang="ro-RO" altLang="en-US" sz="2400" dirty="0">
                <a:latin typeface="Times New Roman" panose="02020603050405020304" pitchFamily="18" charset="0"/>
                <a:cs typeface="Times New Roman" panose="02020603050405020304" pitchFamily="18" charset="0"/>
              </a:rPr>
              <a:t>;</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Programele şcolare valabile în anul şcolar în curs ;</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Programele pentru examenele naţionale (Evaluarea naţională – clasa a VI-a, Evaluarea națională – clasa a VIII-a, Bacalaureat) şi pentru concursurile şcolare;</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Planificările calendaristice ale membrilor catedrei;</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Planurile-cadru pentru anul şcolar în curs;</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Materialele ştiinţifice şi metodice prezentate în cadrul activităţilor de catedră ;</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Calendarul olimpiadelor şi al concursurilor şcolare la care participă elevii unității de învățământ;</a:t>
            </a:r>
          </a:p>
          <a:p>
            <a:pPr marL="365125" indent="-255588" algn="just">
              <a:lnSpc>
                <a:spcPct val="70000"/>
              </a:lnSpc>
              <a:spcAft>
                <a:spcPct val="0"/>
              </a:spcAf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Rezultate la olimpiade şi concursuri şcolare. </a:t>
            </a:r>
          </a:p>
        </p:txBody>
      </p:sp>
    </p:spTree>
    <p:extLst>
      <p:ext uri="{BB962C8B-B14F-4D97-AF65-F5344CB8AC3E}">
        <p14:creationId xmlns:p14="http://schemas.microsoft.com/office/powerpoint/2010/main" val="2428935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290E675-35F1-43BC-9DB0-A7806D6C1121}"/>
              </a:ext>
            </a:extLst>
          </p:cNvPr>
          <p:cNvSpPr/>
          <p:nvPr/>
        </p:nvSpPr>
        <p:spPr>
          <a:xfrm>
            <a:off x="540327" y="609600"/>
            <a:ext cx="11374582" cy="1647182"/>
          </a:xfrm>
          <a:prstGeom prst="rect">
            <a:avLst/>
          </a:prstGeom>
        </p:spPr>
        <p:txBody>
          <a:bodyPr wrap="square">
            <a:spAutoFit/>
          </a:bodyPr>
          <a:lstStyle/>
          <a:p>
            <a:pPr marL="109537" algn="just" fontAlgn="base">
              <a:lnSpc>
                <a:spcPct val="70000"/>
              </a:lnSpc>
              <a:spcBef>
                <a:spcPct val="20000"/>
              </a:spcBef>
              <a:spcAft>
                <a:spcPct val="0"/>
              </a:spcAft>
              <a:buClr>
                <a:prstClr val="white"/>
              </a:buClr>
              <a:buSzPct val="80000"/>
            </a:pPr>
            <a:r>
              <a:rPr lang="ro-RO" sz="3600" b="1" dirty="0">
                <a:latin typeface="Times New Roman" panose="02020603050405020304" pitchFamily="18" charset="0"/>
                <a:cs typeface="Times New Roman" panose="02020603050405020304" pitchFamily="18" charset="0"/>
              </a:rPr>
              <a:t>3. Documente proiective</a:t>
            </a:r>
          </a:p>
          <a:p>
            <a:pPr marL="109537" algn="just" fontAlgn="base">
              <a:lnSpc>
                <a:spcPct val="70000"/>
              </a:lnSpc>
              <a:spcBef>
                <a:spcPct val="20000"/>
              </a:spcBef>
              <a:spcAft>
                <a:spcPct val="0"/>
              </a:spcAft>
              <a:buClr>
                <a:prstClr val="white"/>
              </a:buClr>
              <a:buSzPct val="80000"/>
            </a:pPr>
            <a:endParaRPr lang="ro-RO" altLang="en-US" sz="3600" b="1" dirty="0">
              <a:latin typeface="Times New Roman" panose="02020603050405020304" pitchFamily="18" charset="0"/>
              <a:cs typeface="Times New Roman" panose="02020603050405020304" pitchFamily="18" charset="0"/>
            </a:endParaRPr>
          </a:p>
          <a:p>
            <a:pPr marL="109537" algn="just" fontAlgn="base">
              <a:lnSpc>
                <a:spcPct val="70000"/>
              </a:lnSpc>
              <a:spcBef>
                <a:spcPct val="20000"/>
              </a:spcBef>
              <a:spcAft>
                <a:spcPct val="0"/>
              </a:spcAft>
              <a:buClr>
                <a:prstClr val="white"/>
              </a:buClr>
              <a:buSzPct val="80000"/>
            </a:pPr>
            <a:r>
              <a:rPr lang="ro-RO" altLang="en-US" sz="2400" dirty="0">
                <a:latin typeface="Times New Roman" panose="02020603050405020304" pitchFamily="18" charset="0"/>
                <a:cs typeface="Times New Roman" panose="02020603050405020304" pitchFamily="18" charset="0"/>
              </a:rPr>
              <a:t>3.3. </a:t>
            </a:r>
            <a:r>
              <a:rPr lang="ro-RO" altLang="en-US" sz="2400" b="1" dirty="0">
                <a:latin typeface="Times New Roman" panose="02020603050405020304" pitchFamily="18" charset="0"/>
                <a:cs typeface="Times New Roman" panose="02020603050405020304" pitchFamily="18" charset="0"/>
              </a:rPr>
              <a:t>Portofoliul responsabilului de cerc pedagogic</a:t>
            </a:r>
          </a:p>
          <a:p>
            <a:pPr marL="109537" algn="just" fontAlgn="base">
              <a:lnSpc>
                <a:spcPct val="70000"/>
              </a:lnSpc>
              <a:spcBef>
                <a:spcPct val="20000"/>
              </a:spcBef>
              <a:spcAft>
                <a:spcPct val="0"/>
              </a:spcAft>
              <a:buClr>
                <a:prstClr val="white"/>
              </a:buClr>
              <a:buSzPct val="80000"/>
            </a:pPr>
            <a:endParaRPr lang="fr-FR" sz="2400" dirty="0"/>
          </a:p>
        </p:txBody>
      </p:sp>
      <p:sp>
        <p:nvSpPr>
          <p:cNvPr id="3" name="Rectangle 2">
            <a:extLst>
              <a:ext uri="{FF2B5EF4-FFF2-40B4-BE49-F238E27FC236}">
                <a16:creationId xmlns:a16="http://schemas.microsoft.com/office/drawing/2014/main" xmlns="" id="{8F00F332-0DCD-4761-AF7D-520111DD7F05}"/>
              </a:ext>
            </a:extLst>
          </p:cNvPr>
          <p:cNvSpPr/>
          <p:nvPr/>
        </p:nvSpPr>
        <p:spPr>
          <a:xfrm>
            <a:off x="443345" y="2256782"/>
            <a:ext cx="10764981" cy="4524315"/>
          </a:xfrm>
          <a:prstGeom prst="rect">
            <a:avLst/>
          </a:prstGeom>
        </p:spPr>
        <p:txBody>
          <a:bodyPr wrap="square">
            <a:spAutoFit/>
          </a:bodyPr>
          <a:lstStyle/>
          <a:p>
            <a:pPr marL="365125" indent="-255588" algn="jus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Lista şcolilor arondate cercului pedagogic;</a:t>
            </a:r>
          </a:p>
          <a:p>
            <a:pPr marL="365125" indent="-255588" algn="jus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Lista nominală a cadrelor didactice din cadrul cercului, cu datele lor personale (şcoala de provenienţă, telefon, adresa de e-mail, specialitatea,  gradul didactic, vechimea în învăţământ, modul de încadrare: suplinitor calificat/ necalificat, titular, pensionar, detaşat);</a:t>
            </a:r>
          </a:p>
          <a:p>
            <a:pPr marL="365125" indent="-255588" algn="jus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Planul de activități al şefului cercului pedagogic;</a:t>
            </a:r>
          </a:p>
          <a:p>
            <a:pPr marL="365125" indent="-255588" algn="jus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Tematica şedinţelor de cerc, data şi locul desfăşurării;</a:t>
            </a:r>
          </a:p>
          <a:p>
            <a:pPr marL="365125" indent="-255588" algn="jus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Procesele-verbale încheiate la activităţile de cerc;</a:t>
            </a:r>
            <a:endParaRPr lang="en-US" altLang="en-US" sz="2400" dirty="0">
              <a:latin typeface="Times New Roman" panose="02020603050405020304" pitchFamily="18" charset="0"/>
              <a:cs typeface="Times New Roman" panose="02020603050405020304" pitchFamily="18" charset="0"/>
            </a:endParaRPr>
          </a:p>
          <a:p>
            <a:pPr marL="365125" indent="-255588" algn="jus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 Materialele ştiinţifice şi metodice prezentate în cadrul activităţilor de cerc;</a:t>
            </a:r>
          </a:p>
          <a:p>
            <a:pPr marL="365125" indent="-255588" algn="just">
              <a:buFont typeface="Wingdings 3" panose="05040102010807070707" pitchFamily="18" charset="2"/>
              <a:buChar char=""/>
            </a:pPr>
            <a:r>
              <a:rPr lang="ro-RO" altLang="en-US" sz="2400" dirty="0">
                <a:latin typeface="Times New Roman" panose="02020603050405020304" pitchFamily="18" charset="0"/>
                <a:cs typeface="Times New Roman" panose="02020603050405020304" pitchFamily="18" charset="0"/>
              </a:rPr>
              <a:t>Calendarul examenelor naţionale (Evaluarea națională – clasa a VI-a, Evaluarea națională – clasa a VIII-a, Bacalaureat), al olimpiadelor şi al concursurilor şcolare din anul şcolar în curs. </a:t>
            </a:r>
          </a:p>
        </p:txBody>
      </p:sp>
    </p:spTree>
    <p:extLst>
      <p:ext uri="{BB962C8B-B14F-4D97-AF65-F5344CB8AC3E}">
        <p14:creationId xmlns:p14="http://schemas.microsoft.com/office/powerpoint/2010/main" val="131335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09E9AD5-3997-4A8A-9C56-126A4B7F4557}"/>
              </a:ext>
            </a:extLst>
          </p:cNvPr>
          <p:cNvSpPr/>
          <p:nvPr/>
        </p:nvSpPr>
        <p:spPr>
          <a:xfrm>
            <a:off x="249382" y="318656"/>
            <a:ext cx="8894618" cy="1397883"/>
          </a:xfrm>
          <a:prstGeom prst="rect">
            <a:avLst/>
          </a:prstGeom>
        </p:spPr>
        <p:txBody>
          <a:bodyPr wrap="square">
            <a:spAutoFit/>
          </a:bodyPr>
          <a:lstStyle/>
          <a:p>
            <a:pPr marL="109537" algn="just" fontAlgn="base">
              <a:lnSpc>
                <a:spcPct val="70000"/>
              </a:lnSpc>
              <a:spcBef>
                <a:spcPct val="20000"/>
              </a:spcBef>
              <a:spcAft>
                <a:spcPct val="0"/>
              </a:spcAft>
              <a:buClr>
                <a:prstClr val="white"/>
              </a:buClr>
              <a:buSzPct val="80000"/>
            </a:pPr>
            <a:r>
              <a:rPr lang="ro-RO" sz="3600" b="1" dirty="0">
                <a:latin typeface="Times New Roman" panose="02020603050405020304" pitchFamily="18" charset="0"/>
                <a:cs typeface="Times New Roman" panose="02020603050405020304" pitchFamily="18" charset="0"/>
              </a:rPr>
              <a:t>3. Documente proiective</a:t>
            </a:r>
          </a:p>
          <a:p>
            <a:pPr marL="109537" algn="just" fontAlgn="base">
              <a:lnSpc>
                <a:spcPct val="70000"/>
              </a:lnSpc>
              <a:spcBef>
                <a:spcPct val="20000"/>
              </a:spcBef>
              <a:spcAft>
                <a:spcPct val="0"/>
              </a:spcAft>
              <a:buClr>
                <a:prstClr val="white"/>
              </a:buClr>
              <a:buSzPct val="80000"/>
            </a:pPr>
            <a:endParaRPr lang="ro-RO" altLang="en-US" b="1" dirty="0">
              <a:latin typeface="Times New Roman" panose="02020603050405020304" pitchFamily="18" charset="0"/>
              <a:cs typeface="Times New Roman" panose="02020603050405020304" pitchFamily="18" charset="0"/>
            </a:endParaRPr>
          </a:p>
          <a:p>
            <a:pPr marL="109537" algn="just" fontAlgn="base">
              <a:lnSpc>
                <a:spcPct val="70000"/>
              </a:lnSpc>
              <a:spcBef>
                <a:spcPct val="20000"/>
              </a:spcBef>
              <a:spcAft>
                <a:spcPct val="0"/>
              </a:spcAft>
              <a:buClr>
                <a:prstClr val="white"/>
              </a:buClr>
              <a:buSzPct val="80000"/>
            </a:pPr>
            <a:r>
              <a:rPr lang="ro-RO" altLang="en-US" sz="2400" dirty="0">
                <a:latin typeface="Times New Roman" panose="02020603050405020304" pitchFamily="18" charset="0"/>
                <a:cs typeface="Times New Roman" panose="02020603050405020304" pitchFamily="18" charset="0"/>
              </a:rPr>
              <a:t>3.4. </a:t>
            </a:r>
            <a:r>
              <a:rPr lang="en-US" altLang="en-US" sz="2400" b="1" dirty="0">
                <a:latin typeface="Times New Roman" panose="02020603050405020304" pitchFamily="18" charset="0"/>
                <a:cs typeface="Times New Roman" panose="02020603050405020304" pitchFamily="18" charset="0"/>
              </a:rPr>
              <a:t>P</a:t>
            </a:r>
            <a:r>
              <a:rPr lang="ro-RO" altLang="en-US" sz="2400" b="1" dirty="0">
                <a:latin typeface="Times New Roman" panose="02020603050405020304" pitchFamily="18" charset="0"/>
                <a:cs typeface="Times New Roman" panose="02020603050405020304" pitchFamily="18" charset="0"/>
              </a:rPr>
              <a:t>ortofoliul profesorului</a:t>
            </a:r>
          </a:p>
          <a:p>
            <a:pPr marL="109537" algn="just" fontAlgn="base">
              <a:lnSpc>
                <a:spcPct val="70000"/>
              </a:lnSpc>
              <a:spcBef>
                <a:spcPct val="20000"/>
              </a:spcBef>
              <a:spcAft>
                <a:spcPct val="0"/>
              </a:spcAft>
              <a:buClr>
                <a:prstClr val="white"/>
              </a:buClr>
              <a:buSzPct val="80000"/>
            </a:pPr>
            <a:endParaRPr lang="fr-FR" sz="2400" dirty="0"/>
          </a:p>
        </p:txBody>
      </p:sp>
      <p:sp>
        <p:nvSpPr>
          <p:cNvPr id="3" name="Rectangle 2">
            <a:extLst>
              <a:ext uri="{FF2B5EF4-FFF2-40B4-BE49-F238E27FC236}">
                <a16:creationId xmlns:a16="http://schemas.microsoft.com/office/drawing/2014/main" xmlns="" id="{DA16AEF6-FD4E-45D6-B156-CC64655BDE3E}"/>
              </a:ext>
            </a:extLst>
          </p:cNvPr>
          <p:cNvSpPr/>
          <p:nvPr/>
        </p:nvSpPr>
        <p:spPr>
          <a:xfrm>
            <a:off x="374074" y="1537855"/>
            <a:ext cx="11817926" cy="3970318"/>
          </a:xfrm>
          <a:prstGeom prst="rect">
            <a:avLst/>
          </a:prstGeom>
        </p:spPr>
        <p:txBody>
          <a:bodyPr wrap="square">
            <a:spAutoFit/>
          </a:bodyPr>
          <a:lstStyle/>
          <a:p>
            <a:pPr algn="just">
              <a:spcBef>
                <a:spcPct val="0"/>
              </a:spcBef>
              <a:spcAft>
                <a:spcPct val="0"/>
              </a:spcAft>
            </a:pPr>
            <a:r>
              <a:rPr lang="ro-RO" altLang="en-US" sz="3600" u="sng" dirty="0">
                <a:latin typeface="Times New Roman" panose="02020603050405020304" pitchFamily="18" charset="0"/>
                <a:cs typeface="Times New Roman" panose="02020603050405020304" pitchFamily="18" charset="0"/>
              </a:rPr>
              <a:t>Partea I</a:t>
            </a:r>
            <a:r>
              <a:rPr lang="ro-RO" altLang="en-US" sz="3600" dirty="0">
                <a:latin typeface="Times New Roman" panose="02020603050405020304" pitchFamily="18" charset="0"/>
                <a:cs typeface="Times New Roman" panose="02020603050405020304" pitchFamily="18" charset="0"/>
              </a:rPr>
              <a:t>: </a:t>
            </a:r>
          </a:p>
          <a:p>
            <a:pPr algn="just">
              <a:spcBef>
                <a:spcPct val="0"/>
              </a:spcBef>
              <a:spcAft>
                <a:spcPct val="0"/>
              </a:spcAft>
              <a:buFont typeface="Wingdings" panose="05000000000000000000" pitchFamily="2" charset="2"/>
              <a:buChar char="q"/>
            </a:pPr>
            <a:r>
              <a:rPr lang="ro-RO" altLang="en-US" sz="3600" dirty="0">
                <a:latin typeface="Times New Roman" panose="02020603050405020304" pitchFamily="18" charset="0"/>
                <a:cs typeface="Times New Roman" panose="02020603050405020304" pitchFamily="18" charset="0"/>
              </a:rPr>
              <a:t>CV </a:t>
            </a:r>
            <a:r>
              <a:rPr lang="en-US" altLang="en-US" sz="3600" dirty="0" err="1">
                <a:latin typeface="Times New Roman" panose="02020603050405020304" pitchFamily="18" charset="0"/>
                <a:cs typeface="Times New Roman" panose="02020603050405020304" pitchFamily="18" charset="0"/>
              </a:rPr>
              <a:t>EuroPass</a:t>
            </a:r>
            <a:r>
              <a:rPr lang="en-US" altLang="en-US" sz="3600" dirty="0">
                <a:latin typeface="Times New Roman" panose="02020603050405020304" pitchFamily="18" charset="0"/>
                <a:cs typeface="Times New Roman" panose="02020603050405020304" pitchFamily="18" charset="0"/>
              </a:rPr>
              <a:t> </a:t>
            </a:r>
            <a:r>
              <a:rPr lang="ro-RO" altLang="en-US" sz="3600" dirty="0">
                <a:latin typeface="Times New Roman" panose="02020603050405020304" pitchFamily="18" charset="0"/>
                <a:cs typeface="Times New Roman" panose="02020603050405020304" pitchFamily="18" charset="0"/>
              </a:rPr>
              <a:t>(cu documente justificative)</a:t>
            </a:r>
            <a:r>
              <a:rPr lang="en-US" altLang="en-US" sz="3600" dirty="0">
                <a:latin typeface="Times New Roman" panose="02020603050405020304" pitchFamily="18" charset="0"/>
                <a:cs typeface="Times New Roman" panose="02020603050405020304" pitchFamily="18" charset="0"/>
              </a:rPr>
              <a:t>;</a:t>
            </a:r>
            <a:r>
              <a:rPr lang="ro-RO" altLang="en-US" sz="3600" dirty="0">
                <a:latin typeface="Times New Roman" panose="02020603050405020304" pitchFamily="18" charset="0"/>
                <a:cs typeface="Times New Roman" panose="02020603050405020304" pitchFamily="18" charset="0"/>
              </a:rPr>
              <a:t> </a:t>
            </a:r>
          </a:p>
          <a:p>
            <a:pPr algn="just">
              <a:spcBef>
                <a:spcPct val="0"/>
              </a:spcBef>
              <a:spcAft>
                <a:spcPct val="0"/>
              </a:spcAft>
              <a:buFont typeface="Wingdings" panose="05000000000000000000" pitchFamily="2" charset="2"/>
              <a:buChar char="q"/>
            </a:pPr>
            <a:r>
              <a:rPr lang="ro-RO" altLang="en-US" sz="3600" dirty="0">
                <a:latin typeface="Times New Roman" panose="02020603050405020304" pitchFamily="18" charset="0"/>
                <a:cs typeface="Times New Roman" panose="02020603050405020304" pitchFamily="18" charset="0"/>
              </a:rPr>
              <a:t>structura anului școlar</a:t>
            </a:r>
            <a:r>
              <a:rPr lang="en-US" altLang="en-US" sz="3600" dirty="0">
                <a:latin typeface="Times New Roman" panose="02020603050405020304" pitchFamily="18" charset="0"/>
                <a:cs typeface="Times New Roman" panose="02020603050405020304" pitchFamily="18" charset="0"/>
              </a:rPr>
              <a:t>;</a:t>
            </a:r>
            <a:endParaRPr lang="ro-RO" altLang="en-US" sz="36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3600" dirty="0">
                <a:latin typeface="Times New Roman" panose="02020603050405020304" pitchFamily="18" charset="0"/>
                <a:cs typeface="Times New Roman" panose="02020603050405020304" pitchFamily="18" charset="0"/>
              </a:rPr>
              <a:t>încadrarea (clase, nr. de ore)</a:t>
            </a:r>
            <a:r>
              <a:rPr lang="en-US" altLang="en-US" sz="3600" dirty="0">
                <a:latin typeface="Times New Roman" panose="02020603050405020304" pitchFamily="18" charset="0"/>
                <a:cs typeface="Times New Roman" panose="02020603050405020304" pitchFamily="18" charset="0"/>
              </a:rPr>
              <a:t>;</a:t>
            </a:r>
            <a:endParaRPr lang="ro-RO" altLang="en-US" sz="36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en-US" altLang="en-US" sz="3600" dirty="0">
                <a:latin typeface="Times New Roman" panose="02020603050405020304" pitchFamily="18" charset="0"/>
                <a:cs typeface="Times New Roman" panose="02020603050405020304" pitchFamily="18" charset="0"/>
              </a:rPr>
              <a:t>o</a:t>
            </a:r>
            <a:r>
              <a:rPr lang="ro-RO" altLang="en-US" sz="3600" dirty="0">
                <a:latin typeface="Times New Roman" panose="02020603050405020304" pitchFamily="18" charset="0"/>
                <a:cs typeface="Times New Roman" panose="02020603050405020304" pitchFamily="18" charset="0"/>
              </a:rPr>
              <a:t>rarul</a:t>
            </a:r>
            <a:r>
              <a:rPr lang="en-US" altLang="en-US" sz="3600" dirty="0">
                <a:latin typeface="Times New Roman" panose="02020603050405020304" pitchFamily="18" charset="0"/>
                <a:cs typeface="Times New Roman" panose="02020603050405020304" pitchFamily="18" charset="0"/>
              </a:rPr>
              <a:t>;</a:t>
            </a:r>
            <a:endParaRPr lang="ro-RO" altLang="en-US" sz="36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3600" dirty="0">
                <a:latin typeface="Times New Roman" panose="02020603050405020304" pitchFamily="18" charset="0"/>
                <a:cs typeface="Times New Roman" panose="02020603050405020304" pitchFamily="18" charset="0"/>
              </a:rPr>
              <a:t>fișa postului</a:t>
            </a:r>
            <a:r>
              <a:rPr lang="en-US" altLang="en-US" sz="3600" dirty="0">
                <a:latin typeface="Times New Roman" panose="02020603050405020304" pitchFamily="18" charset="0"/>
                <a:cs typeface="Times New Roman" panose="02020603050405020304" pitchFamily="18" charset="0"/>
              </a:rPr>
              <a:t>;</a:t>
            </a:r>
            <a:endParaRPr lang="ro-RO" altLang="en-US" sz="36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3600" dirty="0">
                <a:latin typeface="Times New Roman" panose="02020603050405020304" pitchFamily="18" charset="0"/>
                <a:cs typeface="Times New Roman" panose="02020603050405020304" pitchFamily="18" charset="0"/>
              </a:rPr>
              <a:t>calendarul activităților pe anul în curs.</a:t>
            </a:r>
          </a:p>
        </p:txBody>
      </p:sp>
    </p:spTree>
    <p:extLst>
      <p:ext uri="{BB962C8B-B14F-4D97-AF65-F5344CB8AC3E}">
        <p14:creationId xmlns:p14="http://schemas.microsoft.com/office/powerpoint/2010/main" val="22740504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0DE9094-D621-4BD6-B42D-224311B4046A}"/>
              </a:ext>
            </a:extLst>
          </p:cNvPr>
          <p:cNvSpPr/>
          <p:nvPr/>
        </p:nvSpPr>
        <p:spPr>
          <a:xfrm>
            <a:off x="526473" y="1775803"/>
            <a:ext cx="11776363" cy="4524315"/>
          </a:xfrm>
          <a:prstGeom prst="rect">
            <a:avLst/>
          </a:prstGeom>
        </p:spPr>
        <p:txBody>
          <a:bodyPr wrap="square">
            <a:spAutoFit/>
          </a:bodyPr>
          <a:lstStyle/>
          <a:p>
            <a:pPr algn="just">
              <a:spcBef>
                <a:spcPct val="0"/>
              </a:spcBef>
              <a:spcAft>
                <a:spcPct val="0"/>
              </a:spcAft>
            </a:pPr>
            <a:r>
              <a:rPr lang="ro-RO" altLang="en-US" sz="2400" u="sng" dirty="0">
                <a:latin typeface="Times New Roman" panose="02020603050405020304" pitchFamily="18" charset="0"/>
                <a:cs typeface="Times New Roman" panose="02020603050405020304" pitchFamily="18" charset="0"/>
              </a:rPr>
              <a:t>Partea a II-a</a:t>
            </a:r>
            <a:r>
              <a:rPr lang="ro-RO" altLang="en-US" sz="2400" dirty="0">
                <a:latin typeface="Times New Roman" panose="02020603050405020304" pitchFamily="18" charset="0"/>
                <a:cs typeface="Times New Roman" panose="02020603050405020304" pitchFamily="18" charset="0"/>
              </a:rPr>
              <a:t>: </a:t>
            </a: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programele școlare</a:t>
            </a:r>
            <a:r>
              <a:rPr lang="en-US"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programele opționalelor în derulare</a:t>
            </a:r>
            <a:r>
              <a:rPr lang="en-US"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planificarea anuală și semestrială a materiei pe unități de învățare</a:t>
            </a:r>
            <a:r>
              <a:rPr lang="en-US"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proiecte didactice</a:t>
            </a:r>
            <a:r>
              <a:rPr lang="en-US"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teste de evaluare inițială, curentă și sumativă, însoţite de bareme</a:t>
            </a:r>
            <a:r>
              <a:rPr lang="en-US" altLang="en-US" sz="2400" dirty="0">
                <a:latin typeface="Times New Roman" panose="02020603050405020304" pitchFamily="18" charset="0"/>
                <a:cs typeface="Times New Roman" panose="02020603050405020304" pitchFamily="18" charset="0"/>
              </a:rPr>
              <a:t> de </a:t>
            </a:r>
            <a:r>
              <a:rPr lang="en-US" altLang="en-US" sz="2400" dirty="0" err="1">
                <a:latin typeface="Times New Roman" panose="02020603050405020304" pitchFamily="18" charset="0"/>
                <a:cs typeface="Times New Roman" panose="02020603050405020304" pitchFamily="18" charset="0"/>
              </a:rPr>
              <a:t>evaluare</a:t>
            </a:r>
            <a:r>
              <a:rPr lang="ro-RO" altLang="en-US" sz="2400" dirty="0">
                <a:latin typeface="Times New Roman" panose="02020603050405020304" pitchFamily="18" charset="0"/>
                <a:cs typeface="Times New Roman" panose="02020603050405020304" pitchFamily="18" charset="0"/>
              </a:rPr>
              <a:t> și de notare</a:t>
            </a:r>
            <a:r>
              <a:rPr lang="en-US" altLang="en-US" sz="2400" dirty="0">
                <a:latin typeface="Times New Roman" panose="02020603050405020304" pitchFamily="18" charset="0"/>
                <a:cs typeface="Times New Roman" panose="02020603050405020304" pitchFamily="18" charset="0"/>
              </a:rPr>
              <a:t>;</a:t>
            </a:r>
            <a:r>
              <a:rPr lang="ro-RO" altLang="en-US" sz="2400" dirty="0">
                <a:latin typeface="Times New Roman" panose="02020603050405020304" pitchFamily="18" charset="0"/>
                <a:cs typeface="Times New Roman" panose="02020603050405020304" pitchFamily="18" charset="0"/>
              </a:rPr>
              <a:t> </a:t>
            </a: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interpretarea rezultatelor, măsuri ameliorative</a:t>
            </a:r>
            <a:r>
              <a:rPr lang="en-US"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modalități alternative de evaluare (proiecte, referate, portofolii întocmite de elevi)</a:t>
            </a:r>
            <a:r>
              <a:rPr lang="en-US"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fișe de lucru</a:t>
            </a:r>
            <a:r>
              <a:rPr lang="en-US" altLang="en-US" sz="2400" dirty="0">
                <a:latin typeface="Times New Roman" panose="02020603050405020304" pitchFamily="18" charset="0"/>
                <a:cs typeface="Times New Roman" panose="02020603050405020304" pitchFamily="18" charset="0"/>
              </a:rPr>
              <a:t>;</a:t>
            </a:r>
            <a:r>
              <a:rPr lang="ro-RO" altLang="en-US" sz="2400" dirty="0">
                <a:latin typeface="Times New Roman" panose="02020603050405020304" pitchFamily="18" charset="0"/>
                <a:cs typeface="Times New Roman" panose="02020603050405020304" pitchFamily="18" charset="0"/>
              </a:rPr>
              <a:t> </a:t>
            </a: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caietul-catalog</a:t>
            </a:r>
            <a:r>
              <a:rPr lang="en-US"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inventarul materialului didactic din </a:t>
            </a:r>
            <a:r>
              <a:rPr lang="en-US" altLang="en-US" sz="2400" dirty="0" err="1">
                <a:latin typeface="Times New Roman" panose="02020603050405020304" pitchFamily="18" charset="0"/>
                <a:cs typeface="Times New Roman" panose="02020603050405020304" pitchFamily="18" charset="0"/>
              </a:rPr>
              <a:t>unitatea</a:t>
            </a:r>
            <a:r>
              <a:rPr lang="en-US" altLang="en-US" sz="2400" dirty="0">
                <a:latin typeface="Times New Roman" panose="02020603050405020304" pitchFamily="18" charset="0"/>
                <a:cs typeface="Times New Roman" panose="02020603050405020304" pitchFamily="18" charset="0"/>
              </a:rPr>
              <a:t> de </a:t>
            </a:r>
            <a:r>
              <a:rPr lang="ro-RO" altLang="en-US" sz="2400" dirty="0">
                <a:latin typeface="Times New Roman" panose="02020603050405020304" pitchFamily="18" charset="0"/>
                <a:cs typeface="Times New Roman" panose="02020603050405020304" pitchFamily="18" charset="0"/>
              </a:rPr>
              <a:t>învățământ</a:t>
            </a:r>
            <a:r>
              <a:rPr lang="en-US" altLang="en-US" sz="2400" dirty="0">
                <a:latin typeface="Times New Roman" panose="02020603050405020304" pitchFamily="18" charset="0"/>
                <a:cs typeface="Times New Roman" panose="02020603050405020304" pitchFamily="18" charset="0"/>
              </a:rPr>
              <a:t>;</a:t>
            </a:r>
            <a:endParaRPr lang="ro-RO" altLang="en-US" sz="24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400" dirty="0">
                <a:latin typeface="Times New Roman" panose="02020603050405020304" pitchFamily="18" charset="0"/>
                <a:cs typeface="Times New Roman" panose="02020603050405020304" pitchFamily="18" charset="0"/>
              </a:rPr>
              <a:t>fișe cu asistențe la ore (pentru profesorii debutanți) şi de interasistenţe.</a:t>
            </a:r>
          </a:p>
        </p:txBody>
      </p:sp>
      <p:sp>
        <p:nvSpPr>
          <p:cNvPr id="3" name="Rectangle 2">
            <a:extLst>
              <a:ext uri="{FF2B5EF4-FFF2-40B4-BE49-F238E27FC236}">
                <a16:creationId xmlns:a16="http://schemas.microsoft.com/office/drawing/2014/main" xmlns="" id="{947F60A4-4B63-421B-9397-E1D8574ABFFC}"/>
              </a:ext>
            </a:extLst>
          </p:cNvPr>
          <p:cNvSpPr/>
          <p:nvPr/>
        </p:nvSpPr>
        <p:spPr>
          <a:xfrm>
            <a:off x="734291" y="374073"/>
            <a:ext cx="8409709" cy="1069332"/>
          </a:xfrm>
          <a:prstGeom prst="rect">
            <a:avLst/>
          </a:prstGeom>
        </p:spPr>
        <p:txBody>
          <a:bodyPr wrap="square">
            <a:spAutoFit/>
          </a:bodyPr>
          <a:lstStyle/>
          <a:p>
            <a:pPr marL="109537" algn="just" fontAlgn="base">
              <a:lnSpc>
                <a:spcPct val="70000"/>
              </a:lnSpc>
              <a:spcBef>
                <a:spcPct val="20000"/>
              </a:spcBef>
              <a:spcAft>
                <a:spcPct val="0"/>
              </a:spcAft>
              <a:buClr>
                <a:prstClr val="white"/>
              </a:buClr>
              <a:buSzPct val="80000"/>
            </a:pPr>
            <a:r>
              <a:rPr lang="ro-RO" sz="3600" b="1" dirty="0">
                <a:latin typeface="Times New Roman" panose="02020603050405020304" pitchFamily="18" charset="0"/>
                <a:cs typeface="Times New Roman" panose="02020603050405020304" pitchFamily="18" charset="0"/>
              </a:rPr>
              <a:t>3. Documente proiective</a:t>
            </a:r>
          </a:p>
          <a:p>
            <a:pPr marL="109537" algn="just" fontAlgn="base">
              <a:lnSpc>
                <a:spcPct val="70000"/>
              </a:lnSpc>
              <a:spcBef>
                <a:spcPct val="20000"/>
              </a:spcBef>
              <a:spcAft>
                <a:spcPct val="0"/>
              </a:spcAft>
              <a:buClr>
                <a:prstClr val="white"/>
              </a:buClr>
              <a:buSzPct val="80000"/>
            </a:pPr>
            <a:endParaRPr lang="ro-RO" altLang="en-US" b="1" dirty="0">
              <a:latin typeface="Times New Roman" panose="02020603050405020304" pitchFamily="18" charset="0"/>
              <a:cs typeface="Times New Roman" panose="02020603050405020304" pitchFamily="18" charset="0"/>
            </a:endParaRPr>
          </a:p>
          <a:p>
            <a:pPr marL="109537" algn="just" fontAlgn="base">
              <a:lnSpc>
                <a:spcPct val="70000"/>
              </a:lnSpc>
              <a:spcBef>
                <a:spcPct val="20000"/>
              </a:spcBef>
              <a:spcAft>
                <a:spcPct val="0"/>
              </a:spcAft>
              <a:buClr>
                <a:prstClr val="white"/>
              </a:buClr>
              <a:buSzPct val="80000"/>
            </a:pPr>
            <a:r>
              <a:rPr lang="ro-RO" altLang="en-US" sz="2400" dirty="0">
                <a:latin typeface="Times New Roman" panose="02020603050405020304" pitchFamily="18" charset="0"/>
                <a:cs typeface="Times New Roman" panose="02020603050405020304" pitchFamily="18" charset="0"/>
              </a:rPr>
              <a:t>3.4. </a:t>
            </a:r>
            <a:r>
              <a:rPr lang="en-US" altLang="en-US" sz="2400" b="1" dirty="0">
                <a:latin typeface="Times New Roman" panose="02020603050405020304" pitchFamily="18" charset="0"/>
                <a:cs typeface="Times New Roman" panose="02020603050405020304" pitchFamily="18" charset="0"/>
              </a:rPr>
              <a:t>P</a:t>
            </a:r>
            <a:r>
              <a:rPr lang="ro-RO" altLang="en-US" sz="2400" b="1" dirty="0">
                <a:latin typeface="Times New Roman" panose="02020603050405020304" pitchFamily="18" charset="0"/>
                <a:cs typeface="Times New Roman" panose="02020603050405020304" pitchFamily="18" charset="0"/>
              </a:rPr>
              <a:t>ortofoliul profesorului</a:t>
            </a:r>
            <a:r>
              <a:rPr lang="en-US" altLang="en-US" sz="2400" b="1" dirty="0">
                <a:latin typeface="Times New Roman" panose="02020603050405020304" pitchFamily="18" charset="0"/>
                <a:cs typeface="Times New Roman" panose="02020603050405020304" pitchFamily="18" charset="0"/>
              </a:rPr>
              <a:t> </a:t>
            </a:r>
            <a:endParaRPr lang="ro-RO"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33821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68355FA-709C-4812-A047-605A1C75859A}"/>
              </a:ext>
            </a:extLst>
          </p:cNvPr>
          <p:cNvSpPr/>
          <p:nvPr/>
        </p:nvSpPr>
        <p:spPr>
          <a:xfrm>
            <a:off x="318656" y="1662545"/>
            <a:ext cx="10903526" cy="4832092"/>
          </a:xfrm>
          <a:prstGeom prst="rect">
            <a:avLst/>
          </a:prstGeom>
        </p:spPr>
        <p:txBody>
          <a:bodyPr wrap="square">
            <a:spAutoFit/>
          </a:bodyPr>
          <a:lstStyle/>
          <a:p>
            <a:pPr algn="just">
              <a:spcBef>
                <a:spcPct val="0"/>
              </a:spcBef>
              <a:spcAft>
                <a:spcPct val="0"/>
              </a:spcAft>
            </a:pPr>
            <a:r>
              <a:rPr lang="ro-RO" altLang="en-US" sz="2800" u="sng" dirty="0">
                <a:latin typeface="Times New Roman" panose="02020603050405020304" pitchFamily="18" charset="0"/>
                <a:cs typeface="Times New Roman" panose="02020603050405020304" pitchFamily="18" charset="0"/>
              </a:rPr>
              <a:t>Partea a III-a</a:t>
            </a:r>
            <a:r>
              <a:rPr lang="ro-RO" altLang="en-US" sz="2800" dirty="0">
                <a:latin typeface="Times New Roman" panose="02020603050405020304" pitchFamily="18" charset="0"/>
                <a:cs typeface="Times New Roman" panose="02020603050405020304" pitchFamily="18" charset="0"/>
              </a:rPr>
              <a:t>: </a:t>
            </a:r>
          </a:p>
          <a:p>
            <a:pPr algn="just">
              <a:spcBef>
                <a:spcPct val="0"/>
              </a:spcBef>
              <a:spcAft>
                <a:spcPct val="0"/>
              </a:spcAft>
              <a:buFont typeface="Wingdings" panose="05000000000000000000" pitchFamily="2" charset="2"/>
              <a:buChar char="q"/>
            </a:pPr>
            <a:r>
              <a:rPr lang="ro-RO" altLang="en-US" sz="2800" dirty="0">
                <a:latin typeface="Times New Roman" panose="02020603050405020304" pitchFamily="18" charset="0"/>
                <a:cs typeface="Times New Roman" panose="02020603050405020304" pitchFamily="18" charset="0"/>
              </a:rPr>
              <a:t>Regulamentele specifice olimpiadelor naționale și internaționale</a:t>
            </a:r>
            <a:r>
              <a:rPr lang="en-US" altLang="en-US" sz="2800" dirty="0">
                <a:latin typeface="Times New Roman" panose="02020603050405020304" pitchFamily="18" charset="0"/>
                <a:cs typeface="Times New Roman" panose="02020603050405020304" pitchFamily="18" charset="0"/>
              </a:rPr>
              <a:t>;</a:t>
            </a:r>
            <a:endParaRPr lang="ro-RO" altLang="en-US" sz="28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800" dirty="0">
                <a:latin typeface="Times New Roman" panose="02020603050405020304" pitchFamily="18" charset="0"/>
                <a:cs typeface="Times New Roman" panose="02020603050405020304" pitchFamily="18" charset="0"/>
              </a:rPr>
              <a:t>precizările și programele pentru olimpiadele naționale</a:t>
            </a:r>
            <a:r>
              <a:rPr lang="en-US" altLang="en-US" sz="2800" dirty="0">
                <a:latin typeface="Times New Roman" panose="02020603050405020304" pitchFamily="18" charset="0"/>
                <a:cs typeface="Times New Roman" panose="02020603050405020304" pitchFamily="18" charset="0"/>
              </a:rPr>
              <a:t>;</a:t>
            </a:r>
            <a:r>
              <a:rPr lang="ro-RO" altLang="en-US" sz="2800" dirty="0">
                <a:latin typeface="Times New Roman" panose="02020603050405020304" pitchFamily="18" charset="0"/>
                <a:cs typeface="Times New Roman" panose="02020603050405020304" pitchFamily="18" charset="0"/>
              </a:rPr>
              <a:t> </a:t>
            </a:r>
          </a:p>
          <a:p>
            <a:pPr algn="just">
              <a:spcBef>
                <a:spcPct val="0"/>
              </a:spcBef>
              <a:spcAft>
                <a:spcPct val="0"/>
              </a:spcAft>
              <a:buFont typeface="Wingdings" panose="05000000000000000000" pitchFamily="2" charset="2"/>
              <a:buChar char="q"/>
            </a:pPr>
            <a:r>
              <a:rPr lang="ro-RO" altLang="en-US" sz="2800" dirty="0">
                <a:latin typeface="Times New Roman" panose="02020603050405020304" pitchFamily="18" charset="0"/>
                <a:cs typeface="Times New Roman" panose="02020603050405020304" pitchFamily="18" charset="0"/>
              </a:rPr>
              <a:t>subiecte și bareme de evaluare și de notare de olimpiadă propuse</a:t>
            </a:r>
            <a:r>
              <a:rPr lang="en-US" altLang="en-US" sz="2800" dirty="0">
                <a:latin typeface="Times New Roman" panose="02020603050405020304" pitchFamily="18" charset="0"/>
                <a:cs typeface="Times New Roman" panose="02020603050405020304" pitchFamily="18" charset="0"/>
              </a:rPr>
              <a:t>;</a:t>
            </a:r>
            <a:endParaRPr lang="ro-RO" altLang="en-US" sz="2800" dirty="0">
              <a:latin typeface="Times New Roman" panose="02020603050405020304" pitchFamily="18" charset="0"/>
              <a:cs typeface="Times New Roman" panose="02020603050405020304" pitchFamily="18" charset="0"/>
            </a:endParaRPr>
          </a:p>
          <a:p>
            <a:pPr algn="just">
              <a:spcBef>
                <a:spcPct val="0"/>
              </a:spcBef>
              <a:spcAft>
                <a:spcPct val="0"/>
              </a:spcAft>
              <a:buFont typeface="Wingdings" panose="05000000000000000000" pitchFamily="2" charset="2"/>
              <a:buChar char="q"/>
            </a:pPr>
            <a:r>
              <a:rPr lang="ro-RO" altLang="en-US" sz="2800" dirty="0">
                <a:latin typeface="Times New Roman" panose="02020603050405020304" pitchFamily="18" charset="0"/>
                <a:cs typeface="Times New Roman" panose="02020603050405020304" pitchFamily="18" charset="0"/>
              </a:rPr>
              <a:t>lista elevilor selectați pentru olimpiade</a:t>
            </a:r>
            <a:r>
              <a:rPr lang="en-US" altLang="en-US" sz="2800" dirty="0">
                <a:latin typeface="Times New Roman" panose="02020603050405020304" pitchFamily="18" charset="0"/>
                <a:cs typeface="Times New Roman" panose="02020603050405020304" pitchFamily="18" charset="0"/>
              </a:rPr>
              <a:t>;</a:t>
            </a:r>
            <a:r>
              <a:rPr lang="ro-RO" altLang="en-US" sz="2800" dirty="0">
                <a:latin typeface="Times New Roman" panose="02020603050405020304" pitchFamily="18" charset="0"/>
                <a:cs typeface="Times New Roman" panose="02020603050405020304" pitchFamily="18" charset="0"/>
              </a:rPr>
              <a:t> </a:t>
            </a:r>
          </a:p>
          <a:p>
            <a:pPr algn="just">
              <a:spcBef>
                <a:spcPct val="0"/>
              </a:spcBef>
              <a:spcAft>
                <a:spcPct val="0"/>
              </a:spcAft>
              <a:buFont typeface="Wingdings" panose="05000000000000000000" pitchFamily="2" charset="2"/>
              <a:buChar char="q"/>
            </a:pPr>
            <a:r>
              <a:rPr lang="ro-RO" altLang="en-US" sz="2800" dirty="0">
                <a:latin typeface="Times New Roman" panose="02020603050405020304" pitchFamily="18" charset="0"/>
                <a:cs typeface="Times New Roman" panose="02020603050405020304" pitchFamily="18" charset="0"/>
              </a:rPr>
              <a:t>rezultatele obținute la diferite competiții/activități specifice disciplinei.</a:t>
            </a:r>
            <a:endParaRPr lang="ro-RO" altLang="en-US" sz="2800" u="sng" dirty="0">
              <a:latin typeface="Times New Roman" panose="02020603050405020304" pitchFamily="18" charset="0"/>
              <a:cs typeface="Times New Roman" panose="02020603050405020304" pitchFamily="18" charset="0"/>
            </a:endParaRPr>
          </a:p>
          <a:p>
            <a:pPr>
              <a:spcBef>
                <a:spcPct val="0"/>
              </a:spcBef>
              <a:spcAft>
                <a:spcPct val="0"/>
              </a:spcAft>
            </a:pPr>
            <a:r>
              <a:rPr lang="ro-RO" altLang="en-US" sz="2800" u="sng" dirty="0">
                <a:latin typeface="Times New Roman" panose="02020603050405020304" pitchFamily="18" charset="0"/>
                <a:cs typeface="Times New Roman" panose="02020603050405020304" pitchFamily="18" charset="0"/>
              </a:rPr>
              <a:t>Partea a IV-a </a:t>
            </a:r>
            <a:r>
              <a:rPr lang="ro-RO" altLang="en-US" sz="2800" dirty="0">
                <a:latin typeface="Times New Roman" panose="02020603050405020304" pitchFamily="18" charset="0"/>
                <a:cs typeface="Times New Roman" panose="02020603050405020304" pitchFamily="18" charset="0"/>
              </a:rPr>
              <a:t>:  </a:t>
            </a:r>
            <a:r>
              <a:rPr lang="en-US" altLang="en-US" sz="2800" dirty="0">
                <a:latin typeface="Times New Roman" panose="02020603050405020304" pitchFamily="18" charset="0"/>
                <a:cs typeface="Times New Roman" panose="02020603050405020304" pitchFamily="18" charset="0"/>
              </a:rPr>
              <a:t>p</a:t>
            </a:r>
            <a:r>
              <a:rPr lang="ro-RO" altLang="en-US" sz="2800" dirty="0">
                <a:latin typeface="Times New Roman" panose="02020603050405020304" pitchFamily="18" charset="0"/>
                <a:cs typeface="Times New Roman" panose="02020603050405020304" pitchFamily="18" charset="0"/>
              </a:rPr>
              <a:t>roiecte personale sau proiecte/programe în care este angajat pentru implementare</a:t>
            </a:r>
            <a:r>
              <a:rPr lang="en-US" altLang="en-US" sz="2800" dirty="0">
                <a:latin typeface="Times New Roman" panose="02020603050405020304" pitchFamily="18" charset="0"/>
                <a:cs typeface="Times New Roman" panose="02020603050405020304" pitchFamily="18" charset="0"/>
              </a:rPr>
              <a:t>;</a:t>
            </a:r>
            <a:endParaRPr lang="ro-RO" altLang="en-US" sz="2800" dirty="0">
              <a:latin typeface="Times New Roman" panose="02020603050405020304" pitchFamily="18" charset="0"/>
              <a:cs typeface="Times New Roman" panose="02020603050405020304" pitchFamily="18" charset="0"/>
            </a:endParaRPr>
          </a:p>
          <a:p>
            <a:pPr algn="just">
              <a:spcBef>
                <a:spcPct val="0"/>
              </a:spcBef>
              <a:spcAft>
                <a:spcPct val="0"/>
              </a:spcAft>
            </a:pPr>
            <a:r>
              <a:rPr lang="ro-RO" altLang="en-US" sz="2800" u="sng" dirty="0">
                <a:latin typeface="Times New Roman" panose="02020603050405020304" pitchFamily="18" charset="0"/>
                <a:cs typeface="Times New Roman" panose="02020603050405020304" pitchFamily="18" charset="0"/>
              </a:rPr>
              <a:t>Partea a V-a</a:t>
            </a:r>
            <a:r>
              <a:rPr lang="ro-RO" altLang="en-US" sz="2800" dirty="0">
                <a:latin typeface="Times New Roman" panose="02020603050405020304" pitchFamily="18" charset="0"/>
                <a:cs typeface="Times New Roman" panose="02020603050405020304" pitchFamily="18" charset="0"/>
              </a:rPr>
              <a:t>: perfecționare</a:t>
            </a:r>
            <a:r>
              <a:rPr lang="en-US" altLang="en-US" sz="2800" dirty="0">
                <a:latin typeface="Times New Roman" panose="02020603050405020304" pitchFamily="18" charset="0"/>
                <a:cs typeface="Times New Roman" panose="02020603050405020304" pitchFamily="18" charset="0"/>
              </a:rPr>
              <a:t>/</a:t>
            </a:r>
            <a:r>
              <a:rPr lang="en-US" altLang="en-US" sz="2800" dirty="0" err="1">
                <a:latin typeface="Times New Roman" panose="02020603050405020304" pitchFamily="18" charset="0"/>
                <a:cs typeface="Times New Roman" panose="02020603050405020304" pitchFamily="18" charset="0"/>
              </a:rPr>
              <a:t>formare</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în</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domeniul</a:t>
            </a:r>
            <a:r>
              <a:rPr lang="en-US" altLang="en-US" sz="2800" dirty="0">
                <a:latin typeface="Times New Roman" panose="02020603050405020304" pitchFamily="18" charset="0"/>
                <a:cs typeface="Times New Roman" panose="02020603050405020304" pitchFamily="18" charset="0"/>
              </a:rPr>
              <a:t> </a:t>
            </a:r>
            <a:r>
              <a:rPr lang="en-US" altLang="en-US" sz="2800" dirty="0" err="1">
                <a:latin typeface="Times New Roman" panose="02020603050405020304" pitchFamily="18" charset="0"/>
                <a:cs typeface="Times New Roman" panose="02020603050405020304" pitchFamily="18" charset="0"/>
              </a:rPr>
              <a:t>disciplinei</a:t>
            </a:r>
            <a:r>
              <a:rPr lang="en-US" altLang="en-US" sz="2800" dirty="0">
                <a:latin typeface="Times New Roman" panose="02020603050405020304" pitchFamily="18" charset="0"/>
                <a:cs typeface="Times New Roman" panose="02020603050405020304" pitchFamily="18" charset="0"/>
              </a:rPr>
              <a:t>;</a:t>
            </a:r>
            <a:endParaRPr lang="ro-RO" altLang="en-US" sz="2800" dirty="0">
              <a:latin typeface="Times New Roman" panose="02020603050405020304" pitchFamily="18" charset="0"/>
              <a:cs typeface="Times New Roman" panose="02020603050405020304" pitchFamily="18" charset="0"/>
            </a:endParaRPr>
          </a:p>
          <a:p>
            <a:pPr algn="just">
              <a:spcBef>
                <a:spcPct val="0"/>
              </a:spcBef>
              <a:spcAft>
                <a:spcPct val="0"/>
              </a:spcAft>
            </a:pPr>
            <a:r>
              <a:rPr lang="ro-RO" altLang="en-US" sz="2800" u="sng" dirty="0">
                <a:latin typeface="Times New Roman" panose="02020603050405020304" pitchFamily="18" charset="0"/>
                <a:cs typeface="Times New Roman" panose="02020603050405020304" pitchFamily="18" charset="0"/>
              </a:rPr>
              <a:t>Partea a VI-a</a:t>
            </a:r>
            <a:r>
              <a:rPr lang="ro-RO" altLang="en-US" sz="2800" dirty="0">
                <a:latin typeface="Times New Roman" panose="02020603050405020304" pitchFamily="18" charset="0"/>
                <a:cs typeface="Times New Roman" panose="02020603050405020304" pitchFamily="18" charset="0"/>
              </a:rPr>
              <a:t>: materiale didactice,  produse proprii</a:t>
            </a:r>
            <a:r>
              <a:rPr lang="en-US" altLang="en-US" sz="2800" dirty="0">
                <a:latin typeface="Times New Roman" panose="02020603050405020304" pitchFamily="18" charset="0"/>
                <a:cs typeface="Times New Roman" panose="02020603050405020304" pitchFamily="18" charset="0"/>
              </a:rPr>
              <a:t>;</a:t>
            </a:r>
            <a:endParaRPr lang="ro-RO" altLang="en-US" sz="2800" dirty="0">
              <a:latin typeface="Times New Roman" panose="02020603050405020304" pitchFamily="18" charset="0"/>
              <a:cs typeface="Times New Roman" panose="02020603050405020304" pitchFamily="18" charset="0"/>
            </a:endParaRPr>
          </a:p>
          <a:p>
            <a:pPr algn="just">
              <a:spcBef>
                <a:spcPct val="0"/>
              </a:spcBef>
              <a:spcAft>
                <a:spcPct val="0"/>
              </a:spcAft>
            </a:pPr>
            <a:r>
              <a:rPr lang="ro-RO" altLang="en-US" sz="2800" u="sng" dirty="0">
                <a:latin typeface="Times New Roman" panose="02020603050405020304" pitchFamily="18" charset="0"/>
                <a:cs typeface="Times New Roman" panose="02020603050405020304" pitchFamily="18" charset="0"/>
              </a:rPr>
              <a:t>Partea a VII-a</a:t>
            </a:r>
            <a:r>
              <a:rPr lang="ro-RO" altLang="en-US" sz="2800" dirty="0">
                <a:latin typeface="Times New Roman" panose="02020603050405020304" pitchFamily="18" charset="0"/>
                <a:cs typeface="Times New Roman" panose="02020603050405020304" pitchFamily="18" charset="0"/>
              </a:rPr>
              <a:t>: publicaţii în specialitate.</a:t>
            </a:r>
            <a:endParaRPr lang="en-US" altLang="en-US" sz="28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FF599020-DF11-4C79-B4DA-112D715946D9}"/>
              </a:ext>
            </a:extLst>
          </p:cNvPr>
          <p:cNvSpPr/>
          <p:nvPr/>
        </p:nvSpPr>
        <p:spPr>
          <a:xfrm>
            <a:off x="678873" y="221673"/>
            <a:ext cx="8465127" cy="1401730"/>
          </a:xfrm>
          <a:prstGeom prst="rect">
            <a:avLst/>
          </a:prstGeom>
        </p:spPr>
        <p:txBody>
          <a:bodyPr wrap="square">
            <a:spAutoFit/>
          </a:bodyPr>
          <a:lstStyle/>
          <a:p>
            <a:pPr marL="109537" algn="just" fontAlgn="base">
              <a:lnSpc>
                <a:spcPct val="70000"/>
              </a:lnSpc>
              <a:spcBef>
                <a:spcPct val="20000"/>
              </a:spcBef>
              <a:spcAft>
                <a:spcPct val="0"/>
              </a:spcAft>
              <a:buClr>
                <a:prstClr val="white"/>
              </a:buClr>
              <a:buSzPct val="80000"/>
            </a:pPr>
            <a:r>
              <a:rPr lang="ro-RO" sz="3600" b="1" dirty="0">
                <a:latin typeface="Times New Roman" panose="02020603050405020304" pitchFamily="18" charset="0"/>
                <a:cs typeface="Times New Roman" panose="02020603050405020304" pitchFamily="18" charset="0"/>
              </a:rPr>
              <a:t>3. Documente proiective</a:t>
            </a:r>
          </a:p>
          <a:p>
            <a:pPr marL="109537" algn="just" fontAlgn="base">
              <a:lnSpc>
                <a:spcPct val="70000"/>
              </a:lnSpc>
              <a:spcBef>
                <a:spcPct val="20000"/>
              </a:spcBef>
              <a:spcAft>
                <a:spcPct val="0"/>
              </a:spcAft>
              <a:buClr>
                <a:prstClr val="white"/>
              </a:buClr>
              <a:buSzPct val="80000"/>
            </a:pPr>
            <a:endParaRPr lang="ro-RO" altLang="en-US" b="1" dirty="0">
              <a:latin typeface="Times New Roman" panose="02020603050405020304" pitchFamily="18" charset="0"/>
              <a:cs typeface="Times New Roman" panose="02020603050405020304" pitchFamily="18" charset="0"/>
            </a:endParaRPr>
          </a:p>
          <a:p>
            <a:pPr marL="109537" algn="just" fontAlgn="base">
              <a:lnSpc>
                <a:spcPct val="70000"/>
              </a:lnSpc>
              <a:spcBef>
                <a:spcPct val="20000"/>
              </a:spcBef>
              <a:spcAft>
                <a:spcPct val="0"/>
              </a:spcAft>
              <a:buClr>
                <a:prstClr val="white"/>
              </a:buClr>
              <a:buSzPct val="80000"/>
            </a:pPr>
            <a:r>
              <a:rPr lang="ro-RO" altLang="en-US" sz="2400" dirty="0">
                <a:latin typeface="Times New Roman" panose="02020603050405020304" pitchFamily="18" charset="0"/>
                <a:cs typeface="Times New Roman" panose="02020603050405020304" pitchFamily="18" charset="0"/>
              </a:rPr>
              <a:t>3.4. </a:t>
            </a:r>
            <a:r>
              <a:rPr lang="en-US" altLang="en-US" sz="2400" b="1" dirty="0">
                <a:latin typeface="Times New Roman" panose="02020603050405020304" pitchFamily="18" charset="0"/>
                <a:cs typeface="Times New Roman" panose="02020603050405020304" pitchFamily="18" charset="0"/>
              </a:rPr>
              <a:t>P</a:t>
            </a:r>
            <a:r>
              <a:rPr lang="ro-RO" altLang="en-US" sz="2400" b="1" dirty="0">
                <a:latin typeface="Times New Roman" panose="02020603050405020304" pitchFamily="18" charset="0"/>
                <a:cs typeface="Times New Roman" panose="02020603050405020304" pitchFamily="18" charset="0"/>
              </a:rPr>
              <a:t>ortofoliul profesorului</a:t>
            </a:r>
          </a:p>
          <a:p>
            <a:pPr marL="109537" algn="just" fontAlgn="base">
              <a:lnSpc>
                <a:spcPct val="70000"/>
              </a:lnSpc>
              <a:spcBef>
                <a:spcPct val="20000"/>
              </a:spcBef>
              <a:spcAft>
                <a:spcPct val="0"/>
              </a:spcAft>
              <a:buClr>
                <a:prstClr val="white"/>
              </a:buClr>
              <a:buSzPct val="80000"/>
            </a:pPr>
            <a:r>
              <a:rPr lang="en-US" altLang="en-US" sz="2400" b="1" dirty="0">
                <a:latin typeface="Times New Roman" panose="02020603050405020304" pitchFamily="18" charset="0"/>
                <a:cs typeface="Times New Roman" panose="02020603050405020304" pitchFamily="18" charset="0"/>
              </a:rPr>
              <a:t> </a:t>
            </a:r>
            <a:endParaRPr lang="ro-RO"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83919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98D55DF8-7DE9-4290-A0E6-569BD876EB53}"/>
              </a:ext>
            </a:extLst>
          </p:cNvPr>
          <p:cNvSpPr/>
          <p:nvPr/>
        </p:nvSpPr>
        <p:spPr>
          <a:xfrm>
            <a:off x="0" y="304801"/>
            <a:ext cx="9144000" cy="1152431"/>
          </a:xfrm>
          <a:prstGeom prst="rect">
            <a:avLst/>
          </a:prstGeom>
        </p:spPr>
        <p:txBody>
          <a:bodyPr wrap="square">
            <a:spAutoFit/>
          </a:bodyPr>
          <a:lstStyle/>
          <a:p>
            <a:pPr marL="109537" algn="just" fontAlgn="base">
              <a:lnSpc>
                <a:spcPct val="70000"/>
              </a:lnSpc>
              <a:spcBef>
                <a:spcPct val="20000"/>
              </a:spcBef>
              <a:spcAft>
                <a:spcPct val="0"/>
              </a:spcAft>
              <a:buClr>
                <a:prstClr val="white"/>
              </a:buClr>
              <a:buSzPct val="80000"/>
            </a:pPr>
            <a:r>
              <a:rPr lang="ro-RO" sz="3600" b="1" dirty="0">
                <a:latin typeface="Times New Roman" panose="02020603050405020304" pitchFamily="18" charset="0"/>
                <a:cs typeface="Times New Roman" panose="02020603050405020304" pitchFamily="18" charset="0"/>
              </a:rPr>
              <a:t>3. Documente proiective</a:t>
            </a:r>
          </a:p>
          <a:p>
            <a:pPr marL="109537" algn="just" fontAlgn="base">
              <a:lnSpc>
                <a:spcPct val="70000"/>
              </a:lnSpc>
              <a:spcBef>
                <a:spcPct val="20000"/>
              </a:spcBef>
              <a:spcAft>
                <a:spcPct val="0"/>
              </a:spcAft>
              <a:buClr>
                <a:prstClr val="white"/>
              </a:buClr>
              <a:buSzPct val="80000"/>
            </a:pPr>
            <a:endParaRPr lang="ro-RO" altLang="en-US" sz="2400" b="1" dirty="0">
              <a:latin typeface="Times New Roman" panose="02020603050405020304" pitchFamily="18" charset="0"/>
              <a:cs typeface="Times New Roman" panose="02020603050405020304" pitchFamily="18" charset="0"/>
            </a:endParaRPr>
          </a:p>
          <a:p>
            <a:pPr marL="109537" algn="just" fontAlgn="base">
              <a:lnSpc>
                <a:spcPct val="70000"/>
              </a:lnSpc>
              <a:spcBef>
                <a:spcPct val="20000"/>
              </a:spcBef>
              <a:spcAft>
                <a:spcPct val="0"/>
              </a:spcAft>
              <a:buClr>
                <a:prstClr val="white"/>
              </a:buClr>
              <a:buSzPct val="80000"/>
            </a:pPr>
            <a:r>
              <a:rPr lang="ro-RO" altLang="en-US" sz="2400" dirty="0">
                <a:latin typeface="Times New Roman" panose="02020603050405020304" pitchFamily="18" charset="0"/>
                <a:cs typeface="Times New Roman" panose="02020603050405020304" pitchFamily="18" charset="0"/>
              </a:rPr>
              <a:t>3.5. </a:t>
            </a:r>
            <a:r>
              <a:rPr lang="en-US" altLang="en-US" sz="2400" b="1" dirty="0">
                <a:latin typeface="Times New Roman" panose="02020603050405020304" pitchFamily="18" charset="0"/>
                <a:cs typeface="Times New Roman" panose="02020603050405020304" pitchFamily="18" charset="0"/>
              </a:rPr>
              <a:t>P</a:t>
            </a:r>
            <a:r>
              <a:rPr lang="ro-RO" altLang="en-US" sz="2400" b="1" dirty="0">
                <a:latin typeface="Times New Roman" panose="02020603050405020304" pitchFamily="18" charset="0"/>
                <a:cs typeface="Times New Roman" panose="02020603050405020304" pitchFamily="18" charset="0"/>
              </a:rPr>
              <a:t>ortofoliul elevului</a:t>
            </a:r>
            <a:r>
              <a:rPr lang="en-US" altLang="en-US" sz="2400" b="1" dirty="0">
                <a:latin typeface="Times New Roman" panose="02020603050405020304" pitchFamily="18" charset="0"/>
                <a:cs typeface="Times New Roman" panose="02020603050405020304" pitchFamily="18" charset="0"/>
              </a:rPr>
              <a:t> </a:t>
            </a:r>
            <a:endParaRPr lang="ro-RO" altLang="en-US" sz="2400" b="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7491D00B-9B1B-4009-8A25-2C02A491ADD3}"/>
              </a:ext>
            </a:extLst>
          </p:cNvPr>
          <p:cNvSpPr/>
          <p:nvPr/>
        </p:nvSpPr>
        <p:spPr>
          <a:xfrm>
            <a:off x="96982" y="1917817"/>
            <a:ext cx="11831782" cy="3884140"/>
          </a:xfrm>
          <a:prstGeom prst="rect">
            <a:avLst/>
          </a:prstGeom>
        </p:spPr>
        <p:txBody>
          <a:bodyPr wrap="square">
            <a:spAutoFit/>
          </a:bodyPr>
          <a:lstStyle/>
          <a:p>
            <a:pPr marL="107950" algn="just">
              <a:lnSpc>
                <a:spcPct val="80000"/>
              </a:lnSpc>
              <a:spcAft>
                <a:spcPct val="0"/>
              </a:spcAft>
            </a:pPr>
            <a:r>
              <a:rPr lang="ro-RO" altLang="en-US" sz="2800" b="1" dirty="0">
                <a:latin typeface="Times New Roman" panose="02020603050405020304" pitchFamily="18" charset="0"/>
                <a:cs typeface="Times New Roman" panose="02020603050405020304" pitchFamily="18" charset="0"/>
              </a:rPr>
              <a:t>Portofoliul </a:t>
            </a:r>
            <a:r>
              <a:rPr lang="ro-RO" altLang="en-US" sz="2800" dirty="0">
                <a:latin typeface="Times New Roman" panose="02020603050405020304" pitchFamily="18" charset="0"/>
                <a:cs typeface="Times New Roman" panose="02020603050405020304" pitchFamily="18" charset="0"/>
              </a:rPr>
              <a:t>reprezintă </a:t>
            </a:r>
          </a:p>
          <a:p>
            <a:pPr marL="107950" algn="just">
              <a:lnSpc>
                <a:spcPct val="80000"/>
              </a:lnSpc>
              <a:spcAft>
                <a:spcPct val="0"/>
              </a:spcAft>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„cartea de vizită” a elevului, prin care profesorul poate să-i urmărească progresul – în plan cognitiv, atitudinal şi comportamental – la o anumită disciplină, de-a lungul unui interval mai lung de timp (un semestru sau un an şcolar).</a:t>
            </a:r>
          </a:p>
          <a:p>
            <a:pPr marL="107950" algn="just">
              <a:lnSpc>
                <a:spcPct val="80000"/>
              </a:lnSpc>
              <a:spcAft>
                <a:spcPct val="0"/>
              </a:spcAft>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 </a:t>
            </a:r>
            <a:r>
              <a:rPr lang="en-US" altLang="en-US" sz="2800" dirty="0">
                <a:latin typeface="Times New Roman" panose="02020603050405020304" pitchFamily="18" charset="0"/>
                <a:cs typeface="Times New Roman" panose="02020603050405020304" pitchFamily="18" charset="0"/>
              </a:rPr>
              <a:t>u</a:t>
            </a:r>
            <a:r>
              <a:rPr lang="ro-RO" altLang="en-US" sz="2800" dirty="0">
                <a:latin typeface="Times New Roman" panose="02020603050405020304" pitchFamily="18" charset="0"/>
                <a:cs typeface="Times New Roman" panose="02020603050405020304" pitchFamily="18" charset="0"/>
              </a:rPr>
              <a:t>n „</a:t>
            </a:r>
            <a:r>
              <a:rPr lang="en-US" altLang="en-US" sz="2800" dirty="0" err="1">
                <a:latin typeface="Times New Roman" panose="02020603050405020304" pitchFamily="18" charset="0"/>
                <a:cs typeface="Times New Roman" panose="02020603050405020304" pitchFamily="18" charset="0"/>
              </a:rPr>
              <a:t>acord</a:t>
            </a:r>
            <a:r>
              <a:rPr lang="en-US" altLang="en-US" sz="2800" dirty="0">
                <a:latin typeface="Times New Roman" panose="02020603050405020304" pitchFamily="18" charset="0"/>
                <a:cs typeface="Times New Roman" panose="02020603050405020304" pitchFamily="18" charset="0"/>
              </a:rPr>
              <a:t>” </a:t>
            </a:r>
            <a:r>
              <a:rPr lang="ro-RO" altLang="en-US" sz="2800" dirty="0">
                <a:latin typeface="Times New Roman" panose="02020603050405020304" pitchFamily="18" charset="0"/>
                <a:cs typeface="Times New Roman" panose="02020603050405020304" pitchFamily="18" charset="0"/>
              </a:rPr>
              <a:t>între elev şi profesorul, care trebuie să-l ajute pe elev să se autoevalueze. Profesorul discută cu elevul despre ce trebuie să ştie şi ce trebuie să facă acesta de-a lungul procesului de învăţare. La începutul demersului educativ, se realizează un diagnostic asupra necesităţilor de învăţare ale elevului pentru a stabili obiectivele şi criteriile de evaluare. Diagnosticul este făcut de profesor şi este discutat cu elevul implicat în evaluare.</a:t>
            </a:r>
          </a:p>
        </p:txBody>
      </p:sp>
    </p:spTree>
    <p:extLst>
      <p:ext uri="{BB962C8B-B14F-4D97-AF65-F5344CB8AC3E}">
        <p14:creationId xmlns:p14="http://schemas.microsoft.com/office/powerpoint/2010/main" val="3812311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B4100C7-C07D-4CAC-B28D-8D36E3F27050}"/>
              </a:ext>
            </a:extLst>
          </p:cNvPr>
          <p:cNvSpPr/>
          <p:nvPr/>
        </p:nvSpPr>
        <p:spPr>
          <a:xfrm>
            <a:off x="166256" y="193964"/>
            <a:ext cx="7042614" cy="707886"/>
          </a:xfrm>
          <a:prstGeom prst="rect">
            <a:avLst/>
          </a:prstGeom>
        </p:spPr>
        <p:txBody>
          <a:bodyPr wrap="square">
            <a:spAutoFit/>
          </a:bodyPr>
          <a:lstStyle/>
          <a:p>
            <a:r>
              <a:rPr lang="ro-RO" altLang="en-US" sz="4000" dirty="0">
                <a:latin typeface="Times New Roman" panose="02020603050405020304" pitchFamily="18" charset="0"/>
                <a:cs typeface="Times New Roman" panose="02020603050405020304" pitchFamily="18" charset="0"/>
              </a:rPr>
              <a:t>Portofoliul elevului </a:t>
            </a:r>
            <a:r>
              <a:rPr lang="en-US" altLang="en-US" sz="4000" dirty="0" err="1">
                <a:latin typeface="Times New Roman" panose="02020603050405020304" pitchFamily="18" charset="0"/>
                <a:cs typeface="Times New Roman" panose="02020603050405020304" pitchFamily="18" charset="0"/>
              </a:rPr>
              <a:t>cuprinde</a:t>
            </a:r>
            <a:r>
              <a:rPr lang="ro-RO" altLang="en-US" sz="4000" dirty="0">
                <a:latin typeface="Times New Roman" panose="02020603050405020304" pitchFamily="18" charset="0"/>
                <a:cs typeface="Times New Roman" panose="02020603050405020304" pitchFamily="18" charset="0"/>
              </a:rPr>
              <a:t>:</a:t>
            </a:r>
            <a:endParaRPr lang="fr-FR" sz="40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C7309116-7537-4F48-B351-6F954A0E7851}"/>
              </a:ext>
            </a:extLst>
          </p:cNvPr>
          <p:cNvSpPr/>
          <p:nvPr/>
        </p:nvSpPr>
        <p:spPr>
          <a:xfrm>
            <a:off x="318654" y="1149927"/>
            <a:ext cx="11610109" cy="4425827"/>
          </a:xfrm>
          <a:prstGeom prst="rect">
            <a:avLst/>
          </a:prstGeom>
        </p:spPr>
        <p:txBody>
          <a:bodyPr wrap="square">
            <a:spAutoFit/>
          </a:bodyPr>
          <a:lstStyle/>
          <a:p>
            <a:pPr marL="365125" indent="-255588" algn="just">
              <a:lnSpc>
                <a:spcPct val="80000"/>
              </a:lnSpc>
              <a:buFont typeface="Wingdings 3" panose="05040102010807070707" pitchFamily="18" charset="2"/>
              <a:buChar char=""/>
            </a:pPr>
            <a:r>
              <a:rPr lang="ro-RO" altLang="en-US" sz="3200" dirty="0">
                <a:latin typeface="Times New Roman" panose="02020603050405020304" pitchFamily="18" charset="0"/>
                <a:cs typeface="Times New Roman" panose="02020603050405020304" pitchFamily="18" charset="0"/>
              </a:rPr>
              <a:t>lista conţinutului acestuia (sumarul, care include titlul fiecărei lucrări/fişe</a:t>
            </a:r>
            <a:r>
              <a:rPr lang="en-US" altLang="en-US" sz="3200" dirty="0">
                <a:latin typeface="Times New Roman" panose="02020603050405020304" pitchFamily="18" charset="0"/>
                <a:cs typeface="Times New Roman" panose="02020603050405020304" pitchFamily="18" charset="0"/>
              </a:rPr>
              <a:t> </a:t>
            </a:r>
            <a:r>
              <a:rPr lang="ro-RO" altLang="en-US" sz="3200" dirty="0">
                <a:latin typeface="Times New Roman" panose="02020603050405020304" pitchFamily="18" charset="0"/>
                <a:cs typeface="Times New Roman" panose="02020603050405020304" pitchFamily="18" charset="0"/>
              </a:rPr>
              <a:t>etc. şi numărul paginii la care se găseşte);</a:t>
            </a:r>
          </a:p>
          <a:p>
            <a:pPr marL="365125" indent="-255588" algn="just">
              <a:lnSpc>
                <a:spcPct val="80000"/>
              </a:lnSpc>
              <a:buFont typeface="Wingdings 3" panose="05040102010807070707" pitchFamily="18" charset="2"/>
              <a:buChar char=""/>
            </a:pPr>
            <a:r>
              <a:rPr lang="ro-RO" altLang="en-US" sz="3200" dirty="0">
                <a:latin typeface="Times New Roman" panose="02020603050405020304" pitchFamily="18" charset="0"/>
                <a:cs typeface="Times New Roman" panose="02020603050405020304" pitchFamily="18" charset="0"/>
              </a:rPr>
              <a:t>argumentaţia care explică ce lucrări sunt incluse în portofoliu, de ce este importantă fiecare şi cum se articulează între ele într-o viziune de ansamblu a elevului/a grupului cu privire la subiectul respectiv;</a:t>
            </a:r>
          </a:p>
          <a:p>
            <a:pPr marL="365125" indent="-255588">
              <a:lnSpc>
                <a:spcPct val="80000"/>
              </a:lnSpc>
              <a:buFont typeface="Wingdings 3" panose="05040102010807070707" pitchFamily="18" charset="2"/>
              <a:buChar char=""/>
            </a:pPr>
            <a:r>
              <a:rPr lang="ro-RO" altLang="en-US" sz="3200" dirty="0">
                <a:latin typeface="Times New Roman" panose="02020603050405020304" pitchFamily="18" charset="0"/>
                <a:cs typeface="Times New Roman" panose="02020603050405020304" pitchFamily="18" charset="0"/>
              </a:rPr>
              <a:t>lucrările pe care le face elevul individual sau în grup:</a:t>
            </a:r>
          </a:p>
          <a:p>
            <a:pPr marL="365125" indent="-255588">
              <a:lnSpc>
                <a:spcPct val="80000"/>
              </a:lnSpc>
              <a:buFont typeface="Wingdings" panose="05000000000000000000" pitchFamily="2" charset="2"/>
              <a:buChar char="q"/>
            </a:pPr>
            <a:r>
              <a:rPr lang="ro-RO" altLang="en-US" sz="3200" dirty="0">
                <a:latin typeface="Times New Roman" panose="02020603050405020304" pitchFamily="18" charset="0"/>
                <a:cs typeface="Times New Roman" panose="02020603050405020304" pitchFamily="18" charset="0"/>
              </a:rPr>
              <a:t>rezumate;</a:t>
            </a:r>
          </a:p>
          <a:p>
            <a:pPr marL="365125" indent="-255588">
              <a:lnSpc>
                <a:spcPct val="80000"/>
              </a:lnSpc>
              <a:buFont typeface="Wingdings" panose="05000000000000000000" pitchFamily="2" charset="2"/>
              <a:buChar char="q"/>
            </a:pPr>
            <a:r>
              <a:rPr lang="ro-RO" altLang="en-US" sz="3200" dirty="0">
                <a:latin typeface="Times New Roman" panose="02020603050405020304" pitchFamily="18" charset="0"/>
                <a:cs typeface="Times New Roman" panose="02020603050405020304" pitchFamily="18" charset="0"/>
              </a:rPr>
              <a:t>eseuri;</a:t>
            </a:r>
          </a:p>
          <a:p>
            <a:pPr marL="365125" indent="-255588">
              <a:lnSpc>
                <a:spcPct val="80000"/>
              </a:lnSpc>
              <a:buFont typeface="Wingdings" panose="05000000000000000000" pitchFamily="2" charset="2"/>
              <a:buChar char="q"/>
            </a:pPr>
            <a:r>
              <a:rPr lang="ro-RO" altLang="en-US" sz="3200" dirty="0">
                <a:latin typeface="Times New Roman" panose="02020603050405020304" pitchFamily="18" charset="0"/>
                <a:cs typeface="Times New Roman" panose="02020603050405020304" pitchFamily="18" charset="0"/>
              </a:rPr>
              <a:t>articole, referate, comunicări;</a:t>
            </a:r>
          </a:p>
          <a:p>
            <a:pPr marL="365125" indent="-255588">
              <a:lnSpc>
                <a:spcPct val="80000"/>
              </a:lnSpc>
              <a:buFont typeface="Wingdings" panose="05000000000000000000" pitchFamily="2" charset="2"/>
              <a:buChar char="q"/>
            </a:pPr>
            <a:r>
              <a:rPr lang="ro-RO" altLang="en-US" sz="3200" dirty="0">
                <a:latin typeface="Times New Roman" panose="02020603050405020304" pitchFamily="18" charset="0"/>
                <a:cs typeface="Times New Roman" panose="02020603050405020304" pitchFamily="18" charset="0"/>
              </a:rPr>
              <a:t>fişe individuale de studiu;</a:t>
            </a:r>
          </a:p>
          <a:p>
            <a:pPr marL="365125" indent="-255588">
              <a:lnSpc>
                <a:spcPct val="80000"/>
              </a:lnSpc>
              <a:buFont typeface="Wingdings" panose="05000000000000000000" pitchFamily="2" charset="2"/>
              <a:buChar char="q"/>
            </a:pPr>
            <a:r>
              <a:rPr lang="ro-RO" altLang="en-US" sz="3200" dirty="0">
                <a:latin typeface="Times New Roman" panose="02020603050405020304" pitchFamily="18" charset="0"/>
                <a:cs typeface="Times New Roman" panose="02020603050405020304" pitchFamily="18" charset="0"/>
              </a:rPr>
              <a:t>proiecte;</a:t>
            </a:r>
          </a:p>
        </p:txBody>
      </p:sp>
    </p:spTree>
    <p:extLst>
      <p:ext uri="{BB962C8B-B14F-4D97-AF65-F5344CB8AC3E}">
        <p14:creationId xmlns:p14="http://schemas.microsoft.com/office/powerpoint/2010/main" val="271487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54744" y="249442"/>
            <a:ext cx="9492342" cy="461665"/>
          </a:xfrm>
          <a:prstGeom prst="rect">
            <a:avLst/>
          </a:prstGeom>
          <a:noFill/>
        </p:spPr>
        <p:txBody>
          <a:bodyPr wrap="square" rtlCol="0">
            <a:spAutoFit/>
          </a:bodyPr>
          <a:lstStyle/>
          <a:p>
            <a:r>
              <a:rPr lang="ro-RO" sz="2400" b="1" dirty="0">
                <a:latin typeface="Times New Roman" panose="02020603050405020304" pitchFamily="18" charset="0"/>
                <a:cs typeface="Times New Roman" panose="02020603050405020304" pitchFamily="18" charset="0"/>
              </a:rPr>
              <a:t>Clasament Evaluare națională (primele poziții)</a:t>
            </a:r>
            <a:endParaRPr lang="en-US" sz="2400" b="1" dirty="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599099081"/>
              </p:ext>
            </p:extLst>
          </p:nvPr>
        </p:nvGraphicFramePr>
        <p:xfrm>
          <a:off x="377371" y="711107"/>
          <a:ext cx="11538858" cy="6023224"/>
        </p:xfrm>
        <a:graphic>
          <a:graphicData uri="http://schemas.openxmlformats.org/drawingml/2006/table">
            <a:tbl>
              <a:tblPr>
                <a:tableStyleId>{5C22544A-7EE6-4342-B048-85BDC9FD1C3A}</a:tableStyleId>
              </a:tblPr>
              <a:tblGrid>
                <a:gridCol w="6065557">
                  <a:extLst>
                    <a:ext uri="{9D8B030D-6E8A-4147-A177-3AD203B41FA5}">
                      <a16:colId xmlns:a16="http://schemas.microsoft.com/office/drawing/2014/main" xmlns="" val="2289999946"/>
                    </a:ext>
                  </a:extLst>
                </a:gridCol>
                <a:gridCol w="5473301">
                  <a:extLst>
                    <a:ext uri="{9D8B030D-6E8A-4147-A177-3AD203B41FA5}">
                      <a16:colId xmlns:a16="http://schemas.microsoft.com/office/drawing/2014/main" xmlns="" val="2165398525"/>
                    </a:ext>
                  </a:extLst>
                </a:gridCol>
              </a:tblGrid>
              <a:tr h="234698">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COLEGIUL NAȚIONAL "EMIL RACOVIȚĂ" CLUJ-NAPOCA</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9.5</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859534850"/>
                  </a:ext>
                </a:extLst>
              </a:tr>
              <a:tr h="234698">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COLEGIUL NAȚIONAL "GHEORGHE ȘINCAI" CLUJ-NAPOCA</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9.3</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2043838972"/>
                  </a:ext>
                </a:extLst>
              </a:tr>
              <a:tr h="234698">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COLEGIUL NAȚIONAL "ANDREI MUREȘANU" DEJ</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9.25</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1019462660"/>
                  </a:ext>
                </a:extLst>
              </a:tr>
              <a:tr h="234698">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LICEUL TEORETIC "ELF" CLUJ-NAPOCA</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9.16</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3379957018"/>
                  </a:ext>
                </a:extLst>
              </a:tr>
              <a:tr h="234698">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ȘCOALA GIMNAZIALĂ "IOAN BOB" CLUJ-NAPOCA</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9.03</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3798469165"/>
                  </a:ext>
                </a:extLst>
              </a:tr>
              <a:tr h="234698">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ȘCOALA GIMNAZIALĂ GÂRBĂU, COM. GÂRBĂU</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8.97</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2511014626"/>
                  </a:ext>
                </a:extLst>
              </a:tr>
              <a:tr h="234698">
                <a:tc>
                  <a:txBody>
                    <a:bodyPr/>
                    <a:lstStyle/>
                    <a:p>
                      <a:pPr algn="l" fontAlgn="b"/>
                      <a:r>
                        <a:rPr lang="it-IT" sz="1400" u="none" strike="noStrike">
                          <a:effectLst/>
                          <a:latin typeface="Times New Roman" panose="02020603050405020304" pitchFamily="18" charset="0"/>
                          <a:cs typeface="Times New Roman" panose="02020603050405020304" pitchFamily="18" charset="0"/>
                        </a:rPr>
                        <a:t>LICEUL TEORETIC "NICOLAE BĂLCESCU" CLUJ-NAPOCA</a:t>
                      </a:r>
                      <a:endParaRPr lang="it-IT"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8.95</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2268845171"/>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COLEGIUL NAȚIONAL "GEORGE COȘBUC"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8.88</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1035517053"/>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LICEUL TEORETIC "AVRAM IANCU"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8.76</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88654143"/>
                  </a:ext>
                </a:extLst>
              </a:tr>
              <a:tr h="234698">
                <a:tc>
                  <a:txBody>
                    <a:bodyPr/>
                    <a:lstStyle/>
                    <a:p>
                      <a:pPr algn="l" fontAlgn="b"/>
                      <a:r>
                        <a:rPr lang="it-IT" sz="1400" u="none" strike="noStrike" dirty="0">
                          <a:effectLst/>
                          <a:latin typeface="Times New Roman" panose="02020603050405020304" pitchFamily="18" charset="0"/>
                          <a:cs typeface="Times New Roman" panose="02020603050405020304" pitchFamily="18" charset="0"/>
                        </a:rPr>
                        <a:t>COLEGIUL NAȚIONAL "MIHAI VITEAZUL" TURDA</a:t>
                      </a:r>
                      <a:endParaRPr lang="it-IT"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8.74</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3264879414"/>
                  </a:ext>
                </a:extLst>
              </a:tr>
              <a:tr h="443088">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ȘCOALA GIMNAZIALĂ INTERNAȚIONALĂ "SPECTRUM" CLUJ-NAPOCA</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8.65</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2971984343"/>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"ION CREANGĂ"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8.62</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3753222560"/>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LICEUL TEOLOGIC BAPTIST "EMANUEL"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8.57</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3533345985"/>
                  </a:ext>
                </a:extLst>
              </a:tr>
              <a:tr h="443088">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TRANSYLVANIA COLLEGE THE CAMBRIDGE INTERNATIONAL SCHOOL IN CLUJ</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8.53</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2890386489"/>
                  </a:ext>
                </a:extLst>
              </a:tr>
              <a:tr h="443088">
                <a:tc>
                  <a:txBody>
                    <a:bodyPr/>
                    <a:lstStyle/>
                    <a:p>
                      <a:pPr algn="l" fontAlgn="b"/>
                      <a:r>
                        <a:rPr lang="en-US" sz="1400" u="none" strike="noStrike">
                          <a:effectLst/>
                          <a:latin typeface="Times New Roman" panose="02020603050405020304" pitchFamily="18" charset="0"/>
                          <a:cs typeface="Times New Roman" panose="02020603050405020304" pitchFamily="18" charset="0"/>
                        </a:rPr>
                        <a:t>COLEGIUL NAȚIONAL PEDAGOGIC "GHEORGHE LAZĂR"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8.52</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1488854922"/>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CĂLĂȚELE, COM. CĂLĂȚELE</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8.51</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1221312687"/>
                  </a:ext>
                </a:extLst>
              </a:tr>
              <a:tr h="234698">
                <a:tc>
                  <a:txBody>
                    <a:bodyPr/>
                    <a:lstStyle/>
                    <a:p>
                      <a:pPr algn="l" fontAlgn="b"/>
                      <a:r>
                        <a:rPr lang="pt-BR" sz="1400" u="none" strike="noStrike">
                          <a:effectLst/>
                          <a:latin typeface="Times New Roman" panose="02020603050405020304" pitchFamily="18" charset="0"/>
                          <a:cs typeface="Times New Roman" panose="02020603050405020304" pitchFamily="18" charset="0"/>
                        </a:rPr>
                        <a:t>ȘCOALA GIMNAZIALĂ GEACA, COM. GEACA</a:t>
                      </a:r>
                      <a:endParaRPr lang="pt-B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8.49</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1977135173"/>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"TEODOR MURĂȘANU" TURDA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8.47</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1373447533"/>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"AVRAM IANCU" DEJ</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8.43</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354557249"/>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LICEUL TEORETIC "LUCIAN BLAGA"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8.42</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3188799174"/>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"IULIU HAȚIEGANU"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8.38</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3860232853"/>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"CONSTANTIN BRÂNCUȘI"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8.3</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1312173147"/>
                  </a:ext>
                </a:extLst>
              </a:tr>
              <a:tr h="234698">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"MIHAI EMINESCU" DEJ</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8.3</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121" marR="9121" marT="9121" marB="0" anchor="b"/>
                </a:tc>
                <a:extLst>
                  <a:ext uri="{0D108BD9-81ED-4DB2-BD59-A6C34878D82A}">
                    <a16:rowId xmlns:a16="http://schemas.microsoft.com/office/drawing/2014/main" xmlns="" val="2695870111"/>
                  </a:ext>
                </a:extLst>
              </a:tr>
            </a:tbl>
          </a:graphicData>
        </a:graphic>
      </p:graphicFrame>
    </p:spTree>
    <p:extLst>
      <p:ext uri="{BB962C8B-B14F-4D97-AF65-F5344CB8AC3E}">
        <p14:creationId xmlns:p14="http://schemas.microsoft.com/office/powerpoint/2010/main" val="16108648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4F0817E-62AD-498D-A100-6716F172EAEF}"/>
              </a:ext>
            </a:extLst>
          </p:cNvPr>
          <p:cNvSpPr/>
          <p:nvPr/>
        </p:nvSpPr>
        <p:spPr>
          <a:xfrm>
            <a:off x="609601" y="637309"/>
            <a:ext cx="10598726" cy="2514022"/>
          </a:xfrm>
          <a:prstGeom prst="rect">
            <a:avLst/>
          </a:prstGeom>
        </p:spPr>
        <p:txBody>
          <a:bodyPr wrap="square">
            <a:spAutoFit/>
          </a:bodyPr>
          <a:lstStyle/>
          <a:p>
            <a:pPr marL="365125" indent="-255588" algn="just">
              <a:lnSpc>
                <a:spcPct val="7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teste;</a:t>
            </a:r>
            <a:endParaRPr lang="en-US" altLang="en-US" sz="2800" dirty="0">
              <a:latin typeface="Times New Roman" panose="02020603050405020304" pitchFamily="18" charset="0"/>
              <a:cs typeface="Times New Roman" panose="02020603050405020304" pitchFamily="18" charset="0"/>
            </a:endParaRPr>
          </a:p>
          <a:p>
            <a:pPr marL="365125" indent="-255588" algn="just">
              <a:lnSpc>
                <a:spcPct val="7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chestionare de atitudini;</a:t>
            </a:r>
            <a:endParaRPr lang="en-US" altLang="en-US" sz="2800" dirty="0">
              <a:latin typeface="Times New Roman" panose="02020603050405020304" pitchFamily="18" charset="0"/>
              <a:cs typeface="Times New Roman" panose="02020603050405020304" pitchFamily="18" charset="0"/>
            </a:endParaRPr>
          </a:p>
          <a:p>
            <a:pPr marL="365125" indent="-255588" algn="just">
              <a:lnSpc>
                <a:spcPct val="7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înregistrări, fotografii care reflectă activitatea desfăşurată de elev individual sau alături de colegii săi;</a:t>
            </a:r>
          </a:p>
          <a:p>
            <a:pPr marL="365125" indent="-255588" algn="just">
              <a:lnSpc>
                <a:spcPct val="7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reflecţiile proprii ale elevului asupra a ceea ce lucrează;</a:t>
            </a:r>
          </a:p>
          <a:p>
            <a:pPr marL="365125" indent="-255588" algn="just">
              <a:lnSpc>
                <a:spcPct val="7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autoevaluări scrise de elev sau de membrii grupului;</a:t>
            </a:r>
          </a:p>
          <a:p>
            <a:pPr marL="365125" indent="-255588" algn="just">
              <a:lnSpc>
                <a:spcPct val="7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alte materiale: hărţi cognitive, contribuţii la activitate care reflectă participarea elevului/ grupului la derularea şi soluţionarea temei date;</a:t>
            </a:r>
          </a:p>
        </p:txBody>
      </p:sp>
      <p:sp>
        <p:nvSpPr>
          <p:cNvPr id="3" name="Rectangle 2">
            <a:extLst>
              <a:ext uri="{FF2B5EF4-FFF2-40B4-BE49-F238E27FC236}">
                <a16:creationId xmlns:a16="http://schemas.microsoft.com/office/drawing/2014/main" xmlns="" id="{AC7BFB26-34B8-4C07-9C9F-CE79E6A8CD05}"/>
              </a:ext>
            </a:extLst>
          </p:cNvPr>
          <p:cNvSpPr/>
          <p:nvPr/>
        </p:nvSpPr>
        <p:spPr>
          <a:xfrm>
            <a:off x="609601" y="3061276"/>
            <a:ext cx="11139053" cy="2505301"/>
          </a:xfrm>
          <a:prstGeom prst="rect">
            <a:avLst/>
          </a:prstGeom>
        </p:spPr>
        <p:txBody>
          <a:bodyPr wrap="square">
            <a:spAutoFit/>
          </a:bodyPr>
          <a:lstStyle/>
          <a:p>
            <a:pPr marL="365125" indent="-255588" algn="just">
              <a:lnSpc>
                <a:spcPct val="8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obiective viitoare pornind de la realizările curente ale elevului/grupului, pe baza intereselor şi a progreselor înregistrate;</a:t>
            </a:r>
          </a:p>
          <a:p>
            <a:pPr marL="365125" indent="-255588" algn="just">
              <a:lnSpc>
                <a:spcPct val="8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comentarii suplimentare şi evaluări ale profesorului, ale altor grupuri de învăţare şi/sau ale altor părţi interesate</a:t>
            </a:r>
            <a:r>
              <a:rPr lang="en-US" altLang="en-US" sz="2800" dirty="0">
                <a:latin typeface="Times New Roman" panose="02020603050405020304" pitchFamily="18" charset="0"/>
                <a:cs typeface="Times New Roman" panose="02020603050405020304" pitchFamily="18" charset="0"/>
              </a:rPr>
              <a:t> (</a:t>
            </a:r>
            <a:r>
              <a:rPr lang="ro-RO" altLang="en-US" sz="2800" dirty="0">
                <a:latin typeface="Times New Roman" panose="02020603050405020304" pitchFamily="18" charset="0"/>
                <a:cs typeface="Times New Roman" panose="02020603050405020304" pitchFamily="18" charset="0"/>
              </a:rPr>
              <a:t>de ex</a:t>
            </a:r>
            <a:r>
              <a:rPr lang="en-US" altLang="en-US" sz="2800" dirty="0">
                <a:latin typeface="Times New Roman" panose="02020603050405020304" pitchFamily="18" charset="0"/>
                <a:cs typeface="Times New Roman" panose="02020603050405020304" pitchFamily="18" charset="0"/>
              </a:rPr>
              <a:t>.</a:t>
            </a:r>
            <a:r>
              <a:rPr lang="ro-RO" altLang="en-US" sz="2800" dirty="0">
                <a:latin typeface="Times New Roman" panose="02020603050405020304" pitchFamily="18" charset="0"/>
                <a:cs typeface="Times New Roman" panose="02020603050405020304" pitchFamily="18" charset="0"/>
              </a:rPr>
              <a:t> părinţii</a:t>
            </a:r>
            <a:r>
              <a:rPr lang="en-US" altLang="en-US" sz="2800" dirty="0">
                <a:latin typeface="Times New Roman" panose="02020603050405020304" pitchFamily="18" charset="0"/>
                <a:cs typeface="Times New Roman" panose="02020603050405020304" pitchFamily="18" charset="0"/>
              </a:rPr>
              <a:t>)</a:t>
            </a:r>
            <a:r>
              <a:rPr lang="ro-RO" altLang="en-US" sz="2800" dirty="0">
                <a:latin typeface="Times New Roman" panose="02020603050405020304" pitchFamily="18" charset="0"/>
                <a:cs typeface="Times New Roman" panose="02020603050405020304" pitchFamily="18" charset="0"/>
              </a:rPr>
              <a:t>;</a:t>
            </a:r>
          </a:p>
          <a:p>
            <a:pPr marL="365125" indent="-255588" algn="just">
              <a:lnSpc>
                <a:spcPct val="8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rezultate ale activităţilor de autoevaluare;</a:t>
            </a:r>
          </a:p>
          <a:p>
            <a:pPr marL="365125" indent="-255588" algn="just">
              <a:lnSpc>
                <a:spcPct val="8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planuri de acţiune/evaluări/activităţi viitoare planificate de către elev</a:t>
            </a:r>
            <a:r>
              <a:rPr lang="en-US" altLang="en-US" sz="2800" dirty="0">
                <a:latin typeface="Times New Roman" panose="02020603050405020304" pitchFamily="18" charset="0"/>
                <a:cs typeface="Times New Roman" panose="02020603050405020304" pitchFamily="18" charset="0"/>
              </a:rPr>
              <a:t>;</a:t>
            </a:r>
            <a:endParaRPr lang="ro-RO" altLang="en-US" sz="2800" dirty="0">
              <a:latin typeface="Times New Roman" panose="02020603050405020304" pitchFamily="18" charset="0"/>
              <a:cs typeface="Times New Roman" panose="02020603050405020304" pitchFamily="18" charset="0"/>
            </a:endParaRPr>
          </a:p>
          <a:p>
            <a:pPr marL="365125" indent="-255588" algn="just">
              <a:lnSpc>
                <a:spcPct val="80000"/>
              </a:lnSpc>
              <a:buFont typeface="Wingdings 3" panose="05040102010807070707" pitchFamily="18" charset="2"/>
              <a:buChar char=""/>
            </a:pPr>
            <a:r>
              <a:rPr lang="ro-RO" altLang="en-US" sz="2800" dirty="0">
                <a:latin typeface="Times New Roman" panose="02020603050405020304" pitchFamily="18" charset="0"/>
                <a:cs typeface="Times New Roman" panose="02020603050405020304" pitchFamily="18" charset="0"/>
              </a:rPr>
              <a:t>comentarii ale profesorului privind atitudinea şi rezultatele elevului</a:t>
            </a:r>
            <a:r>
              <a:rPr lang="en-US" altLang="en-US" sz="2800" dirty="0">
                <a:latin typeface="Times New Roman" panose="02020603050405020304" pitchFamily="18" charset="0"/>
                <a:cs typeface="Times New Roman" panose="02020603050405020304" pitchFamily="18" charset="0"/>
              </a:rPr>
              <a:t>.</a:t>
            </a:r>
            <a:endParaRPr lang="ro-RO" alt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800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9382" y="121459"/>
            <a:ext cx="11942617" cy="10341293"/>
          </a:xfrm>
          <a:prstGeom prst="rect">
            <a:avLst/>
          </a:prstGeom>
          <a:noFill/>
        </p:spPr>
        <p:txBody>
          <a:bodyPr wrap="square" rtlCol="0">
            <a:spAutoFit/>
          </a:bodyPr>
          <a:lstStyle/>
          <a:p>
            <a:r>
              <a:rPr lang="ro-RO" sz="3200" b="1" dirty="0">
                <a:latin typeface="Times New Roman" panose="02020603050405020304" pitchFamily="18" charset="0"/>
                <a:cs typeface="Times New Roman" panose="02020603050405020304" pitchFamily="18" charset="0"/>
              </a:rPr>
              <a:t>4. Perspective</a:t>
            </a:r>
          </a:p>
          <a:p>
            <a:r>
              <a:rPr lang="ro-RO" sz="2400" b="1" dirty="0">
                <a:latin typeface="Times New Roman" panose="02020603050405020304" pitchFamily="18" charset="0"/>
                <a:cs typeface="Times New Roman" panose="02020603050405020304" pitchFamily="18" charset="0"/>
              </a:rPr>
              <a:t>4.1. Test inițial, clasa a V-a</a:t>
            </a:r>
          </a:p>
          <a:p>
            <a:r>
              <a:rPr lang="ro-RO" sz="2400" b="1" dirty="0">
                <a:solidFill>
                  <a:srgbClr val="FFC000"/>
                </a:solidFill>
              </a:rPr>
              <a:t>									</a:t>
            </a:r>
            <a:r>
              <a:rPr lang="ro-RO" sz="2400" b="1" dirty="0">
                <a:solidFill>
                  <a:srgbClr val="FFC000"/>
                </a:solidFill>
                <a:latin typeface="Times New Roman" panose="02020603050405020304" pitchFamily="18" charset="0"/>
                <a:cs typeface="Times New Roman" panose="02020603050405020304" pitchFamily="18" charset="0"/>
              </a:rPr>
              <a:t>Inspecție tematică:</a:t>
            </a:r>
          </a:p>
          <a:p>
            <a:endParaRPr lang="ro-RO" sz="2800" b="1" dirty="0"/>
          </a:p>
          <a:p>
            <a:pPr algn="just"/>
            <a:r>
              <a:rPr lang="en-US" sz="2400" b="1" dirty="0" err="1">
                <a:latin typeface="Times New Roman" panose="02020603050405020304" pitchFamily="18" charset="0"/>
                <a:cs typeface="Times New Roman" panose="02020603050405020304" pitchFamily="18" charset="0"/>
              </a:rPr>
              <a:t>Scop</a:t>
            </a:r>
            <a:r>
              <a:rPr lang="en-US" sz="2400" b="1" dirty="0">
                <a:latin typeface="Times New Roman" panose="02020603050405020304" pitchFamily="18" charset="0"/>
                <a:cs typeface="Times New Roman" panose="02020603050405020304" pitchFamily="18" charset="0"/>
              </a:rPr>
              <a:t>: </a:t>
            </a:r>
            <a:endParaRPr lang="fr-FR" sz="2400" b="1" dirty="0">
              <a:latin typeface="Times New Roman" panose="02020603050405020304" pitchFamily="18" charset="0"/>
              <a:cs typeface="Times New Roman" panose="02020603050405020304" pitchFamily="18" charset="0"/>
            </a:endParaRPr>
          </a:p>
          <a:p>
            <a:pPr algn="just"/>
            <a:r>
              <a:rPr lang="en-US" sz="2400" dirty="0" err="1">
                <a:latin typeface="Times New Roman" panose="02020603050405020304" pitchFamily="18" charset="0"/>
                <a:cs typeface="Times New Roman" panose="02020603050405020304" pitchFamily="18" charset="0"/>
              </a:rPr>
              <a:t>Asigurarea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calit</a:t>
            </a:r>
            <a:r>
              <a:rPr lang="ro-RO" sz="2400" dirty="0">
                <a:latin typeface="Times New Roman" panose="02020603050405020304" pitchFamily="18" charset="0"/>
                <a:cs typeface="Times New Roman" panose="02020603050405020304" pitchFamily="18" charset="0"/>
              </a:rPr>
              <a:t>ății în educație prin monitorizarea implementării parteneriatului învățător-profesor la clasele a IV-a și a V-a.</a:t>
            </a:r>
            <a:endParaRPr lang="fr-FR" sz="2400" dirty="0">
              <a:latin typeface="Times New Roman" panose="02020603050405020304" pitchFamily="18" charset="0"/>
              <a:cs typeface="Times New Roman" panose="02020603050405020304" pitchFamily="18" charset="0"/>
            </a:endParaRPr>
          </a:p>
          <a:p>
            <a:r>
              <a:rPr lang="ro-RO" dirty="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p>
            <a:r>
              <a:rPr lang="ro-RO" sz="2400" b="1" dirty="0">
                <a:latin typeface="Times New Roman" panose="02020603050405020304" pitchFamily="18" charset="0"/>
                <a:cs typeface="Times New Roman" panose="02020603050405020304" pitchFamily="18" charset="0"/>
              </a:rPr>
              <a:t>Obiective:</a:t>
            </a:r>
            <a:endParaRPr lang="fr-FR" sz="2400" b="1"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ro-RO" sz="2400" dirty="0">
                <a:latin typeface="Times New Roman" panose="02020603050405020304" pitchFamily="18" charset="0"/>
                <a:cs typeface="Times New Roman" panose="02020603050405020304" pitchFamily="18" charset="0"/>
              </a:rPr>
              <a:t>Graficul activităților desfășurate în parteneriat învățător-profesor la clasa a </a:t>
            </a:r>
            <a:r>
              <a:rPr lang="ro-RO" sz="2400" dirty="0" smtClean="0">
                <a:latin typeface="Times New Roman" panose="02020603050405020304" pitchFamily="18" charset="0"/>
                <a:cs typeface="Times New Roman" panose="02020603050405020304" pitchFamily="18" charset="0"/>
              </a:rPr>
              <a:t>IV-a</a:t>
            </a:r>
            <a:r>
              <a:rPr lang="ro-RO" sz="2400" dirty="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ro-RO" sz="2400" dirty="0">
                <a:latin typeface="Times New Roman" panose="02020603050405020304" pitchFamily="18" charset="0"/>
                <a:cs typeface="Times New Roman" panose="02020603050405020304" pitchFamily="18" charset="0"/>
              </a:rPr>
              <a:t>Modul de aplicare a testelor finale/ inițiale la sfârșitul clasei a IV-a/ începutul clasei a V-a;</a:t>
            </a:r>
            <a:endParaRPr lang="fr-FR" sz="240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ro-RO" sz="2400" dirty="0">
                <a:latin typeface="Times New Roman" panose="02020603050405020304" pitchFamily="18" charset="0"/>
                <a:cs typeface="Times New Roman" panose="02020603050405020304" pitchFamily="18" charset="0"/>
              </a:rPr>
              <a:t>Modul de proiectare a documentelor școlare în funcție de rezultatele obținute la testul inițial (clasa a V-a).</a:t>
            </a:r>
          </a:p>
          <a:p>
            <a:pPr lvl="0"/>
            <a:endParaRPr lang="fr-FR" sz="2400" dirty="0">
              <a:latin typeface="Times New Roman" panose="02020603050405020304" pitchFamily="18" charset="0"/>
              <a:cs typeface="Times New Roman" panose="02020603050405020304" pitchFamily="18" charset="0"/>
            </a:endParaRPr>
          </a:p>
          <a:p>
            <a:r>
              <a:rPr lang="ro-RO" sz="2400" dirty="0">
                <a:latin typeface="Times New Roman" panose="02020603050405020304" pitchFamily="18" charset="0"/>
                <a:cs typeface="Times New Roman" panose="02020603050405020304" pitchFamily="18" charset="0"/>
              </a:rPr>
              <a:t>Învățător clasa a IV-a:</a:t>
            </a:r>
            <a:endParaRPr lang="fr-FR" sz="2400" dirty="0">
              <a:latin typeface="Times New Roman" panose="02020603050405020304" pitchFamily="18" charset="0"/>
              <a:cs typeface="Times New Roman" panose="02020603050405020304" pitchFamily="18" charset="0"/>
            </a:endParaRPr>
          </a:p>
          <a:p>
            <a:r>
              <a:rPr lang="ro-RO" sz="2400" dirty="0">
                <a:latin typeface="Times New Roman" panose="02020603050405020304" pitchFamily="18" charset="0"/>
                <a:cs typeface="Times New Roman" panose="02020603050405020304" pitchFamily="18" charset="0"/>
              </a:rPr>
              <a:t>Profesor clasa a V-a:</a:t>
            </a:r>
            <a:endParaRPr lang="fr-FR" sz="2400" dirty="0">
              <a:latin typeface="Times New Roman" panose="02020603050405020304" pitchFamily="18" charset="0"/>
              <a:cs typeface="Times New Roman" panose="02020603050405020304" pitchFamily="18" charset="0"/>
            </a:endParaRPr>
          </a:p>
          <a:p>
            <a:endParaRPr lang="ro-RO" sz="2800" b="1" dirty="0"/>
          </a:p>
          <a:p>
            <a:endParaRPr lang="ro-RO" sz="2800" b="1" dirty="0"/>
          </a:p>
          <a:p>
            <a:endParaRPr lang="ro-RO" sz="2800" b="1" dirty="0"/>
          </a:p>
          <a:p>
            <a:endParaRPr lang="ro-RO" sz="2800" b="1" dirty="0"/>
          </a:p>
          <a:p>
            <a:endParaRPr lang="ro-RO" sz="2800" b="1" dirty="0"/>
          </a:p>
          <a:p>
            <a:endParaRPr lang="ro-RO" sz="2800" b="1" dirty="0"/>
          </a:p>
          <a:p>
            <a:endParaRPr lang="ro-RO" sz="2800" b="1" dirty="0"/>
          </a:p>
          <a:p>
            <a:endParaRPr lang="ro-RO" sz="2800" b="1" dirty="0"/>
          </a:p>
          <a:p>
            <a:endParaRPr lang="en-US" sz="2800" b="1" dirty="0"/>
          </a:p>
        </p:txBody>
      </p:sp>
      <p:graphicFrame>
        <p:nvGraphicFramePr>
          <p:cNvPr id="17" name="Table 16">
            <a:extLst>
              <a:ext uri="{FF2B5EF4-FFF2-40B4-BE49-F238E27FC236}">
                <a16:creationId xmlns:a16="http://schemas.microsoft.com/office/drawing/2014/main" xmlns="" id="{45899B57-0581-484C-8030-571D241F32C5}"/>
              </a:ext>
            </a:extLst>
          </p:cNvPr>
          <p:cNvGraphicFramePr>
            <a:graphicFrameLocks noGrp="1"/>
          </p:cNvGraphicFramePr>
          <p:nvPr>
            <p:extLst>
              <p:ext uri="{D42A27DB-BD31-4B8C-83A1-F6EECF244321}">
                <p14:modId xmlns:p14="http://schemas.microsoft.com/office/powerpoint/2010/main" val="2538901362"/>
              </p:ext>
            </p:extLst>
          </p:nvPr>
        </p:nvGraphicFramePr>
        <p:xfrm>
          <a:off x="3754582" y="4724400"/>
          <a:ext cx="6497781" cy="2135061"/>
        </p:xfrm>
        <a:graphic>
          <a:graphicData uri="http://schemas.openxmlformats.org/drawingml/2006/table">
            <a:tbl>
              <a:tblPr firstRow="1" firstCol="1" bandRow="1">
                <a:tableStyleId>{5C22544A-7EE6-4342-B048-85BDC9FD1C3A}</a:tableStyleId>
              </a:tblPr>
              <a:tblGrid>
                <a:gridCol w="837814">
                  <a:extLst>
                    <a:ext uri="{9D8B030D-6E8A-4147-A177-3AD203B41FA5}">
                      <a16:colId xmlns:a16="http://schemas.microsoft.com/office/drawing/2014/main" xmlns="" val="2184826043"/>
                    </a:ext>
                  </a:extLst>
                </a:gridCol>
                <a:gridCol w="1273347">
                  <a:extLst>
                    <a:ext uri="{9D8B030D-6E8A-4147-A177-3AD203B41FA5}">
                      <a16:colId xmlns:a16="http://schemas.microsoft.com/office/drawing/2014/main" xmlns="" val="1215620354"/>
                    </a:ext>
                  </a:extLst>
                </a:gridCol>
                <a:gridCol w="1612789">
                  <a:extLst>
                    <a:ext uri="{9D8B030D-6E8A-4147-A177-3AD203B41FA5}">
                      <a16:colId xmlns:a16="http://schemas.microsoft.com/office/drawing/2014/main" xmlns="" val="1774737585"/>
                    </a:ext>
                  </a:extLst>
                </a:gridCol>
                <a:gridCol w="1413123">
                  <a:extLst>
                    <a:ext uri="{9D8B030D-6E8A-4147-A177-3AD203B41FA5}">
                      <a16:colId xmlns:a16="http://schemas.microsoft.com/office/drawing/2014/main" xmlns="" val="3987855997"/>
                    </a:ext>
                  </a:extLst>
                </a:gridCol>
                <a:gridCol w="1360708">
                  <a:extLst>
                    <a:ext uri="{9D8B030D-6E8A-4147-A177-3AD203B41FA5}">
                      <a16:colId xmlns:a16="http://schemas.microsoft.com/office/drawing/2014/main" xmlns="" val="369546210"/>
                    </a:ext>
                  </a:extLst>
                </a:gridCol>
              </a:tblGrid>
              <a:tr h="1375297">
                <a:tc>
                  <a:txBody>
                    <a:bodyPr/>
                    <a:lstStyle/>
                    <a:p>
                      <a:pPr algn="ctr">
                        <a:lnSpc>
                          <a:spcPct val="107000"/>
                        </a:lnSpc>
                        <a:spcAft>
                          <a:spcPts val="0"/>
                        </a:spcAft>
                      </a:pPr>
                      <a:r>
                        <a:rPr lang="ro-RO" sz="1600" dirty="0">
                          <a:solidFill>
                            <a:schemeClr val="bg1"/>
                          </a:solidFill>
                          <a:effectLst/>
                          <a:latin typeface="Times New Roman" panose="02020603050405020304" pitchFamily="18" charset="0"/>
                          <a:cs typeface="Times New Roman" panose="02020603050405020304" pitchFamily="18" charset="0"/>
                        </a:rPr>
                        <a:t>Nr. </a:t>
                      </a:r>
                    </a:p>
                    <a:p>
                      <a:pPr algn="ctr">
                        <a:lnSpc>
                          <a:spcPct val="107000"/>
                        </a:lnSpc>
                        <a:spcAft>
                          <a:spcPts val="0"/>
                        </a:spcAft>
                      </a:pPr>
                      <a:r>
                        <a:rPr lang="ro-RO" sz="1600" dirty="0">
                          <a:solidFill>
                            <a:schemeClr val="bg1"/>
                          </a:solidFill>
                          <a:effectLst/>
                          <a:latin typeface="Times New Roman" panose="02020603050405020304" pitchFamily="18" charset="0"/>
                          <a:cs typeface="Times New Roman" panose="02020603050405020304" pitchFamily="18" charset="0"/>
                        </a:rPr>
                        <a:t>crt.</a:t>
                      </a:r>
                      <a:endParaRPr lang="fr-FR"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dirty="0">
                          <a:solidFill>
                            <a:schemeClr val="bg1"/>
                          </a:solidFill>
                          <a:effectLst/>
                          <a:latin typeface="Times New Roman" panose="02020603050405020304" pitchFamily="18" charset="0"/>
                          <a:cs typeface="Times New Roman" panose="02020603050405020304" pitchFamily="18" charset="0"/>
                        </a:rPr>
                        <a:t>Numele și prenumele elevului</a:t>
                      </a:r>
                      <a:endParaRPr lang="fr-FR"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dirty="0" smtClean="0">
                          <a:solidFill>
                            <a:schemeClr val="bg1"/>
                          </a:solidFill>
                          <a:effectLst/>
                          <a:latin typeface="Times New Roman" panose="02020603050405020304" pitchFamily="18" charset="0"/>
                          <a:cs typeface="Times New Roman" panose="02020603050405020304" pitchFamily="18" charset="0"/>
                        </a:rPr>
                        <a:t>Punctaj </a:t>
                      </a:r>
                    </a:p>
                    <a:p>
                      <a:pPr algn="ctr">
                        <a:lnSpc>
                          <a:spcPct val="107000"/>
                        </a:lnSpc>
                        <a:spcAft>
                          <a:spcPts val="0"/>
                        </a:spcAft>
                      </a:pPr>
                      <a:r>
                        <a:rPr lang="ro-RO" sz="1600" dirty="0" smtClean="0">
                          <a:solidFill>
                            <a:schemeClr val="bg1"/>
                          </a:solidFill>
                          <a:effectLst/>
                          <a:latin typeface="Times New Roman" panose="02020603050405020304" pitchFamily="18" charset="0"/>
                          <a:cs typeface="Times New Roman" panose="02020603050405020304" pitchFamily="18" charset="0"/>
                        </a:rPr>
                        <a:t>clasa a IV-a –  testul final</a:t>
                      </a:r>
                      <a:endParaRPr lang="fr-FR" sz="16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fr-FR"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dirty="0">
                          <a:solidFill>
                            <a:schemeClr val="bg1"/>
                          </a:solidFill>
                          <a:effectLst/>
                          <a:latin typeface="Times New Roman" panose="02020603050405020304" pitchFamily="18" charset="0"/>
                          <a:cs typeface="Times New Roman" panose="02020603050405020304" pitchFamily="18" charset="0"/>
                        </a:rPr>
                        <a:t>Calificativ clasa a IV-a – limba și literatura română</a:t>
                      </a:r>
                      <a:endParaRPr lang="fr-FR" sz="1600" dirty="0">
                        <a:solidFill>
                          <a:schemeClr val="bg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ro-RO" sz="1600" dirty="0">
                          <a:solidFill>
                            <a:schemeClr val="bg1"/>
                          </a:solidFill>
                          <a:effectLst/>
                          <a:latin typeface="Times New Roman" panose="02020603050405020304" pitchFamily="18" charset="0"/>
                          <a:cs typeface="Times New Roman" panose="02020603050405020304" pitchFamily="18" charset="0"/>
                        </a:rPr>
                        <a:t> </a:t>
                      </a:r>
                      <a:endParaRPr lang="fr-FR" sz="16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o-RO" sz="1600" dirty="0" smtClean="0">
                          <a:solidFill>
                            <a:schemeClr val="bg1"/>
                          </a:solidFill>
                          <a:effectLst/>
                          <a:latin typeface="Times New Roman" panose="02020603050405020304" pitchFamily="18" charset="0"/>
                          <a:cs typeface="Times New Roman" panose="02020603050405020304" pitchFamily="18" charset="0"/>
                        </a:rPr>
                        <a:t>Punctaj </a:t>
                      </a:r>
                    </a:p>
                    <a:p>
                      <a:pPr algn="ctr">
                        <a:lnSpc>
                          <a:spcPct val="107000"/>
                        </a:lnSpc>
                        <a:spcAft>
                          <a:spcPts val="0"/>
                        </a:spcAft>
                      </a:pPr>
                      <a:r>
                        <a:rPr lang="ro-RO" sz="1600" dirty="0" smtClean="0">
                          <a:solidFill>
                            <a:schemeClr val="bg1"/>
                          </a:solidFill>
                          <a:effectLst/>
                          <a:latin typeface="Times New Roman" panose="02020603050405020304" pitchFamily="18" charset="0"/>
                          <a:cs typeface="Times New Roman" panose="02020603050405020304" pitchFamily="18" charset="0"/>
                        </a:rPr>
                        <a:t>clasa a V-a –  testul inițial la limba și literatura română</a:t>
                      </a:r>
                      <a:endParaRPr lang="fr-FR" sz="16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807324484"/>
                  </a:ext>
                </a:extLst>
              </a:tr>
              <a:tr h="165022">
                <a:tc>
                  <a:txBody>
                    <a:bodyPr/>
                    <a:lstStyle/>
                    <a:p>
                      <a:pPr>
                        <a:lnSpc>
                          <a:spcPct val="107000"/>
                        </a:lnSpc>
                        <a:spcAft>
                          <a:spcPts val="0"/>
                        </a:spcAft>
                      </a:pPr>
                      <a:r>
                        <a:rPr lang="ro-RO" sz="1200" dirty="0">
                          <a:solidFill>
                            <a:schemeClr val="bg1"/>
                          </a:solidFill>
                          <a:effectLst/>
                        </a:rPr>
                        <a:t> </a:t>
                      </a:r>
                      <a:endParaRPr lang="fr-FR"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dirty="0">
                          <a:solidFill>
                            <a:schemeClr val="bg1"/>
                          </a:solidFill>
                          <a:effectLst/>
                        </a:rPr>
                        <a:t> </a:t>
                      </a:r>
                      <a:endParaRPr lang="fr-FR"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037560139"/>
                  </a:ext>
                </a:extLst>
              </a:tr>
              <a:tr h="165022">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dirty="0">
                          <a:solidFill>
                            <a:schemeClr val="bg1"/>
                          </a:solidFill>
                          <a:effectLst/>
                        </a:rPr>
                        <a:t> </a:t>
                      </a:r>
                      <a:endParaRPr lang="fr-FR"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637552608"/>
                  </a:ext>
                </a:extLst>
              </a:tr>
              <a:tr h="165022">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a:solidFill>
                            <a:schemeClr val="bg1"/>
                          </a:solidFill>
                          <a:effectLst/>
                        </a:rPr>
                        <a:t> </a:t>
                      </a:r>
                      <a:endParaRPr lang="fr-FR" sz="11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ro-RO" sz="1200" dirty="0">
                          <a:solidFill>
                            <a:schemeClr val="bg1"/>
                          </a:solidFill>
                          <a:effectLst/>
                        </a:rPr>
                        <a:t> </a:t>
                      </a:r>
                      <a:endParaRPr lang="fr-FR"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753398473"/>
                  </a:ext>
                </a:extLst>
              </a:tr>
            </a:tbl>
          </a:graphicData>
        </a:graphic>
      </p:graphicFrame>
    </p:spTree>
    <p:extLst>
      <p:ext uri="{BB962C8B-B14F-4D97-AF65-F5344CB8AC3E}">
        <p14:creationId xmlns:p14="http://schemas.microsoft.com/office/powerpoint/2010/main" val="1132247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6A64A1-7A55-4600-B33E-871DF96DD0B0}"/>
              </a:ext>
            </a:extLst>
          </p:cNvPr>
          <p:cNvSpPr>
            <a:spLocks noGrp="1"/>
          </p:cNvSpPr>
          <p:nvPr>
            <p:ph type="title"/>
          </p:nvPr>
        </p:nvSpPr>
        <p:spPr/>
        <p:txBody>
          <a:bodyPr/>
          <a:lstStyle/>
          <a:p>
            <a:r>
              <a:rPr lang="ro-RO" sz="4400" b="1" dirty="0">
                <a:latin typeface="Times New Roman" panose="02020603050405020304" pitchFamily="18" charset="0"/>
                <a:cs typeface="Times New Roman" panose="02020603050405020304" pitchFamily="18" charset="0"/>
              </a:rPr>
              <a:t>4. Perspective</a:t>
            </a:r>
            <a:br>
              <a:rPr lang="ro-RO" sz="4400" b="1" dirty="0">
                <a:latin typeface="Times New Roman" panose="02020603050405020304" pitchFamily="18" charset="0"/>
                <a:cs typeface="Times New Roman" panose="02020603050405020304" pitchFamily="18" charset="0"/>
              </a:rPr>
            </a:br>
            <a:endParaRPr lang="fr-FR" dirty="0"/>
          </a:p>
        </p:txBody>
      </p:sp>
      <p:sp>
        <p:nvSpPr>
          <p:cNvPr id="3" name="Content Placeholder 2">
            <a:extLst>
              <a:ext uri="{FF2B5EF4-FFF2-40B4-BE49-F238E27FC236}">
                <a16:creationId xmlns:a16="http://schemas.microsoft.com/office/drawing/2014/main" xmlns="" id="{DDA6BEAC-9981-4B3C-97D8-5A9DB2323E1C}"/>
              </a:ext>
            </a:extLst>
          </p:cNvPr>
          <p:cNvSpPr>
            <a:spLocks noGrp="1"/>
          </p:cNvSpPr>
          <p:nvPr>
            <p:ph idx="1"/>
          </p:nvPr>
        </p:nvSpPr>
        <p:spPr>
          <a:xfrm>
            <a:off x="498763" y="1427018"/>
            <a:ext cx="10945091" cy="5084618"/>
          </a:xfrm>
        </p:spPr>
        <p:txBody>
          <a:bodyPr>
            <a:normAutofit/>
          </a:bodyPr>
          <a:lstStyle/>
          <a:p>
            <a:r>
              <a:rPr lang="ro-RO" sz="2800" b="1" dirty="0">
                <a:latin typeface="Times New Roman" panose="02020603050405020304" pitchFamily="18" charset="0"/>
                <a:cs typeface="Times New Roman" panose="02020603050405020304" pitchFamily="18" charset="0"/>
              </a:rPr>
              <a:t>4.2. Consiliul consultativ al disciplinei</a:t>
            </a:r>
          </a:p>
          <a:p>
            <a:pPr marL="0" indent="0">
              <a:buNone/>
            </a:pPr>
            <a:endParaRPr lang="ro-RO" sz="2800" b="1" dirty="0">
              <a:latin typeface="Times New Roman" panose="02020603050405020304" pitchFamily="18" charset="0"/>
              <a:cs typeface="Times New Roman" panose="02020603050405020304" pitchFamily="18" charset="0"/>
            </a:endParaRPr>
          </a:p>
          <a:p>
            <a:r>
              <a:rPr lang="ro-RO" sz="2800" b="1" dirty="0">
                <a:latin typeface="Times New Roman" panose="02020603050405020304" pitchFamily="18" charset="0"/>
                <a:cs typeface="Times New Roman" panose="02020603050405020304" pitchFamily="18" charset="0"/>
              </a:rPr>
              <a:t>4.3. Metodiști I.S.J. Cluj 2019-2020</a:t>
            </a:r>
          </a:p>
          <a:p>
            <a:pPr marL="285750" indent="-285750" algn="just">
              <a:buFont typeface="Wingdings" panose="05000000000000000000" pitchFamily="2" charset="2"/>
              <a:buChar char="§"/>
            </a:pPr>
            <a:r>
              <a:rPr lang="ro-RO" sz="2800" b="1" dirty="0">
                <a:latin typeface="Times New Roman" panose="02020603050405020304" pitchFamily="18" charset="0"/>
                <a:cs typeface="Times New Roman" panose="02020603050405020304" pitchFamily="18" charset="0"/>
              </a:rPr>
              <a:t>Metodiști de drept – profesorii de limba și literatura română care  coordonează practica pedagogică a elevilor de la profilul vocațional, specializarea învățători-educatori din cadrul Colegiului Național </a:t>
            </a:r>
            <a:r>
              <a:rPr lang="ro-RO" sz="2800" b="1" i="1" dirty="0">
                <a:latin typeface="Times New Roman" panose="02020603050405020304" pitchFamily="18" charset="0"/>
                <a:cs typeface="Times New Roman" panose="02020603050405020304" pitchFamily="18" charset="0"/>
              </a:rPr>
              <a:t>Gheorghe Lazăr</a:t>
            </a:r>
            <a:r>
              <a:rPr lang="ro-RO" sz="2800" dirty="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ro-RO" sz="2800" b="1" dirty="0">
                <a:latin typeface="Times New Roman" panose="02020603050405020304" pitchFamily="18" charset="0"/>
                <a:cs typeface="Times New Roman" panose="02020603050405020304" pitchFamily="18" charset="0"/>
              </a:rPr>
              <a:t>Metodiști admiși în urma desfășurării procedurii de selecție a profesorilor metodiști.</a:t>
            </a:r>
          </a:p>
          <a:p>
            <a:pPr marL="285750" indent="-285750">
              <a:buFont typeface="Wingdings" panose="05000000000000000000" pitchFamily="2" charset="2"/>
              <a:buChar char="§"/>
            </a:pPr>
            <a:endParaRPr lang="ro-RO" b="1" i="1" dirty="0"/>
          </a:p>
          <a:p>
            <a:pPr marL="285750" indent="-285750">
              <a:buFont typeface="Wingdings" panose="05000000000000000000" pitchFamily="2" charset="2"/>
              <a:buChar char="§"/>
            </a:pPr>
            <a:endParaRPr lang="ro-RO" b="1" dirty="0"/>
          </a:p>
          <a:p>
            <a:endParaRPr lang="fr-FR" dirty="0"/>
          </a:p>
        </p:txBody>
      </p:sp>
    </p:spTree>
    <p:extLst>
      <p:ext uri="{BB962C8B-B14F-4D97-AF65-F5344CB8AC3E}">
        <p14:creationId xmlns:p14="http://schemas.microsoft.com/office/powerpoint/2010/main" val="486941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
            <a:ext cx="12001500" cy="6863417"/>
          </a:xfrm>
          <a:prstGeom prst="rect">
            <a:avLst/>
          </a:prstGeom>
          <a:noFill/>
        </p:spPr>
        <p:txBody>
          <a:bodyPr wrap="square" rtlCol="0">
            <a:spAutoFit/>
          </a:bodyPr>
          <a:lstStyle/>
          <a:p>
            <a:r>
              <a:rPr lang="ro-RO" sz="2400" b="1" dirty="0"/>
              <a:t>		</a:t>
            </a:r>
            <a:r>
              <a:rPr lang="ro-RO" sz="32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4. Perspective </a:t>
            </a:r>
          </a:p>
          <a:p>
            <a:r>
              <a:rPr lang="ro-RO" sz="2400" b="1" dirty="0">
                <a:latin typeface="Times New Roman" panose="02020603050405020304" pitchFamily="18" charset="0"/>
                <a:cs typeface="Times New Roman" panose="02020603050405020304" pitchFamily="18" charset="0"/>
              </a:rPr>
              <a:t>	4.4. Cercurile metodice</a:t>
            </a:r>
          </a:p>
          <a:p>
            <a:pPr marL="1257300" lvl="2" indent="-342900">
              <a:buFontTx/>
              <a:buChar char="-"/>
            </a:pPr>
            <a:r>
              <a:rPr lang="ro-RO" sz="2400" b="1" dirty="0">
                <a:latin typeface="Times New Roman" panose="02020603050405020304" pitchFamily="18" charset="0"/>
                <a:cs typeface="Times New Roman" panose="02020603050405020304" pitchFamily="18" charset="0"/>
              </a:rPr>
              <a:t>Coordonatori de cerc: </a:t>
            </a:r>
          </a:p>
          <a:p>
            <a:r>
              <a:rPr lang="ro-RO" sz="2400" b="1" dirty="0">
                <a:latin typeface="Times New Roman" panose="02020603050405020304" pitchFamily="18" charset="0"/>
                <a:cs typeface="Times New Roman" panose="02020603050405020304" pitchFamily="18" charset="0"/>
              </a:rPr>
              <a:t> 		a) Cluj - nivel gimnazial (Cluj și împrejurimi) : Sfîrlea Lenuța,  Popa  Mihaela</a:t>
            </a:r>
          </a:p>
          <a:p>
            <a:r>
              <a:rPr lang="ro-RO" sz="2400" b="1" dirty="0">
                <a:latin typeface="Times New Roman" panose="02020603050405020304" pitchFamily="18" charset="0"/>
                <a:cs typeface="Times New Roman" panose="02020603050405020304" pitchFamily="18" charset="0"/>
              </a:rPr>
              <a:t>              			 - nivel liceal - teoretic: Popescu Cristina, Pop Iulia</a:t>
            </a:r>
          </a:p>
          <a:p>
            <a:r>
              <a:rPr lang="ro-RO" sz="2400" b="1" dirty="0">
                <a:latin typeface="Times New Roman" panose="02020603050405020304" pitchFamily="18" charset="0"/>
                <a:cs typeface="Times New Roman" panose="02020603050405020304" pitchFamily="18" charset="0"/>
              </a:rPr>
              <a:t>   					- vocațional: Deji Tereza, Coța Cristian</a:t>
            </a:r>
          </a:p>
          <a:p>
            <a:r>
              <a:rPr lang="ro-RO" sz="2400" b="1" dirty="0">
                <a:latin typeface="Times New Roman" panose="02020603050405020304" pitchFamily="18" charset="0"/>
                <a:cs typeface="Times New Roman" panose="02020603050405020304" pitchFamily="18" charset="0"/>
              </a:rPr>
              <a:t>					- tehnologic: Diertic Adriana, Torje Nadia</a:t>
            </a:r>
          </a:p>
          <a:p>
            <a:r>
              <a:rPr lang="ro-RO" sz="2400" b="1" dirty="0">
                <a:latin typeface="Times New Roman" panose="02020603050405020304" pitchFamily="18" charset="0"/>
                <a:cs typeface="Times New Roman" panose="02020603050405020304" pitchFamily="18" charset="0"/>
              </a:rPr>
              <a:t>		b) Dej – nivel gimnazial și liceal : Bumbu Simona, </a:t>
            </a:r>
            <a:r>
              <a:rPr lang="en-US" sz="2400" b="1" dirty="0" err="1">
                <a:latin typeface="Times New Roman" panose="02020603050405020304" pitchFamily="18" charset="0"/>
                <a:cs typeface="Times New Roman" panose="02020603050405020304" pitchFamily="18" charset="0"/>
              </a:rPr>
              <a:t>Petru</a:t>
            </a:r>
            <a:r>
              <a:rPr lang="ro-RO" sz="2400" b="1" dirty="0">
                <a:latin typeface="Times New Roman" panose="02020603050405020304" pitchFamily="18" charset="0"/>
                <a:cs typeface="Times New Roman" panose="02020603050405020304" pitchFamily="18" charset="0"/>
              </a:rPr>
              <a:t>ța Vasiliu</a:t>
            </a:r>
          </a:p>
          <a:p>
            <a:r>
              <a:rPr lang="ro-RO" sz="2400" b="1" dirty="0">
                <a:latin typeface="Times New Roman" panose="02020603050405020304" pitchFamily="18" charset="0"/>
                <a:cs typeface="Times New Roman" panose="02020603050405020304" pitchFamily="18" charset="0"/>
              </a:rPr>
              <a:t>		c) Gherla – Monoses Cosmina, Rus Adriana</a:t>
            </a:r>
          </a:p>
          <a:p>
            <a:r>
              <a:rPr lang="ro-RO" sz="2400" b="1" dirty="0">
                <a:latin typeface="Times New Roman" panose="02020603050405020304" pitchFamily="18" charset="0"/>
                <a:cs typeface="Times New Roman" panose="02020603050405020304" pitchFamily="18" charset="0"/>
              </a:rPr>
              <a:t>		d) Turda – Pop Simona, Miron Laura</a:t>
            </a:r>
          </a:p>
          <a:p>
            <a:r>
              <a:rPr lang="ro-RO" sz="2400" b="1" dirty="0">
                <a:latin typeface="Times New Roman" panose="02020603050405020304" pitchFamily="18" charset="0"/>
                <a:cs typeface="Times New Roman" panose="02020603050405020304" pitchFamily="18" charset="0"/>
              </a:rPr>
              <a:t>		e) Câmpia Turzii - Corchiș Loredana, Spîlnăcan Diana</a:t>
            </a:r>
          </a:p>
          <a:p>
            <a:r>
              <a:rPr lang="ro-RO" sz="2400" b="1" dirty="0">
                <a:latin typeface="Times New Roman" panose="02020603050405020304" pitchFamily="18" charset="0"/>
                <a:cs typeface="Times New Roman" panose="02020603050405020304" pitchFamily="18" charset="0"/>
              </a:rPr>
              <a:t>		f) Huedin-  Stănică Daniela, Bălan Dinu</a:t>
            </a:r>
          </a:p>
          <a:p>
            <a:endParaRPr lang="ro-RO" sz="2400" b="1" dirty="0">
              <a:latin typeface="Times New Roman" panose="02020603050405020304" pitchFamily="18" charset="0"/>
              <a:cs typeface="Times New Roman" panose="02020603050405020304" pitchFamily="18" charset="0"/>
            </a:endParaRPr>
          </a:p>
          <a:p>
            <a:r>
              <a:rPr lang="ro-RO" sz="2400" b="1" dirty="0">
                <a:latin typeface="Times New Roman" panose="02020603050405020304" pitchFamily="18" charset="0"/>
                <a:cs typeface="Times New Roman" panose="02020603050405020304" pitchFamily="18" charset="0"/>
              </a:rPr>
              <a:t>	4.5. Predarea disciplinei Elemente de limba latină și de cultură romanică la cls. a VII-a</a:t>
            </a:r>
          </a:p>
          <a:p>
            <a:r>
              <a:rPr lang="ro-RO" sz="2400" b="1" dirty="0">
                <a:latin typeface="Times New Roman" panose="02020603050405020304" pitchFamily="18" charset="0"/>
                <a:cs typeface="Times New Roman" panose="02020603050405020304" pitchFamily="18" charset="0"/>
              </a:rPr>
              <a:t>	4. 6.  Activități metodice- prin CCD Cluj  </a:t>
            </a:r>
          </a:p>
          <a:p>
            <a:r>
              <a:rPr lang="ro-RO" sz="2400" b="1" dirty="0">
                <a:latin typeface="Times New Roman" panose="02020603050405020304" pitchFamily="18" charset="0"/>
                <a:cs typeface="Times New Roman" panose="02020603050405020304" pitchFamily="18" charset="0"/>
              </a:rPr>
              <a:t>	4.6. Selecția pentru orele de la Excelență</a:t>
            </a:r>
          </a:p>
          <a:p>
            <a:r>
              <a:rPr lang="ro-RO" sz="2400" b="1" dirty="0">
                <a:latin typeface="Times New Roman" panose="02020603050405020304" pitchFamily="18" charset="0"/>
                <a:cs typeface="Times New Roman" panose="02020603050405020304" pitchFamily="18" charset="0"/>
              </a:rPr>
              <a:t>      4.7. Olimpiadele școlare - ordinul 4203/2018</a:t>
            </a:r>
          </a:p>
          <a:p>
            <a:endParaRPr lang="ro-RO" sz="2400" b="1" dirty="0"/>
          </a:p>
        </p:txBody>
      </p:sp>
    </p:spTree>
    <p:extLst>
      <p:ext uri="{BB962C8B-B14F-4D97-AF65-F5344CB8AC3E}">
        <p14:creationId xmlns:p14="http://schemas.microsoft.com/office/powerpoint/2010/main" val="930548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3583" y="532015"/>
            <a:ext cx="11307418" cy="6309420"/>
          </a:xfrm>
          <a:prstGeom prst="rect">
            <a:avLst/>
          </a:prstGeom>
          <a:noFill/>
        </p:spPr>
        <p:txBody>
          <a:bodyPr wrap="square" rtlCol="0">
            <a:spAutoFit/>
          </a:bodyPr>
          <a:lstStyle/>
          <a:p>
            <a:r>
              <a:rPr lang="ro-RO" sz="3200" b="1" dirty="0">
                <a:latin typeface="Times New Roman" panose="02020603050405020304" pitchFamily="18" charset="0"/>
                <a:cs typeface="Times New Roman" panose="02020603050405020304" pitchFamily="18" charset="0"/>
              </a:rPr>
              <a:t>		</a:t>
            </a:r>
            <a:r>
              <a:rPr lang="ro-RO" sz="3600" b="1" dirty="0">
                <a:latin typeface="Times New Roman" panose="02020603050405020304" pitchFamily="18" charset="0"/>
                <a:cs typeface="Times New Roman" panose="02020603050405020304" pitchFamily="18" charset="0"/>
              </a:rPr>
              <a:t>	5. CONCLUZII</a:t>
            </a:r>
          </a:p>
          <a:p>
            <a:endParaRPr lang="ro-RO"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ro-RO" sz="2800" b="1" dirty="0">
                <a:latin typeface="Times New Roman" panose="02020603050405020304" pitchFamily="18" charset="0"/>
                <a:cs typeface="Times New Roman" panose="02020603050405020304" pitchFamily="18" charset="0"/>
              </a:rPr>
              <a:t>Elementele de curriculum care se aplică în anul școlar 2019-2020: noua programă pentru clasele a V-a, a VI-a și a VII-a, programele în vigoare pentru celelalte clase;</a:t>
            </a:r>
          </a:p>
          <a:p>
            <a:pPr marL="285750" indent="-285750" algn="just">
              <a:buFont typeface="Wingdings" panose="05000000000000000000" pitchFamily="2" charset="2"/>
              <a:buChar char="§"/>
            </a:pPr>
            <a:r>
              <a:rPr lang="ro-RO" sz="2800" b="1" u="sng" dirty="0">
                <a:latin typeface="Times New Roman" panose="02020603050405020304" pitchFamily="18" charset="0"/>
                <a:cs typeface="Times New Roman" panose="02020603050405020304" pitchFamily="18" charset="0"/>
              </a:rPr>
              <a:t>Planificarea este un instrument individual de lucru, nu poate fi șablon, este o reflectare personalizată a programei</a:t>
            </a:r>
            <a:r>
              <a:rPr lang="ro-RO" sz="2800" b="1" dirty="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r>
              <a:rPr lang="ro-RO" sz="2800" b="1" dirty="0">
                <a:latin typeface="Times New Roman" panose="02020603050405020304" pitchFamily="18" charset="0"/>
                <a:cs typeface="Times New Roman" panose="02020603050405020304" pitchFamily="18" charset="0"/>
              </a:rPr>
              <a:t>Manualul este orientativ, trebuie adaptat la specificul clasei, individualizat în procesul didactic;</a:t>
            </a:r>
          </a:p>
          <a:p>
            <a:pPr marL="285750" indent="-285750" algn="just">
              <a:buFont typeface="Wingdings" panose="05000000000000000000" pitchFamily="2" charset="2"/>
              <a:buChar char="§"/>
            </a:pPr>
            <a:r>
              <a:rPr lang="ro-RO" sz="2800" b="1" dirty="0">
                <a:latin typeface="Times New Roman" panose="02020603050405020304" pitchFamily="18" charset="0"/>
                <a:cs typeface="Times New Roman" panose="02020603050405020304" pitchFamily="18" charset="0"/>
              </a:rPr>
              <a:t>Elevii au nevoie </a:t>
            </a:r>
            <a:r>
              <a:rPr lang="ro-RO" sz="2800" b="1" u="sng" dirty="0">
                <a:latin typeface="Times New Roman" panose="02020603050405020304" pitchFamily="18" charset="0"/>
                <a:cs typeface="Times New Roman" panose="02020603050405020304" pitchFamily="18" charset="0"/>
              </a:rPr>
              <a:t>de a fi tratați diferențiat </a:t>
            </a:r>
            <a:r>
              <a:rPr lang="ro-RO" sz="2800" b="1" dirty="0">
                <a:latin typeface="Times New Roman" panose="02020603050405020304" pitchFamily="18" charset="0"/>
                <a:cs typeface="Times New Roman" panose="02020603050405020304" pitchFamily="18" charset="0"/>
              </a:rPr>
              <a:t>(dezvoltarea capacității celor mai puțin pregătiți la nivel maxim);</a:t>
            </a:r>
          </a:p>
          <a:p>
            <a:pPr marL="285750" indent="-285750" algn="just">
              <a:buFont typeface="Wingdings" panose="05000000000000000000" pitchFamily="2" charset="2"/>
              <a:buChar char="§"/>
            </a:pPr>
            <a:r>
              <a:rPr lang="ro-RO" sz="2800" b="1" dirty="0">
                <a:latin typeface="Times New Roman" panose="02020603050405020304" pitchFamily="18" charset="0"/>
                <a:cs typeface="Times New Roman" panose="02020603050405020304" pitchFamily="18" charset="0"/>
              </a:rPr>
              <a:t>Utilizarea auxiliarelor și a mijloacelor didactice avizate, cu respectarea procedurii de achiziție a acestora;</a:t>
            </a:r>
          </a:p>
          <a:p>
            <a:pPr marL="285750" indent="-285750" algn="just">
              <a:buFont typeface="Wingdings" panose="05000000000000000000" pitchFamily="2" charset="2"/>
              <a:buChar char="§"/>
            </a:pPr>
            <a:r>
              <a:rPr lang="ro-RO" sz="2800" b="1" dirty="0">
                <a:latin typeface="Times New Roman" panose="02020603050405020304" pitchFamily="18" charset="0"/>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29275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3217025"/>
            <a:ext cx="8866909" cy="707886"/>
          </a:xfrm>
          <a:prstGeom prst="rect">
            <a:avLst/>
          </a:prstGeom>
          <a:noFill/>
        </p:spPr>
        <p:txBody>
          <a:bodyPr wrap="square" rtlCol="0">
            <a:spAutoFit/>
          </a:bodyPr>
          <a:lstStyle/>
          <a:p>
            <a:r>
              <a:rPr lang="ro-RO" sz="4000" b="1" dirty="0">
                <a:latin typeface="Times New Roman" panose="02020603050405020304" pitchFamily="18" charset="0"/>
                <a:cs typeface="Times New Roman" panose="02020603050405020304" pitchFamily="18" charset="0"/>
              </a:rPr>
              <a:t>SUCCES ÎN NOUL AN ȘCOLAR!</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3827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2DB8D2E1-C286-4BED-8738-75760ADA0134}"/>
              </a:ext>
            </a:extLst>
          </p:cNvPr>
          <p:cNvSpPr/>
          <p:nvPr/>
        </p:nvSpPr>
        <p:spPr>
          <a:xfrm>
            <a:off x="665018" y="375334"/>
            <a:ext cx="9571182" cy="461665"/>
          </a:xfrm>
          <a:prstGeom prst="rect">
            <a:avLst/>
          </a:prstGeom>
        </p:spPr>
        <p:txBody>
          <a:bodyPr wrap="square">
            <a:spAutoFit/>
          </a:bodyPr>
          <a:lstStyle/>
          <a:p>
            <a:r>
              <a:rPr lang="ro-RO" sz="2400" b="1" dirty="0">
                <a:latin typeface="Times New Roman" panose="02020603050405020304" pitchFamily="18" charset="0"/>
                <a:cs typeface="Times New Roman" panose="02020603050405020304" pitchFamily="18" charset="0"/>
              </a:rPr>
              <a:t>Clasament Evaluare națională</a:t>
            </a:r>
            <a:r>
              <a:rPr lang="en-US" sz="2400" b="1"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ultimele</a:t>
            </a:r>
            <a:r>
              <a:rPr lang="ro-RO" sz="2400" b="1" dirty="0">
                <a:latin typeface="Times New Roman" panose="02020603050405020304" pitchFamily="18" charset="0"/>
                <a:cs typeface="Times New Roman" panose="02020603050405020304" pitchFamily="18" charset="0"/>
              </a:rPr>
              <a:t> poziții)</a:t>
            </a:r>
            <a:endParaRPr lang="en-US" sz="2400" b="1" dirty="0">
              <a:latin typeface="Times New Roman" panose="02020603050405020304" pitchFamily="18" charset="0"/>
              <a:cs typeface="Times New Roman" panose="02020603050405020304" pitchFamily="18" charset="0"/>
            </a:endParaRPr>
          </a:p>
        </p:txBody>
      </p:sp>
      <p:sp>
        <p:nvSpPr>
          <p:cNvPr id="7" name="Rectangle 2">
            <a:extLst>
              <a:ext uri="{FF2B5EF4-FFF2-40B4-BE49-F238E27FC236}">
                <a16:creationId xmlns:a16="http://schemas.microsoft.com/office/drawing/2014/main" xmlns="" id="{6FFF3A65-C46B-4048-9F16-109A5853AE64}"/>
              </a:ext>
            </a:extLst>
          </p:cNvPr>
          <p:cNvSpPr>
            <a:spLocks noChangeArrowheads="1"/>
          </p:cNvSpPr>
          <p:nvPr/>
        </p:nvSpPr>
        <p:spPr bwMode="auto">
          <a:xfrm>
            <a:off x="1457325" y="2052638"/>
            <a:ext cx="10734675" cy="461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graphicFrame>
        <p:nvGraphicFramePr>
          <p:cNvPr id="2" name="Table 1"/>
          <p:cNvGraphicFramePr>
            <a:graphicFrameLocks noGrp="1"/>
          </p:cNvGraphicFramePr>
          <p:nvPr>
            <p:extLst>
              <p:ext uri="{D42A27DB-BD31-4B8C-83A1-F6EECF244321}">
                <p14:modId xmlns:p14="http://schemas.microsoft.com/office/powerpoint/2010/main" val="2985640401"/>
              </p:ext>
            </p:extLst>
          </p:nvPr>
        </p:nvGraphicFramePr>
        <p:xfrm>
          <a:off x="277091" y="836999"/>
          <a:ext cx="11540836" cy="5827021"/>
        </p:xfrm>
        <a:graphic>
          <a:graphicData uri="http://schemas.openxmlformats.org/drawingml/2006/table">
            <a:tbl>
              <a:tblPr>
                <a:tableStyleId>{5C22544A-7EE6-4342-B048-85BDC9FD1C3A}</a:tableStyleId>
              </a:tblPr>
              <a:tblGrid>
                <a:gridCol w="6066599">
                  <a:extLst>
                    <a:ext uri="{9D8B030D-6E8A-4147-A177-3AD203B41FA5}">
                      <a16:colId xmlns:a16="http://schemas.microsoft.com/office/drawing/2014/main" xmlns="" val="2439829411"/>
                    </a:ext>
                  </a:extLst>
                </a:gridCol>
                <a:gridCol w="5474237">
                  <a:extLst>
                    <a:ext uri="{9D8B030D-6E8A-4147-A177-3AD203B41FA5}">
                      <a16:colId xmlns:a16="http://schemas.microsoft.com/office/drawing/2014/main" xmlns="" val="2040841603"/>
                    </a:ext>
                  </a:extLst>
                </a:gridCol>
              </a:tblGrid>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LICEUL CU PROGRAM SPORTIV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5.48</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1641613351"/>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IARA, COM. IARA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5.48</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2779906459"/>
                  </a:ext>
                </a:extLst>
              </a:tr>
              <a:tr h="255417">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ȘCOALA GIMNAZIALĂ BATIN, COM. UNGURAȘ</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5.43</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3646843306"/>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REFORMATĂ "TALENTUM"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5.43</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324367344"/>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"TAMAS GYULA" MERA, COM. BACIU</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5.42</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318878120"/>
                  </a:ext>
                </a:extLst>
              </a:tr>
              <a:tr h="255417">
                <a:tc>
                  <a:txBody>
                    <a:bodyPr/>
                    <a:lstStyle/>
                    <a:p>
                      <a:pPr algn="l" fontAlgn="b"/>
                      <a:r>
                        <a:rPr lang="pt-BR" sz="1400" u="none" strike="noStrike">
                          <a:effectLst/>
                          <a:latin typeface="Times New Roman" panose="02020603050405020304" pitchFamily="18" charset="0"/>
                          <a:cs typeface="Times New Roman" panose="02020603050405020304" pitchFamily="18" charset="0"/>
                        </a:rPr>
                        <a:t>ȘCOALA GIMNAZIALĂ CARA, COM. COJOCNA</a:t>
                      </a:r>
                      <a:endParaRPr lang="pt-B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5.22</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1915541156"/>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SIC, COM. SIC</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5.2</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4038773815"/>
                  </a:ext>
                </a:extLst>
              </a:tr>
              <a:tr h="255417">
                <a:tc>
                  <a:txBody>
                    <a:bodyPr/>
                    <a:lstStyle/>
                    <a:p>
                      <a:pPr algn="l" fontAlgn="b"/>
                      <a:r>
                        <a:rPr lang="pt-BR" sz="1400" u="none" strike="noStrike">
                          <a:effectLst/>
                          <a:latin typeface="Times New Roman" panose="02020603050405020304" pitchFamily="18" charset="0"/>
                          <a:cs typeface="Times New Roman" panose="02020603050405020304" pitchFamily="18" charset="0"/>
                        </a:rPr>
                        <a:t>ȘCOALA GIMNAZIALĂ SÂNNICOARA, COM. APAHIDA</a:t>
                      </a:r>
                      <a:endParaRPr lang="pt-BR"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5.15</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980883369"/>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MUNTELE RECE, COM. MĂGURI RĂCĂTĂU</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4.9</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1286865048"/>
                  </a:ext>
                </a:extLst>
              </a:tr>
              <a:tr h="255417">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ȘCOALA GIMNAZIALĂ COJOCNA, COM. COJOCNA</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4.88</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1799367006"/>
                  </a:ext>
                </a:extLst>
              </a:tr>
              <a:tr h="255417">
                <a:tc>
                  <a:txBody>
                    <a:bodyPr/>
                    <a:lstStyle/>
                    <a:p>
                      <a:pPr algn="l" fontAlgn="b"/>
                      <a:r>
                        <a:rPr lang="it-IT" sz="1400" u="none" strike="noStrike" dirty="0">
                          <a:effectLst/>
                          <a:latin typeface="Times New Roman" panose="02020603050405020304" pitchFamily="18" charset="0"/>
                          <a:cs typeface="Times New Roman" panose="02020603050405020304" pitchFamily="18" charset="0"/>
                        </a:rPr>
                        <a:t>ȘCOALA GIMNAZIALĂ CHINTENI, COM. CHINTENI</a:t>
                      </a:r>
                      <a:endParaRPr lang="it-IT"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4.76</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2037650768"/>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VAIDA CĂMĂRAȘ, COM. CĂIANU</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4.74</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3810888845"/>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BOBÂLNA, COM. BOBÂLNA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4.69</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2839034799"/>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SUCEAGU, COM. BACIU</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4.64</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2543677573"/>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"AVRAM IANCU" BELIȘ, COM. BELIȘ</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4.6</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437564695"/>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"ADY ENDRE" SÂNCRAIU, COM. SÂNCRAIU</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4.54</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2111633196"/>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UNGURAȘ, COM. UNGURAȘ</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4.54</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4137260011"/>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PALATCA, COM. PALATCA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4.38</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434389655"/>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LICEUL SPECIAL PENTRU DEFICIENȚI DE VEDERE CLUJ-NAPOCA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3.35</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3238923513"/>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PROFESIONALĂ POIANA TURDA</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3.08</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3834553792"/>
                  </a:ext>
                </a:extLst>
              </a:tr>
              <a:tr h="463264">
                <a:tc>
                  <a:txBody>
                    <a:bodyPr/>
                    <a:lstStyle/>
                    <a:p>
                      <a:pPr algn="l" fontAlgn="b"/>
                      <a:r>
                        <a:rPr lang="en-US" sz="1400" u="none" strike="noStrike" dirty="0">
                          <a:effectLst/>
                          <a:latin typeface="Times New Roman" panose="02020603050405020304" pitchFamily="18" charset="0"/>
                          <a:cs typeface="Times New Roman" panose="02020603050405020304" pitchFamily="18" charset="0"/>
                        </a:rPr>
                        <a:t>LICEUL TEHNOLOGIC SPECIAL PENTRU DEFICIENȚI DE AUZ CLUJ-NAPOCA</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a:effectLst/>
                          <a:latin typeface="Times New Roman" panose="02020603050405020304" pitchFamily="18" charset="0"/>
                          <a:cs typeface="Times New Roman" panose="02020603050405020304" pitchFamily="18" charset="0"/>
                        </a:rPr>
                        <a:t>2.72</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2081161409"/>
                  </a:ext>
                </a:extLst>
              </a:tr>
              <a:tr h="255417">
                <a:tc>
                  <a:txBody>
                    <a:bodyPr/>
                    <a:lstStyle/>
                    <a:p>
                      <a:pPr algn="l" fontAlgn="b"/>
                      <a:r>
                        <a:rPr lang="en-US" sz="1400" u="none" strike="noStrike">
                          <a:effectLst/>
                          <a:latin typeface="Times New Roman" panose="02020603050405020304" pitchFamily="18" charset="0"/>
                          <a:cs typeface="Times New Roman" panose="02020603050405020304" pitchFamily="18" charset="0"/>
                        </a:rPr>
                        <a:t>ȘCOALA GIMNAZIALĂ SUATU, COM. SUATU</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tc>
                  <a:txBody>
                    <a:bodyPr/>
                    <a:lstStyle/>
                    <a:p>
                      <a:pPr algn="ctr" fontAlgn="b"/>
                      <a:r>
                        <a:rPr lang="en-US" sz="1400" u="none" strike="noStrike" dirty="0">
                          <a:effectLst/>
                          <a:latin typeface="Times New Roman" panose="02020603050405020304" pitchFamily="18" charset="0"/>
                          <a:cs typeface="Times New Roman" panose="02020603050405020304" pitchFamily="18" charset="0"/>
                        </a:rPr>
                        <a:t>2.25</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05" marR="9505" marT="9505" marB="0" anchor="b"/>
                </a:tc>
                <a:extLst>
                  <a:ext uri="{0D108BD9-81ED-4DB2-BD59-A6C34878D82A}">
                    <a16:rowId xmlns:a16="http://schemas.microsoft.com/office/drawing/2014/main" xmlns="" val="1397603801"/>
                  </a:ext>
                </a:extLst>
              </a:tr>
            </a:tbl>
          </a:graphicData>
        </a:graphic>
      </p:graphicFrame>
    </p:spTree>
    <p:extLst>
      <p:ext uri="{BB962C8B-B14F-4D97-AF65-F5344CB8AC3E}">
        <p14:creationId xmlns:p14="http://schemas.microsoft.com/office/powerpoint/2010/main" val="2925485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19200" y="429490"/>
            <a:ext cx="11429999" cy="2831544"/>
          </a:xfrm>
          <a:prstGeom prst="rect">
            <a:avLst/>
          </a:prstGeom>
          <a:noFill/>
        </p:spPr>
        <p:txBody>
          <a:bodyPr wrap="square" rtlCol="0">
            <a:spAutoFit/>
          </a:bodyPr>
          <a:lstStyle/>
          <a:p>
            <a:pPr lvl="0"/>
            <a:r>
              <a:rPr lang="ro-RO" sz="40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 Diagnoza procesului educațional la disciplina limba și literatura română</a:t>
            </a:r>
          </a:p>
          <a:p>
            <a:pPr lvl="0"/>
            <a:r>
              <a:rPr lang="ro-RO" sz="2400"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a:t>
            </a:r>
          </a:p>
          <a:p>
            <a:pPr lvl="0" algn="ctr"/>
            <a:r>
              <a:rPr lang="ro-RO" sz="2800" b="1" dirty="0">
                <a:latin typeface="Times New Roman" panose="02020603050405020304" pitchFamily="18" charset="0"/>
                <a:cs typeface="Times New Roman" panose="02020603050405020304" pitchFamily="18" charset="0"/>
              </a:rPr>
              <a:t>1.2. Rezultatele la Examenul de Bacalaureat</a:t>
            </a:r>
          </a:p>
          <a:p>
            <a:pPr lvl="0"/>
            <a:endParaRPr lang="ro-RO" sz="2800" b="1" dirty="0">
              <a:solidFill>
                <a:prstClr val="black"/>
              </a:solidFill>
              <a:latin typeface="Times New Roman" panose="02020603050405020304" pitchFamily="18" charset="0"/>
              <a:cs typeface="Times New Roman" panose="02020603050405020304" pitchFamily="18" charset="0"/>
            </a:endParaRPr>
          </a:p>
          <a:p>
            <a:pPr lvl="0"/>
            <a:endParaRPr lang="en-US" b="1" dirty="0">
              <a:solidFill>
                <a:prstClr val="black"/>
              </a:solidFill>
            </a:endParaRPr>
          </a:p>
        </p:txBody>
      </p:sp>
      <p:sp>
        <p:nvSpPr>
          <p:cNvPr id="7" name="TextBox 6"/>
          <p:cNvSpPr txBox="1"/>
          <p:nvPr/>
        </p:nvSpPr>
        <p:spPr>
          <a:xfrm>
            <a:off x="1219201" y="2550525"/>
            <a:ext cx="10363199" cy="2092881"/>
          </a:xfrm>
          <a:prstGeom prst="rect">
            <a:avLst/>
          </a:prstGeom>
          <a:noFill/>
        </p:spPr>
        <p:txBody>
          <a:bodyPr wrap="square" rtlCol="0">
            <a:spAutoFit/>
          </a:bodyPr>
          <a:lstStyle/>
          <a:p>
            <a:r>
              <a:rPr lang="ro-RO" sz="1600" b="1" dirty="0"/>
              <a:t> 		     </a:t>
            </a:r>
          </a:p>
          <a:p>
            <a:pPr marL="285750" indent="-285750">
              <a:buFont typeface="Arial" panose="020B0604020202020204" pitchFamily="34" charset="0"/>
              <a:buChar char="•"/>
            </a:pPr>
            <a:r>
              <a:rPr lang="ro-RO" sz="1600" b="1" dirty="0"/>
              <a:t> </a:t>
            </a:r>
            <a:r>
              <a:rPr lang="en-US" sz="2400" b="1" dirty="0" err="1">
                <a:latin typeface="Times New Roman" panose="02020603050405020304" pitchFamily="18" charset="0"/>
                <a:cs typeface="Times New Roman" panose="02020603050405020304" pitchFamily="18" charset="0"/>
              </a:rPr>
              <a:t>Competențele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lingvistice</a:t>
            </a:r>
            <a:r>
              <a:rPr lang="en-US" sz="2400" b="1" dirty="0">
                <a:latin typeface="Times New Roman" panose="02020603050405020304" pitchFamily="18" charset="0"/>
                <a:cs typeface="Times New Roman" panose="02020603050405020304" pitchFamily="18" charset="0"/>
              </a:rPr>
              <a:t> de </a:t>
            </a:r>
            <a:r>
              <a:rPr lang="en-US" sz="2400" b="1" dirty="0" err="1">
                <a:latin typeface="Times New Roman" panose="02020603050405020304" pitchFamily="18" charset="0"/>
                <a:cs typeface="Times New Roman" panose="02020603050405020304" pitchFamily="18" charset="0"/>
              </a:rPr>
              <a:t>comunicare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orală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în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limba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română</a:t>
            </a:r>
            <a:endParaRPr lang="ro-RO" sz="2400" b="1" dirty="0">
              <a:latin typeface="Times New Roman" panose="02020603050405020304" pitchFamily="18" charset="0"/>
              <a:cs typeface="Times New Roman" panose="02020603050405020304" pitchFamily="18" charset="0"/>
            </a:endParaRPr>
          </a:p>
          <a:p>
            <a:endParaRPr lang="ro-RO" sz="2400" b="1"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ro-RO" sz="2400" b="1" dirty="0">
                <a:latin typeface="Times New Roman" panose="02020603050405020304" pitchFamily="18" charset="0"/>
                <a:cs typeface="Times New Roman" panose="02020603050405020304" pitchFamily="18" charset="0"/>
              </a:rPr>
              <a:t>Proba </a:t>
            </a:r>
            <a:r>
              <a:rPr lang="en-US" sz="2400" b="1" dirty="0">
                <a:latin typeface="Times New Roman" panose="02020603050405020304" pitchFamily="18" charset="0"/>
                <a:cs typeface="Times New Roman" panose="02020603050405020304" pitchFamily="18" charset="0"/>
              </a:rPr>
              <a:t>E</a:t>
            </a:r>
            <a:r>
              <a:rPr lang="ro-RO" sz="2400" b="1" dirty="0">
                <a:latin typeface="Times New Roman" panose="02020603050405020304" pitchFamily="18" charset="0"/>
                <a:cs typeface="Times New Roman" panose="02020603050405020304" pitchFamily="18" charset="0"/>
              </a:rPr>
              <a:t>: limba și literatura română - scris (promovabilitate</a:t>
            </a:r>
            <a:r>
              <a:rPr lang="en-US" sz="2400" b="1" dirty="0">
                <a:latin typeface="Times New Roman" panose="02020603050405020304" pitchFamily="18" charset="0"/>
                <a:cs typeface="Times New Roman" panose="02020603050405020304" pitchFamily="18" charset="0"/>
              </a:rPr>
              <a:t> 95,07%</a:t>
            </a:r>
            <a:r>
              <a:rPr lang="ro-RO" sz="2400" b="1" dirty="0">
                <a:latin typeface="Times New Roman" panose="02020603050405020304" pitchFamily="18" charset="0"/>
                <a:cs typeface="Times New Roman" panose="02020603050405020304" pitchFamily="18" charset="0"/>
              </a:rPr>
              <a:t>)</a:t>
            </a:r>
          </a:p>
          <a:p>
            <a:endParaRPr lang="ro-RO" sz="2400" b="1" dirty="0">
              <a:latin typeface="Times New Roman" panose="02020603050405020304" pitchFamily="18" charset="0"/>
              <a:cs typeface="Times New Roman" panose="02020603050405020304" pitchFamily="18" charset="0"/>
            </a:endParaRPr>
          </a:p>
          <a:p>
            <a:endParaRPr lang="en-US" dirty="0"/>
          </a:p>
        </p:txBody>
      </p:sp>
      <p:graphicFrame>
        <p:nvGraphicFramePr>
          <p:cNvPr id="4" name="Table 3">
            <a:extLst>
              <a:ext uri="{FF2B5EF4-FFF2-40B4-BE49-F238E27FC236}">
                <a16:creationId xmlns:a16="http://schemas.microsoft.com/office/drawing/2014/main" xmlns="" id="{0142D8F0-113E-4708-9DBA-175348A272D3}"/>
              </a:ext>
            </a:extLst>
          </p:cNvPr>
          <p:cNvGraphicFramePr>
            <a:graphicFrameLocks noGrp="1"/>
          </p:cNvGraphicFramePr>
          <p:nvPr>
            <p:extLst>
              <p:ext uri="{D42A27DB-BD31-4B8C-83A1-F6EECF244321}">
                <p14:modId xmlns:p14="http://schemas.microsoft.com/office/powerpoint/2010/main" val="132224820"/>
              </p:ext>
            </p:extLst>
          </p:nvPr>
        </p:nvGraphicFramePr>
        <p:xfrm>
          <a:off x="2951018" y="4201696"/>
          <a:ext cx="5486401" cy="2092880"/>
        </p:xfrm>
        <a:graphic>
          <a:graphicData uri="http://schemas.openxmlformats.org/drawingml/2006/table">
            <a:tbl>
              <a:tblPr firstRow="1" firstCol="1" bandRow="1"/>
              <a:tblGrid>
                <a:gridCol w="2895600">
                  <a:extLst>
                    <a:ext uri="{9D8B030D-6E8A-4147-A177-3AD203B41FA5}">
                      <a16:colId xmlns:a16="http://schemas.microsoft.com/office/drawing/2014/main" xmlns="" val="1388946536"/>
                    </a:ext>
                  </a:extLst>
                </a:gridCol>
                <a:gridCol w="2590801">
                  <a:extLst>
                    <a:ext uri="{9D8B030D-6E8A-4147-A177-3AD203B41FA5}">
                      <a16:colId xmlns:a16="http://schemas.microsoft.com/office/drawing/2014/main" xmlns="" val="2382723288"/>
                    </a:ext>
                  </a:extLst>
                </a:gridCol>
              </a:tblGrid>
              <a:tr h="1046440">
                <a:tc>
                  <a:txBody>
                    <a:bodyPr/>
                    <a:lstStyle/>
                    <a:p>
                      <a:pPr algn="ctr">
                        <a:lnSpc>
                          <a:spcPct val="107000"/>
                        </a:lnSpc>
                        <a:spcAft>
                          <a:spcPts val="0"/>
                        </a:spcAft>
                      </a:pPr>
                      <a:r>
                        <a:rPr lang="fr-FR" sz="2400" dirty="0" err="1">
                          <a:effectLst/>
                          <a:latin typeface="Times New Roman" panose="02020603050405020304" pitchFamily="18" charset="0"/>
                          <a:ea typeface="Calibri" panose="020F0502020204030204" pitchFamily="34" charset="0"/>
                          <a:cs typeface="Times New Roman" panose="02020603050405020304" pitchFamily="18" charset="0"/>
                        </a:rPr>
                        <a:t>candidați</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err="1">
                          <a:effectLst/>
                          <a:latin typeface="Times New Roman" panose="02020603050405020304" pitchFamily="18" charset="0"/>
                          <a:ea typeface="Calibri" panose="020F0502020204030204" pitchFamily="34" charset="0"/>
                          <a:cs typeface="Times New Roman" panose="02020603050405020304" pitchFamily="18" charset="0"/>
                        </a:rPr>
                        <a:t>înscriși</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2400" dirty="0" err="1">
                          <a:effectLst/>
                          <a:latin typeface="Times New Roman" panose="02020603050405020304" pitchFamily="18" charset="0"/>
                          <a:ea typeface="Calibri" panose="020F0502020204030204" pitchFamily="34" charset="0"/>
                          <a:cs typeface="Times New Roman" panose="02020603050405020304" pitchFamily="18" charset="0"/>
                        </a:rPr>
                        <a:t>candidați</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dirty="0" err="1">
                          <a:effectLst/>
                          <a:latin typeface="Times New Roman" panose="02020603050405020304" pitchFamily="18" charset="0"/>
                          <a:ea typeface="Calibri" panose="020F0502020204030204" pitchFamily="34" charset="0"/>
                          <a:cs typeface="Times New Roman" panose="02020603050405020304" pitchFamily="18" charset="0"/>
                        </a:rPr>
                        <a:t>promovați</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726697435"/>
                  </a:ext>
                </a:extLst>
              </a:tr>
              <a:tr h="1046440">
                <a:tc>
                  <a:txBody>
                    <a:bodyPr/>
                    <a:lstStyle/>
                    <a:p>
                      <a:pPr algn="ctr">
                        <a:lnSpc>
                          <a:spcPct val="107000"/>
                        </a:lnSpc>
                        <a:spcAft>
                          <a:spcPts val="0"/>
                        </a:spcAft>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3783</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3587</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796043041"/>
                  </a:ext>
                </a:extLst>
              </a:tr>
            </a:tbl>
          </a:graphicData>
        </a:graphic>
      </p:graphicFrame>
    </p:spTree>
    <p:extLst>
      <p:ext uri="{BB962C8B-B14F-4D97-AF65-F5344CB8AC3E}">
        <p14:creationId xmlns:p14="http://schemas.microsoft.com/office/powerpoint/2010/main" val="1989799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510DC17A-519C-403D-8551-33C7B30D281B}"/>
              </a:ext>
            </a:extLst>
          </p:cNvPr>
          <p:cNvGraphicFramePr>
            <a:graphicFrameLocks noGrp="1"/>
          </p:cNvGraphicFramePr>
          <p:nvPr>
            <p:extLst>
              <p:ext uri="{D42A27DB-BD31-4B8C-83A1-F6EECF244321}">
                <p14:modId xmlns:p14="http://schemas.microsoft.com/office/powerpoint/2010/main" val="2601607702"/>
              </p:ext>
            </p:extLst>
          </p:nvPr>
        </p:nvGraphicFramePr>
        <p:xfrm>
          <a:off x="318655" y="1759528"/>
          <a:ext cx="11485417" cy="4668983"/>
        </p:xfrm>
        <a:graphic>
          <a:graphicData uri="http://schemas.openxmlformats.org/drawingml/2006/table">
            <a:tbl>
              <a:tblPr>
                <a:tableStyleId>{5C22544A-7EE6-4342-B048-85BDC9FD1C3A}</a:tableStyleId>
              </a:tblPr>
              <a:tblGrid>
                <a:gridCol w="957118">
                  <a:extLst>
                    <a:ext uri="{9D8B030D-6E8A-4147-A177-3AD203B41FA5}">
                      <a16:colId xmlns:a16="http://schemas.microsoft.com/office/drawing/2014/main" xmlns="" val="759562637"/>
                    </a:ext>
                  </a:extLst>
                </a:gridCol>
                <a:gridCol w="957118">
                  <a:extLst>
                    <a:ext uri="{9D8B030D-6E8A-4147-A177-3AD203B41FA5}">
                      <a16:colId xmlns:a16="http://schemas.microsoft.com/office/drawing/2014/main" xmlns="" val="1248321189"/>
                    </a:ext>
                  </a:extLst>
                </a:gridCol>
                <a:gridCol w="1538896">
                  <a:extLst>
                    <a:ext uri="{9D8B030D-6E8A-4147-A177-3AD203B41FA5}">
                      <a16:colId xmlns:a16="http://schemas.microsoft.com/office/drawing/2014/main" xmlns="" val="665848211"/>
                    </a:ext>
                  </a:extLst>
                </a:gridCol>
                <a:gridCol w="1381253">
                  <a:extLst>
                    <a:ext uri="{9D8B030D-6E8A-4147-A177-3AD203B41FA5}">
                      <a16:colId xmlns:a16="http://schemas.microsoft.com/office/drawing/2014/main" xmlns="" val="3399935494"/>
                    </a:ext>
                  </a:extLst>
                </a:gridCol>
                <a:gridCol w="1981797">
                  <a:extLst>
                    <a:ext uri="{9D8B030D-6E8A-4147-A177-3AD203B41FA5}">
                      <a16:colId xmlns:a16="http://schemas.microsoft.com/office/drawing/2014/main" xmlns="" val="2397806721"/>
                    </a:ext>
                  </a:extLst>
                </a:gridCol>
                <a:gridCol w="1621471">
                  <a:extLst>
                    <a:ext uri="{9D8B030D-6E8A-4147-A177-3AD203B41FA5}">
                      <a16:colId xmlns:a16="http://schemas.microsoft.com/office/drawing/2014/main" xmlns="" val="2153458915"/>
                    </a:ext>
                  </a:extLst>
                </a:gridCol>
                <a:gridCol w="1666511">
                  <a:extLst>
                    <a:ext uri="{9D8B030D-6E8A-4147-A177-3AD203B41FA5}">
                      <a16:colId xmlns:a16="http://schemas.microsoft.com/office/drawing/2014/main" xmlns="" val="3072880730"/>
                    </a:ext>
                  </a:extLst>
                </a:gridCol>
                <a:gridCol w="1381253">
                  <a:extLst>
                    <a:ext uri="{9D8B030D-6E8A-4147-A177-3AD203B41FA5}">
                      <a16:colId xmlns:a16="http://schemas.microsoft.com/office/drawing/2014/main" xmlns="" val="2739238086"/>
                    </a:ext>
                  </a:extLst>
                </a:gridCol>
              </a:tblGrid>
              <a:tr h="684763">
                <a:tc gridSpan="8">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2019</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3913610059"/>
                  </a:ext>
                </a:extLst>
              </a:tr>
              <a:tr h="675338">
                <a:tc gridSpan="8">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LIMBA ROMÂN</a:t>
                      </a:r>
                      <a:r>
                        <a:rPr lang="ro-RO" sz="2000" b="1" u="none" strike="noStrike" dirty="0">
                          <a:effectLst/>
                          <a:latin typeface="Times New Roman" panose="02020603050405020304" pitchFamily="18" charset="0"/>
                          <a:cs typeface="Times New Roman" panose="02020603050405020304" pitchFamily="18" charset="0"/>
                        </a:rPr>
                        <a:t>Ă</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007080483"/>
                  </a:ext>
                </a:extLst>
              </a:tr>
              <a:tr h="643179">
                <a:tc>
                  <a:txBody>
                    <a:bodyPr/>
                    <a:lstStyle/>
                    <a:p>
                      <a:pPr algn="ctr" fontAlgn="b"/>
                      <a:r>
                        <a:rPr lang="en-US" sz="2000" u="none" strike="noStrike" dirty="0">
                          <a:effectLst/>
                          <a:latin typeface="Times New Roman" panose="02020603050405020304" pitchFamily="18" charset="0"/>
                          <a:cs typeface="Times New Roman" panose="02020603050405020304" pitchFamily="18" charset="0"/>
                        </a:rPr>
                        <a:t> </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dirty="0" err="1">
                          <a:effectLst/>
                          <a:latin typeface="Times New Roman" panose="02020603050405020304" pitchFamily="18" charset="0"/>
                          <a:cs typeface="Times New Roman" panose="02020603050405020304" pitchFamily="18" charset="0"/>
                        </a:rPr>
                        <a:t>Evalua</a:t>
                      </a:r>
                      <a:r>
                        <a:rPr lang="ro-RO" sz="2000" b="1" u="none" strike="noStrike" dirty="0">
                          <a:effectLst/>
                          <a:latin typeface="Times New Roman" panose="02020603050405020304" pitchFamily="18" charset="0"/>
                          <a:cs typeface="Times New Roman" panose="02020603050405020304" pitchFamily="18" charset="0"/>
                        </a:rPr>
                        <a:t>ț</a:t>
                      </a:r>
                      <a:r>
                        <a:rPr lang="en-US" sz="2000" b="1" u="none" strike="noStrike" dirty="0" err="1">
                          <a:effectLst/>
                          <a:latin typeface="Times New Roman" panose="02020603050405020304" pitchFamily="18" charset="0"/>
                          <a:cs typeface="Times New Roman" panose="02020603050405020304" pitchFamily="18" charset="0"/>
                        </a:rPr>
                        <a:t>i</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5-5,99</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a:r>
                        <a:rPr lang="en-US" sz="2000" b="1" u="none" strike="noStrike">
                          <a:effectLst/>
                          <a:latin typeface="Times New Roman" panose="02020603050405020304" pitchFamily="18" charset="0"/>
                          <a:cs typeface="Times New Roman" panose="02020603050405020304" pitchFamily="18" charset="0"/>
                        </a:rPr>
                        <a:t>6-6,99</a:t>
                      </a:r>
                      <a:endParaRPr lang="en-US" sz="2000">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a:effectLst/>
                          <a:latin typeface="Times New Roman" panose="02020603050405020304" pitchFamily="18" charset="0"/>
                          <a:cs typeface="Times New Roman" panose="02020603050405020304" pitchFamily="18" charset="0"/>
                        </a:rPr>
                        <a:t>7-7,99</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8-8,99</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9-9,99</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a:effectLst/>
                          <a:latin typeface="Times New Roman" panose="02020603050405020304" pitchFamily="18" charset="0"/>
                          <a:cs typeface="Times New Roman" panose="02020603050405020304" pitchFamily="18" charset="0"/>
                        </a:rPr>
                        <a:t>10</a:t>
                      </a:r>
                      <a:endParaRPr lang="en-US" sz="20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2567672591"/>
                  </a:ext>
                </a:extLst>
              </a:tr>
              <a:tr h="727009">
                <a:tc rowSpan="2">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Total:</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rowSpan="2">
                  <a:txBody>
                    <a:bodyPr/>
                    <a:lstStyle/>
                    <a:p>
                      <a:pPr algn="ctr" fontAlgn="b"/>
                      <a:r>
                        <a:rPr lang="en-US" sz="2000" b="1" i="0" u="none" strike="noStrike" dirty="0">
                          <a:solidFill>
                            <a:srgbClr val="000000"/>
                          </a:solidFill>
                          <a:effectLst/>
                          <a:latin typeface="Times New Roman" panose="02020603050405020304" pitchFamily="18" charset="0"/>
                          <a:cs typeface="Times New Roman" panose="02020603050405020304" pitchFamily="18" charset="0"/>
                        </a:rPr>
                        <a:t>3783</a:t>
                      </a:r>
                    </a:p>
                  </a:txBody>
                  <a:tcPr marL="9525" marR="9525" marT="9525" marB="0" anchor="b"/>
                </a:tc>
                <a:tc>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509</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rowSpan="2">
                  <a:txBody>
                    <a:bodyPr/>
                    <a:lstStyle/>
                    <a:p>
                      <a:pPr algn="ctr"/>
                      <a:r>
                        <a:rPr lang="en-US" sz="2000" b="1" u="none" strike="noStrike" dirty="0">
                          <a:effectLst/>
                          <a:latin typeface="Times New Roman" panose="02020603050405020304" pitchFamily="18" charset="0"/>
                          <a:cs typeface="Times New Roman" panose="02020603050405020304" pitchFamily="18" charset="0"/>
                        </a:rPr>
                        <a:t>566</a:t>
                      </a:r>
                      <a:endParaRPr lang="en-US" sz="2000" dirty="0">
                        <a:latin typeface="Times New Roman" panose="02020603050405020304" pitchFamily="18" charset="0"/>
                        <a:cs typeface="Times New Roman" panose="02020603050405020304" pitchFamily="18" charset="0"/>
                      </a:endParaRPr>
                    </a:p>
                  </a:txBody>
                  <a:tcPr marL="9525" marR="9525" marT="9525" marB="0" anchor="b"/>
                </a:tc>
                <a:tc rowSpan="2">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646</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rowSpan="2">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912</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rowSpan="2">
                  <a:txBody>
                    <a:bodyPr/>
                    <a:lstStyle/>
                    <a:p>
                      <a:pPr algn="ctr" fontAlgn="b"/>
                      <a:r>
                        <a:rPr lang="en-US" sz="2000" b="1" i="0" u="none" strike="noStrike" dirty="0">
                          <a:solidFill>
                            <a:srgbClr val="000000"/>
                          </a:solidFill>
                          <a:effectLst/>
                          <a:latin typeface="Times New Roman" panose="02020603050405020304" pitchFamily="18" charset="0"/>
                          <a:cs typeface="Times New Roman" panose="02020603050405020304" pitchFamily="18" charset="0"/>
                        </a:rPr>
                        <a:t>878</a:t>
                      </a:r>
                    </a:p>
                  </a:txBody>
                  <a:tcPr marL="9525" marR="9525" marT="9525" marB="0" anchor="b"/>
                </a:tc>
                <a:tc rowSpan="2">
                  <a:txBody>
                    <a:bodyPr/>
                    <a:lstStyle/>
                    <a:p>
                      <a:pPr algn="ctr" fontAlgn="b"/>
                      <a:r>
                        <a:rPr lang="en-US" sz="2000" b="1" i="0" u="none" strike="noStrike" dirty="0">
                          <a:solidFill>
                            <a:srgbClr val="000000"/>
                          </a:solidFill>
                          <a:effectLst/>
                          <a:latin typeface="Times New Roman" panose="02020603050405020304" pitchFamily="18" charset="0"/>
                          <a:cs typeface="Times New Roman" panose="02020603050405020304" pitchFamily="18" charset="0"/>
                        </a:rPr>
                        <a:t>69</a:t>
                      </a:r>
                    </a:p>
                  </a:txBody>
                  <a:tcPr marL="9525" marR="9525" marT="9525" marB="0" anchor="b"/>
                </a:tc>
                <a:extLst>
                  <a:ext uri="{0D108BD9-81ED-4DB2-BD59-A6C34878D82A}">
                    <a16:rowId xmlns:a16="http://schemas.microsoft.com/office/drawing/2014/main" xmlns="" val="3306181529"/>
                  </a:ext>
                </a:extLst>
              </a:tr>
              <a:tr h="48972">
                <a:tc vMerge="1">
                  <a:txBody>
                    <a:bodyPr/>
                    <a:lstStyle/>
                    <a:p>
                      <a:endParaRPr lang="en-US"/>
                    </a:p>
                  </a:txBody>
                  <a:tcPr/>
                </a:tc>
                <a:tc vMerge="1">
                  <a:txBody>
                    <a:bodyPr/>
                    <a:lstStyle/>
                    <a:p>
                      <a:endParaRPr lang="en-US"/>
                    </a:p>
                  </a:txBody>
                  <a:tcPr/>
                </a:tc>
                <a:tc rowSpan="2">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endParaRPr lang="ro-RO" sz="2000" b="1" u="none" strike="noStrike" dirty="0">
                        <a:effectLst/>
                        <a:latin typeface="Times New Roman" panose="02020603050405020304" pitchFamily="18" charset="0"/>
                        <a:cs typeface="Times New Roman" panose="02020603050405020304" pitchFamily="18" charset="0"/>
                      </a:endParaRPr>
                    </a:p>
                    <a:p>
                      <a:pPr marL="0" marR="0" lvl="0" indent="0" algn="ctr" defTabSz="457200" rtl="0" eaLnBrk="1" fontAlgn="b" latinLnBrk="0" hangingPunct="1">
                        <a:lnSpc>
                          <a:spcPct val="100000"/>
                        </a:lnSpc>
                        <a:spcBef>
                          <a:spcPts val="0"/>
                        </a:spcBef>
                        <a:spcAft>
                          <a:spcPts val="0"/>
                        </a:spcAft>
                        <a:buClrTx/>
                        <a:buSzTx/>
                        <a:buFontTx/>
                        <a:buNone/>
                        <a:tabLst/>
                        <a:defRPr/>
                      </a:pPr>
                      <a:endParaRPr lang="ro-RO" sz="2000" b="1" u="none" strike="noStrike" dirty="0">
                        <a:effectLst/>
                        <a:latin typeface="Times New Roman" panose="02020603050405020304" pitchFamily="18" charset="0"/>
                        <a:cs typeface="Times New Roman" panose="02020603050405020304" pitchFamily="18" charset="0"/>
                      </a:endParaRPr>
                    </a:p>
                    <a:p>
                      <a:pPr marL="0" marR="0" lvl="0" indent="0" algn="ctr" defTabSz="457200" rtl="0" eaLnBrk="1" fontAlgn="b" latinLnBrk="0" hangingPunct="1">
                        <a:lnSpc>
                          <a:spcPct val="100000"/>
                        </a:lnSpc>
                        <a:spcBef>
                          <a:spcPts val="0"/>
                        </a:spcBef>
                        <a:spcAft>
                          <a:spcPts val="0"/>
                        </a:spcAft>
                        <a:buClrTx/>
                        <a:buSzTx/>
                        <a:buFontTx/>
                        <a:buNone/>
                        <a:tabLst/>
                        <a:defRPr/>
                      </a:pPr>
                      <a:r>
                        <a:rPr lang="en-US" sz="2000" b="1" u="none" strike="noStrike" dirty="0">
                          <a:effectLst/>
                          <a:latin typeface="Times New Roman" panose="02020603050405020304" pitchFamily="18" charset="0"/>
                          <a:cs typeface="Times New Roman" panose="02020603050405020304" pitchFamily="18" charset="0"/>
                        </a:rPr>
                        <a:t>1</a:t>
                      </a:r>
                      <a:r>
                        <a:rPr lang="ro-RO" sz="2000" b="1" u="none" strike="noStrike" dirty="0">
                          <a:effectLst/>
                          <a:latin typeface="Times New Roman" panose="02020603050405020304" pitchFamily="18" charset="0"/>
                          <a:cs typeface="Times New Roman" panose="02020603050405020304" pitchFamily="18" charset="0"/>
                        </a:rPr>
                        <a:t>4,19</a:t>
                      </a:r>
                      <a:r>
                        <a:rPr lang="en-US" sz="2000" b="1" u="none" strike="noStrike" dirty="0">
                          <a:effectLst/>
                          <a:latin typeface="Times New Roman" panose="02020603050405020304" pitchFamily="18" charset="0"/>
                          <a:cs typeface="Times New Roman" panose="02020603050405020304" pitchFamily="18" charset="0"/>
                        </a:rPr>
                        <a:t>%</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958869231"/>
                  </a:ext>
                </a:extLst>
              </a:tr>
              <a:tr h="1246543">
                <a:tc>
                  <a:txBody>
                    <a:bodyPr/>
                    <a:lstStyle/>
                    <a:p>
                      <a:pPr algn="ctr" fontAlgn="b"/>
                      <a:r>
                        <a:rPr lang="en-US" sz="2000" u="none" strike="noStrike">
                          <a:effectLst/>
                          <a:latin typeface="Times New Roman" panose="02020603050405020304" pitchFamily="18" charset="0"/>
                          <a:cs typeface="Times New Roman" panose="02020603050405020304" pitchFamily="18" charset="0"/>
                        </a:rPr>
                        <a:t> </a:t>
                      </a:r>
                      <a:endParaRPr lang="en-US" sz="20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a:effectLst/>
                          <a:latin typeface="Times New Roman" panose="02020603050405020304" pitchFamily="18" charset="0"/>
                          <a:cs typeface="Times New Roman" panose="02020603050405020304" pitchFamily="18" charset="0"/>
                        </a:rPr>
                        <a:t>%</a:t>
                      </a:r>
                      <a:endParaRPr lang="en-US" sz="20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vMerge="1">
                  <a:txBody>
                    <a:bodyPr/>
                    <a:lstStyle/>
                    <a:p>
                      <a:endParaRPr lang="en-US" dirty="0"/>
                    </a:p>
                  </a:txBody>
                  <a:tcPr marL="9525" marR="9525" marT="9525" marB="0" anchor="b"/>
                </a:tc>
                <a:tc>
                  <a:txBody>
                    <a:bodyPr/>
                    <a:lstStyle/>
                    <a:p>
                      <a:pPr algn="ctr"/>
                      <a:r>
                        <a:rPr lang="en-US" sz="2000" b="1" u="none" strike="noStrike" dirty="0">
                          <a:effectLst/>
                          <a:latin typeface="Times New Roman" panose="02020603050405020304" pitchFamily="18" charset="0"/>
                          <a:cs typeface="Times New Roman" panose="02020603050405020304" pitchFamily="18" charset="0"/>
                        </a:rPr>
                        <a:t>1</a:t>
                      </a:r>
                      <a:r>
                        <a:rPr lang="ro-RO" sz="2000" b="1" u="none" strike="noStrike" dirty="0">
                          <a:effectLst/>
                          <a:latin typeface="Times New Roman" panose="02020603050405020304" pitchFamily="18" charset="0"/>
                          <a:cs typeface="Times New Roman" panose="02020603050405020304" pitchFamily="18" charset="0"/>
                        </a:rPr>
                        <a:t>5,78</a:t>
                      </a:r>
                      <a:r>
                        <a:rPr lang="en-US" sz="2000" b="1" u="none" strike="noStrike" dirty="0">
                          <a:effectLst/>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ro-RO" sz="2000" b="1" u="none" strike="noStrike" dirty="0">
                          <a:effectLst/>
                          <a:latin typeface="Times New Roman" panose="02020603050405020304" pitchFamily="18" charset="0"/>
                          <a:cs typeface="Times New Roman" panose="02020603050405020304" pitchFamily="18" charset="0"/>
                        </a:rPr>
                        <a:t>18,01</a:t>
                      </a:r>
                      <a:r>
                        <a:rPr lang="en-US" sz="2000" b="1" u="none" strike="noStrike" dirty="0">
                          <a:effectLst/>
                          <a:latin typeface="Times New Roman" panose="02020603050405020304" pitchFamily="18" charset="0"/>
                          <a:cs typeface="Times New Roman" panose="02020603050405020304" pitchFamily="18" charset="0"/>
                        </a:rPr>
                        <a:t>%</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2</a:t>
                      </a:r>
                      <a:r>
                        <a:rPr lang="ro-RO" sz="2000" b="1" u="none" strike="noStrike" dirty="0">
                          <a:effectLst/>
                          <a:latin typeface="Times New Roman" panose="02020603050405020304" pitchFamily="18" charset="0"/>
                          <a:cs typeface="Times New Roman" panose="02020603050405020304" pitchFamily="18" charset="0"/>
                        </a:rPr>
                        <a:t>5,62</a:t>
                      </a:r>
                      <a:r>
                        <a:rPr lang="en-US" sz="2000" b="1" u="none" strike="noStrike" dirty="0">
                          <a:effectLst/>
                          <a:latin typeface="Times New Roman" panose="02020603050405020304" pitchFamily="18" charset="0"/>
                          <a:cs typeface="Times New Roman" panose="02020603050405020304" pitchFamily="18" charset="0"/>
                        </a:rPr>
                        <a:t>%</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2</a:t>
                      </a:r>
                      <a:r>
                        <a:rPr lang="ro-RO" sz="2000" b="1" u="none" strike="noStrike" dirty="0">
                          <a:effectLst/>
                          <a:latin typeface="Times New Roman" panose="02020603050405020304" pitchFamily="18" charset="0"/>
                          <a:cs typeface="Times New Roman" panose="02020603050405020304" pitchFamily="18" charset="0"/>
                        </a:rPr>
                        <a:t>4,48</a:t>
                      </a:r>
                      <a:r>
                        <a:rPr lang="en-US" sz="2000" b="1" u="none" strike="noStrike" dirty="0">
                          <a:effectLst/>
                          <a:latin typeface="Times New Roman" panose="02020603050405020304" pitchFamily="18" charset="0"/>
                          <a:cs typeface="Times New Roman" panose="02020603050405020304" pitchFamily="18" charset="0"/>
                        </a:rPr>
                        <a:t>%</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1.9</a:t>
                      </a:r>
                      <a:r>
                        <a:rPr lang="ro-RO" sz="2000" b="1" u="none" strike="noStrike" dirty="0">
                          <a:effectLst/>
                          <a:latin typeface="Times New Roman" panose="02020603050405020304" pitchFamily="18" charset="0"/>
                          <a:cs typeface="Times New Roman" panose="02020603050405020304" pitchFamily="18" charset="0"/>
                        </a:rPr>
                        <a:t>2</a:t>
                      </a:r>
                      <a:r>
                        <a:rPr lang="en-US" sz="2000" b="1" u="none" strike="noStrike" dirty="0">
                          <a:effectLst/>
                          <a:latin typeface="Times New Roman" panose="02020603050405020304" pitchFamily="18" charset="0"/>
                          <a:cs typeface="Times New Roman" panose="02020603050405020304" pitchFamily="18" charset="0"/>
                        </a:rPr>
                        <a:t>%</a:t>
                      </a:r>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xmlns="" val="1628523382"/>
                  </a:ext>
                </a:extLst>
              </a:tr>
              <a:tr h="643179">
                <a:tc>
                  <a:txBody>
                    <a:bodyPr/>
                    <a:lstStyle/>
                    <a:p>
                      <a:pPr algn="ctr" fontAlgn="b"/>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endParaRPr lang="en-US" sz="20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gridSpan="6">
                  <a:txBody>
                    <a:bodyPr/>
                    <a:lstStyle/>
                    <a:p>
                      <a:pPr algn="ctr" fontAlgn="b"/>
                      <a:r>
                        <a:rPr lang="en-US" sz="2000" b="1" i="0" u="none" strike="noStrike" dirty="0">
                          <a:solidFill>
                            <a:srgbClr val="FF0000"/>
                          </a:solidFill>
                          <a:effectLst/>
                          <a:latin typeface="Times New Roman" panose="02020603050405020304" pitchFamily="18" charset="0"/>
                          <a:cs typeface="Times New Roman" panose="02020603050405020304" pitchFamily="18" charset="0"/>
                        </a:rPr>
                        <a:t>9</a:t>
                      </a:r>
                      <a:r>
                        <a:rPr lang="ro-RO" sz="2000" b="1" i="0" u="none" strike="noStrike" dirty="0">
                          <a:solidFill>
                            <a:srgbClr val="FF0000"/>
                          </a:solidFill>
                          <a:effectLst/>
                          <a:latin typeface="Times New Roman" panose="02020603050405020304" pitchFamily="18" charset="0"/>
                          <a:cs typeface="Times New Roman" panose="02020603050405020304" pitchFamily="18" charset="0"/>
                        </a:rPr>
                        <a:t>5</a:t>
                      </a:r>
                      <a:r>
                        <a:rPr lang="en-US" sz="2000" b="1" i="0" u="none" strike="noStrike" dirty="0">
                          <a:solidFill>
                            <a:srgbClr val="FF0000"/>
                          </a:solidFill>
                          <a:effectLst/>
                          <a:latin typeface="Times New Roman" panose="02020603050405020304" pitchFamily="18" charset="0"/>
                          <a:cs typeface="Times New Roman" panose="02020603050405020304" pitchFamily="18" charset="0"/>
                        </a:rPr>
                        <a:t>,</a:t>
                      </a:r>
                      <a:r>
                        <a:rPr lang="ro-RO" sz="2000" b="1" i="0" u="none" strike="noStrike" dirty="0">
                          <a:solidFill>
                            <a:srgbClr val="FF0000"/>
                          </a:solidFill>
                          <a:effectLst/>
                          <a:latin typeface="Times New Roman" panose="02020603050405020304" pitchFamily="18" charset="0"/>
                          <a:cs typeface="Times New Roman" panose="02020603050405020304" pitchFamily="18" charset="0"/>
                        </a:rPr>
                        <a:t>07</a:t>
                      </a:r>
                      <a:endParaRPr lang="en-US" sz="20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endParaRPr lang="en-US" dirty="0"/>
                    </a:p>
                  </a:txBody>
                  <a:tcPr marL="9525" marR="9525" marT="9525" marB="0" anchor="b"/>
                </a:tc>
                <a:tc hMerge="1">
                  <a:txBody>
                    <a:bodyPr/>
                    <a:lstStyle/>
                    <a:p>
                      <a:pPr algn="ctr" fontAlgn="b"/>
                      <a:endParaRPr lang="en-US" sz="1600" b="1"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636568400"/>
                  </a:ext>
                </a:extLst>
              </a:tr>
            </a:tbl>
          </a:graphicData>
        </a:graphic>
      </p:graphicFrame>
      <p:sp>
        <p:nvSpPr>
          <p:cNvPr id="3" name="Rectangle 2">
            <a:extLst>
              <a:ext uri="{FF2B5EF4-FFF2-40B4-BE49-F238E27FC236}">
                <a16:creationId xmlns:a16="http://schemas.microsoft.com/office/drawing/2014/main" xmlns="" id="{E9C14882-C51D-4E64-86BD-DE03038EC5B0}"/>
              </a:ext>
            </a:extLst>
          </p:cNvPr>
          <p:cNvSpPr/>
          <p:nvPr/>
        </p:nvSpPr>
        <p:spPr>
          <a:xfrm>
            <a:off x="2400300" y="800100"/>
            <a:ext cx="7602682" cy="523220"/>
          </a:xfrm>
          <a:prstGeom prst="rect">
            <a:avLst/>
          </a:prstGeom>
        </p:spPr>
        <p:txBody>
          <a:bodyPr wrap="square">
            <a:spAutoFit/>
          </a:bodyPr>
          <a:lstStyle/>
          <a:p>
            <a:pPr lvl="0"/>
            <a:r>
              <a:rPr lang="ro-RO" sz="2800" b="1" dirty="0">
                <a:latin typeface="Times New Roman" panose="02020603050405020304" pitchFamily="18" charset="0"/>
                <a:cs typeface="Times New Roman" panose="02020603050405020304" pitchFamily="18" charset="0"/>
              </a:rPr>
              <a:t>1.2. Rezulatatele la Examenul de Bacalaureat</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9429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68036" y="360218"/>
            <a:ext cx="11360728" cy="5078313"/>
          </a:xfrm>
          <a:prstGeom prst="rect">
            <a:avLst/>
          </a:prstGeom>
          <a:noFill/>
        </p:spPr>
        <p:txBody>
          <a:bodyPr wrap="square" rtlCol="0">
            <a:spAutoFit/>
          </a:bodyPr>
          <a:lstStyle/>
          <a:p>
            <a:pPr algn="just"/>
            <a:r>
              <a:rPr lang="ro-RO" sz="40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 Diagnoza procesului educațional la disciplina limba și literatura română</a:t>
            </a:r>
          </a:p>
          <a:p>
            <a:pPr algn="just"/>
            <a:endParaRPr lang="ro-RO" sz="40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a:p>
            <a:pPr lvl="0" algn="just"/>
            <a:r>
              <a:rPr lang="ro-RO" sz="40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1.3. Olimpiadele școlare</a:t>
            </a:r>
            <a:endParaRPr lang="en-US" sz="40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a:p>
            <a:pPr lvl="0" algn="just"/>
            <a:endParaRPr lang="ro-RO" sz="2000" b="1" dirty="0">
              <a:ln w="0"/>
              <a:solidFill>
                <a:prstClr val="black"/>
              </a:solidFill>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endParaRPr>
          </a:p>
          <a:p>
            <a:pPr lvl="0" algn="just"/>
            <a:r>
              <a:rPr lang="ro-RO" sz="36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1.3.1. Profesori clujeni paricipanți în comisiile centrale ale olimpiadelor naționale</a:t>
            </a:r>
          </a:p>
          <a:p>
            <a:pPr lvl="0" algn="just"/>
            <a:r>
              <a:rPr lang="ro-RO" sz="36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1.3.2. Profesori însoțitori ai loturilor olimpice naționale</a:t>
            </a:r>
          </a:p>
          <a:p>
            <a:pPr lvl="0" algn="just"/>
            <a:r>
              <a:rPr lang="ro-RO" sz="36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1.3.3. Rezultate</a:t>
            </a:r>
            <a:r>
              <a:rPr lang="en-US" sz="36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le</a:t>
            </a:r>
            <a:r>
              <a:rPr lang="ro-RO" sz="3600" b="1" dirty="0">
                <a:ln w="0"/>
                <a:effectLst>
                  <a:outerShdw blurRad="38100" dist="19050" dir="2700000" algn="tl" rotWithShape="0">
                    <a:prstClr val="black">
                      <a:alpha val="40000"/>
                    </a:prstClr>
                  </a:outerShdw>
                </a:effectLst>
                <a:latin typeface="Times New Roman" panose="02020603050405020304" pitchFamily="18" charset="0"/>
                <a:cs typeface="Times New Roman" panose="02020603050405020304" pitchFamily="18" charset="0"/>
              </a:rPr>
              <a:t> la olimpiadele școlare</a:t>
            </a:r>
          </a:p>
        </p:txBody>
      </p:sp>
    </p:spTree>
    <p:extLst>
      <p:ext uri="{BB962C8B-B14F-4D97-AF65-F5344CB8AC3E}">
        <p14:creationId xmlns:p14="http://schemas.microsoft.com/office/powerpoint/2010/main" val="1524326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CC82644-4D1A-4FEC-95EF-583CBD1EB778}"/>
              </a:ext>
            </a:extLst>
          </p:cNvPr>
          <p:cNvSpPr/>
          <p:nvPr/>
        </p:nvSpPr>
        <p:spPr>
          <a:xfrm>
            <a:off x="484909" y="471055"/>
            <a:ext cx="11575472" cy="5386090"/>
          </a:xfrm>
          <a:prstGeom prst="rect">
            <a:avLst/>
          </a:prstGeom>
        </p:spPr>
        <p:txBody>
          <a:bodyPr wrap="square">
            <a:spAutoFit/>
          </a:bodyPr>
          <a:lstStyle/>
          <a:p>
            <a:pPr algn="just"/>
            <a:r>
              <a:rPr lang="ro-RO" sz="2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1.3.1. Profesori evaluatori în comisiile centrale ale olimpiadelor de limba și literatura română/ limbi clasice</a:t>
            </a:r>
          </a:p>
          <a:p>
            <a:endParaRPr lang="ro-RO" sz="2400" dirty="0">
              <a:effectLst>
                <a:outerShdw blurRad="38100" dist="38100" dir="2700000" algn="tl">
                  <a:srgbClr val="000000">
                    <a:alpha val="43137"/>
                  </a:srgbClr>
                </a:outerShdw>
              </a:effectLst>
            </a:endParaRPr>
          </a:p>
          <a:p>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Olimpiada de limba și literatura română</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Sfîrlea Lenuța, Școala Gimnazială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Ioan Bob</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Gurzău Amalia, ISJ Cluj;</a:t>
            </a:r>
          </a:p>
          <a:p>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Tomoiagă Mirela, Liceul Teoretic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Nicolae Bălcescu</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Hassoun Anca, Colegiul Național Pedagogic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Gheorghe Lazăr</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ro-RO"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Olimpiada de limba și literatura română pentru minorități</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buAutoNum type="arabicPeriod"/>
            </a:pP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Bărbos Cecilia Liana, Liceul Teoretic </a:t>
            </a:r>
            <a:r>
              <a:rPr lang="ro-RO"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Bathory Istvan</a:t>
            </a:r>
            <a:r>
              <a:rPr lang="ro-RO"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Cluj-Napoca;</a:t>
            </a:r>
          </a:p>
          <a:p>
            <a:endParaRPr lang="en-US" sz="2400" dirty="0"/>
          </a:p>
        </p:txBody>
      </p:sp>
    </p:spTree>
    <p:extLst>
      <p:ext uri="{BB962C8B-B14F-4D97-AF65-F5344CB8AC3E}">
        <p14:creationId xmlns:p14="http://schemas.microsoft.com/office/powerpoint/2010/main" val="32599523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8532</TotalTime>
  <Words>4241</Words>
  <Application>Microsoft Office PowerPoint</Application>
  <PresentationFormat>Widescreen</PresentationFormat>
  <Paragraphs>917</Paragraphs>
  <Slides>45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45</vt:i4>
      </vt:variant>
    </vt:vector>
  </HeadingPairs>
  <TitlesOfParts>
    <vt:vector size="53" baseType="lpstr">
      <vt:lpstr>Arial</vt:lpstr>
      <vt:lpstr>Calibri</vt:lpstr>
      <vt:lpstr>Cambria</vt:lpstr>
      <vt:lpstr>Century Gothic</vt:lpstr>
      <vt:lpstr>Times New Roman</vt:lpstr>
      <vt:lpstr>Wingdings</vt:lpstr>
      <vt:lpstr>Wingdings 3</vt:lpstr>
      <vt:lpstr>Ion</vt:lpstr>
      <vt:lpstr>    CONSFĂTUIRILE PROFESORILOR DE LIMBA ȘI LITERATURA ROMÂNĂ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Diagnoza procesului educațional la disciplina limba și literatura română  1.4. Rezultatele la examenul de titularizare </vt:lpstr>
      <vt:lpstr>PowerPoint Presentation</vt:lpstr>
      <vt:lpstr>PowerPoint Presentation</vt:lpstr>
      <vt:lpstr>PowerPoint Presentation</vt:lpstr>
      <vt:lpstr>PowerPoint Presentation</vt:lpstr>
      <vt:lpstr>PowerPoint Presentation</vt:lpstr>
      <vt:lpstr>1. Diagnoza procesului educațional la disciplina limba și literatura română  1.7. Activități de formare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Perspective </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CONSFĂTUIRI 2018-2019</dc:title>
  <dc:creator>Luca</dc:creator>
  <cp:lastModifiedBy>User</cp:lastModifiedBy>
  <cp:revision>502</cp:revision>
  <dcterms:created xsi:type="dcterms:W3CDTF">2018-09-22T11:02:05Z</dcterms:created>
  <dcterms:modified xsi:type="dcterms:W3CDTF">2019-09-19T11:23:58Z</dcterms:modified>
</cp:coreProperties>
</file>