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7" r:id="rId1"/>
  </p:sldMasterIdLst>
  <p:sldIdLst>
    <p:sldId id="256" r:id="rId2"/>
    <p:sldId id="257" r:id="rId3"/>
    <p:sldId id="258" r:id="rId4"/>
    <p:sldId id="287" r:id="rId5"/>
    <p:sldId id="296" r:id="rId6"/>
    <p:sldId id="265" r:id="rId7"/>
    <p:sldId id="291" r:id="rId8"/>
    <p:sldId id="260" r:id="rId9"/>
    <p:sldId id="292" r:id="rId10"/>
    <p:sldId id="293" r:id="rId11"/>
    <p:sldId id="294" r:id="rId12"/>
    <p:sldId id="295" r:id="rId13"/>
    <p:sldId id="261" r:id="rId14"/>
    <p:sldId id="283" r:id="rId15"/>
    <p:sldId id="262" r:id="rId16"/>
    <p:sldId id="263" r:id="rId17"/>
    <p:sldId id="313" r:id="rId18"/>
    <p:sldId id="264" r:id="rId19"/>
    <p:sldId id="259" r:id="rId20"/>
    <p:sldId id="284" r:id="rId21"/>
    <p:sldId id="289" r:id="rId22"/>
    <p:sldId id="310" r:id="rId23"/>
    <p:sldId id="311" r:id="rId24"/>
    <p:sldId id="312" r:id="rId25"/>
    <p:sldId id="298" r:id="rId26"/>
    <p:sldId id="314" r:id="rId27"/>
    <p:sldId id="315" r:id="rId28"/>
    <p:sldId id="266" r:id="rId29"/>
    <p:sldId id="308" r:id="rId30"/>
    <p:sldId id="267" r:id="rId31"/>
    <p:sldId id="282" r:id="rId32"/>
    <p:sldId id="299" r:id="rId33"/>
    <p:sldId id="301" r:id="rId34"/>
    <p:sldId id="302" r:id="rId35"/>
    <p:sldId id="303" r:id="rId36"/>
    <p:sldId id="309" r:id="rId37"/>
    <p:sldId id="304" r:id="rId38"/>
    <p:sldId id="305" r:id="rId39"/>
    <p:sldId id="306" r:id="rId40"/>
    <p:sldId id="307" r:id="rId41"/>
    <p:sldId id="274" r:id="rId42"/>
    <p:sldId id="300" r:id="rId43"/>
    <p:sldId id="290" r:id="rId44"/>
    <p:sldId id="278" r:id="rId45"/>
    <p:sldId id="288" r:id="rId4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snapToGrid="0">
      <p:cViewPr varScale="1">
        <p:scale>
          <a:sx n="74" d="100"/>
          <a:sy n="74" d="100"/>
        </p:scale>
        <p:origin x="378" y="-80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33361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25299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84443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0775913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159007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564104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012970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074296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500317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04151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55833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99126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7303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66330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94994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12697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61625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61BEF0D-F0BB-DE4B-95CE-6DB70DBA9567}" type="datetimeFigureOut">
              <a:rPr lang="en-US" smtClean="0"/>
              <a:pPr/>
              <a:t>9/19/2019</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03086386"/>
      </p:ext>
    </p:extLst>
  </p:cSld>
  <p:clrMap bg1="dk1" tx1="lt1" bg2="dk2" tx2="lt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 id="2147483750" r:id="rId13"/>
    <p:sldLayoutId id="2147483751" r:id="rId14"/>
    <p:sldLayoutId id="2147483752" r:id="rId15"/>
    <p:sldLayoutId id="2147483753" r:id="rId16"/>
    <p:sldLayoutId id="2147483754"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2857" y="3019598"/>
            <a:ext cx="11346286" cy="818804"/>
          </a:xfrm>
        </p:spPr>
        <p:txBody>
          <a:bodyPr>
            <a:normAutofit fontScale="90000"/>
          </a:bodyPr>
          <a:lstStyle/>
          <a:p>
            <a:r>
              <a:rPr lang="ro-RO" b="1" dirty="0">
                <a:latin typeface="Times New Roman" panose="02020603050405020304" pitchFamily="18" charset="0"/>
                <a:cs typeface="Times New Roman" panose="02020603050405020304" pitchFamily="18" charset="0"/>
              </a:rPr>
              <a:t/>
            </a:r>
            <a:br>
              <a:rPr lang="ro-RO" b="1" dirty="0">
                <a:latin typeface="Times New Roman" panose="02020603050405020304" pitchFamily="18" charset="0"/>
                <a:cs typeface="Times New Roman" panose="02020603050405020304" pitchFamily="18" charset="0"/>
              </a:rPr>
            </a:br>
            <a:r>
              <a:rPr lang="ro-RO" b="1" dirty="0">
                <a:latin typeface="Times New Roman" panose="02020603050405020304" pitchFamily="18" charset="0"/>
                <a:cs typeface="Times New Roman" panose="02020603050405020304" pitchFamily="18" charset="0"/>
              </a:rPr>
              <a:t/>
            </a:r>
            <a:br>
              <a:rPr lang="ro-RO" b="1" dirty="0">
                <a:latin typeface="Times New Roman" panose="02020603050405020304" pitchFamily="18" charset="0"/>
                <a:cs typeface="Times New Roman" panose="02020603050405020304" pitchFamily="18" charset="0"/>
              </a:rPr>
            </a:br>
            <a:r>
              <a:rPr lang="ro-RO" b="1" dirty="0">
                <a:latin typeface="Times New Roman" panose="02020603050405020304" pitchFamily="18" charset="0"/>
                <a:cs typeface="Times New Roman" panose="02020603050405020304" pitchFamily="18" charset="0"/>
              </a:rPr>
              <a:t/>
            </a:r>
            <a:br>
              <a:rPr lang="ro-RO" b="1" dirty="0">
                <a:latin typeface="Times New Roman" panose="02020603050405020304" pitchFamily="18" charset="0"/>
                <a:cs typeface="Times New Roman" panose="02020603050405020304" pitchFamily="18" charset="0"/>
              </a:rPr>
            </a:br>
            <a:r>
              <a:rPr lang="ro-RO" b="1" dirty="0">
                <a:latin typeface="Times New Roman" panose="02020603050405020304" pitchFamily="18" charset="0"/>
                <a:cs typeface="Times New Roman" panose="02020603050405020304" pitchFamily="18" charset="0"/>
              </a:rPr>
              <a:t/>
            </a:r>
            <a:br>
              <a:rPr lang="ro-RO" b="1" dirty="0">
                <a:latin typeface="Times New Roman" panose="02020603050405020304" pitchFamily="18" charset="0"/>
                <a:cs typeface="Times New Roman" panose="02020603050405020304" pitchFamily="18" charset="0"/>
              </a:rPr>
            </a:br>
            <a:r>
              <a:rPr lang="en-GB" b="1" dirty="0">
                <a:latin typeface="Times New Roman" panose="02020603050405020304" pitchFamily="18" charset="0"/>
                <a:cs typeface="Times New Roman" panose="02020603050405020304" pitchFamily="18" charset="0"/>
              </a:rPr>
              <a:t>CONSF</a:t>
            </a:r>
            <a:r>
              <a:rPr lang="ro-RO" b="1" dirty="0">
                <a:latin typeface="Times New Roman" panose="02020603050405020304" pitchFamily="18" charset="0"/>
                <a:cs typeface="Times New Roman" panose="02020603050405020304" pitchFamily="18" charset="0"/>
              </a:rPr>
              <a:t>ĂTUIRILE PROFESORILOR DE LIMBA ȘI LITERATURA ROMÂNĂ</a:t>
            </a:r>
            <a:endParaRPr lang="en-US"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390481" y="4419601"/>
            <a:ext cx="9111263" cy="1551709"/>
          </a:xfrm>
        </p:spPr>
        <p:txBody>
          <a:bodyPr>
            <a:noAutofit/>
          </a:bodyPr>
          <a:lstStyle/>
          <a:p>
            <a:pPr algn="ctr"/>
            <a:r>
              <a:rPr lang="ro-RO" sz="3200" b="1" dirty="0">
                <a:solidFill>
                  <a:schemeClr val="tx1"/>
                </a:solidFill>
                <a:latin typeface="Times New Roman" panose="02020603050405020304" pitchFamily="18" charset="0"/>
                <a:cs typeface="Times New Roman" panose="02020603050405020304" pitchFamily="18" charset="0"/>
              </a:rPr>
              <a:t>CLUJ</a:t>
            </a:r>
          </a:p>
          <a:p>
            <a:pPr algn="ctr"/>
            <a:r>
              <a:rPr lang="ro-RO" sz="3200" b="1" dirty="0">
                <a:solidFill>
                  <a:schemeClr val="tx1"/>
                </a:solidFill>
                <a:latin typeface="Times New Roman" panose="02020603050405020304" pitchFamily="18" charset="0"/>
                <a:cs typeface="Times New Roman" panose="02020603050405020304" pitchFamily="18" charset="0"/>
              </a:rPr>
              <a:t>SEPTEMBRIE </a:t>
            </a:r>
            <a:r>
              <a:rPr lang="en-US" sz="3200" b="1" dirty="0">
                <a:solidFill>
                  <a:schemeClr val="tx1"/>
                </a:solidFill>
                <a:latin typeface="Times New Roman" panose="02020603050405020304" pitchFamily="18" charset="0"/>
                <a:cs typeface="Times New Roman" panose="02020603050405020304" pitchFamily="18" charset="0"/>
              </a:rPr>
              <a:t>2019</a:t>
            </a:r>
          </a:p>
        </p:txBody>
      </p:sp>
    </p:spTree>
    <p:extLst>
      <p:ext uri="{BB962C8B-B14F-4D97-AF65-F5344CB8AC3E}">
        <p14:creationId xmlns:p14="http://schemas.microsoft.com/office/powerpoint/2010/main" val="21197993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8BACD654-F30C-4A55-BF1E-7C163D301043}"/>
              </a:ext>
            </a:extLst>
          </p:cNvPr>
          <p:cNvSpPr/>
          <p:nvPr/>
        </p:nvSpPr>
        <p:spPr>
          <a:xfrm>
            <a:off x="235527" y="263236"/>
            <a:ext cx="11727873" cy="5509200"/>
          </a:xfrm>
          <a:prstGeom prst="rect">
            <a:avLst/>
          </a:prstGeom>
        </p:spPr>
        <p:txBody>
          <a:bodyPr wrap="square">
            <a:spAutoFit/>
          </a:bodyPr>
          <a:lstStyle/>
          <a:p>
            <a:endParaRPr lang="ro-RO" sz="2800" dirty="0">
              <a:solidFill>
                <a:srgbClr val="FF0000"/>
              </a:solidFill>
              <a:effectLst>
                <a:outerShdw blurRad="38100" dist="38100" dir="2700000" algn="tl">
                  <a:srgbClr val="000000">
                    <a:alpha val="43137"/>
                  </a:srgbClr>
                </a:outerShdw>
              </a:effectLst>
            </a:endParaRPr>
          </a:p>
          <a:p>
            <a:pPr algn="just"/>
            <a:r>
              <a:rPr lang="ro-RO"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1.3.1. Profesori evaluatori în comisiile centrale ale olimpiadelor de limba și literatura română/ limba latină</a:t>
            </a:r>
          </a:p>
          <a:p>
            <a:endParaRPr lang="ro-RO"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r>
              <a:rPr lang="ro-RO"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Olimpiada de limba și literatura română pentru elevii din mediul rural, </a:t>
            </a:r>
            <a:r>
              <a:rPr lang="ro-RO" sz="24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Universul cunoașterii prin lectură </a:t>
            </a:r>
            <a:r>
              <a:rPr lang="ro-RO"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endPar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buAutoNum type="arabicPeriod"/>
            </a:pPr>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Graur Smaranda, ISJ Cluj;</a:t>
            </a:r>
          </a:p>
          <a:p>
            <a:pPr marL="457200" indent="-457200">
              <a:buAutoNum type="arabicPeriod"/>
            </a:pPr>
            <a:endPar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r>
              <a:rPr lang="ro-RO"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Olimpiada de limbi clasice:</a:t>
            </a:r>
          </a:p>
          <a:p>
            <a:endParaRPr lang="ro-RO"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buAutoNum type="arabicPeriod"/>
            </a:pPr>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Dudău Alexandru, Colegiul Național </a:t>
            </a:r>
            <a:r>
              <a:rPr lang="ro-RO"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Gheorghe Șincai, </a:t>
            </a:r>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Cluj-Napoca;</a:t>
            </a:r>
          </a:p>
          <a:p>
            <a:pPr marL="457200" indent="-457200">
              <a:buAutoNum type="arabicPeriod"/>
            </a:pPr>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Ghiță Daniela, Liceul Teoretic </a:t>
            </a:r>
            <a:r>
              <a:rPr lang="ro-RO"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Mihai Eminescu</a:t>
            </a:r>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Cluj-Napoca</a:t>
            </a:r>
            <a:r>
              <a:rPr lang="en-US"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en-US" sz="2400" dirty="0"/>
          </a:p>
        </p:txBody>
      </p:sp>
    </p:spTree>
    <p:extLst>
      <p:ext uri="{BB962C8B-B14F-4D97-AF65-F5344CB8AC3E}">
        <p14:creationId xmlns:p14="http://schemas.microsoft.com/office/powerpoint/2010/main" val="37401443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FB5C7B7B-D0C2-4034-B825-25F0ADA7DF5C}"/>
              </a:ext>
            </a:extLst>
          </p:cNvPr>
          <p:cNvSpPr/>
          <p:nvPr/>
        </p:nvSpPr>
        <p:spPr>
          <a:xfrm>
            <a:off x="0" y="528935"/>
            <a:ext cx="11963400" cy="6124754"/>
          </a:xfrm>
          <a:prstGeom prst="rect">
            <a:avLst/>
          </a:prstGeom>
        </p:spPr>
        <p:txBody>
          <a:bodyPr wrap="square">
            <a:spAutoFit/>
          </a:bodyPr>
          <a:lstStyle/>
          <a:p>
            <a:r>
              <a:rPr lang="ro-RO"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1.3.2. Profesori însoțitori ai loturilor olimpice:</a:t>
            </a:r>
          </a:p>
          <a:p>
            <a:endParaRPr lang="ro-RO"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r>
              <a:rPr lang="ro-RO"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Olimpiada de limba și literatura română - gimnaziu, Iași:</a:t>
            </a:r>
          </a:p>
          <a:p>
            <a:pPr algn="just"/>
            <a:endParaRPr lang="ro-RO"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AutoNum type="arabicPeriod"/>
            </a:pPr>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Caia Loredana, Școala Gimnazială </a:t>
            </a:r>
            <a:r>
              <a:rPr lang="ro-RO"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Octavian Goga</a:t>
            </a:r>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Cluj-Napoca;</a:t>
            </a:r>
          </a:p>
          <a:p>
            <a:pPr marL="457200" indent="-457200" algn="just">
              <a:buAutoNum type="arabicPeriod" startAt="2"/>
            </a:pPr>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Miron Laura, Colegiul Național </a:t>
            </a:r>
            <a:r>
              <a:rPr lang="ro-RO"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Mihai Viteazu</a:t>
            </a:r>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Turda;</a:t>
            </a:r>
          </a:p>
          <a:p>
            <a:pPr algn="just"/>
            <a:endPar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r>
              <a:rPr lang="ro-RO"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Olimpiada de limba și literatura română - liceu, Brașov:</a:t>
            </a:r>
          </a:p>
          <a:p>
            <a:pPr algn="just"/>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  Bodean Mihaela, Liceul Teoretic </a:t>
            </a:r>
            <a:r>
              <a:rPr lang="ro-RO"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Bathory Istvan</a:t>
            </a:r>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Cluj-Napoca;</a:t>
            </a:r>
          </a:p>
          <a:p>
            <a:pPr algn="just"/>
            <a:endPar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r>
              <a:rPr lang="ro-RO"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Olimpiada de limba și literatura română pentru minorități, Odorheiu Secuiesc, Harghita:</a:t>
            </a:r>
          </a:p>
          <a:p>
            <a:pPr algn="just"/>
            <a:endPar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AutoNum type="arabicPeriod"/>
            </a:pPr>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Fetti Lavinia, Colegiul Unitarian </a:t>
            </a:r>
            <a:r>
              <a:rPr lang="ro-RO"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Janos Zsigmond</a:t>
            </a:r>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Cluj-Napoca;</a:t>
            </a:r>
          </a:p>
          <a:p>
            <a:pPr marL="457200" indent="-457200" algn="just">
              <a:buAutoNum type="arabicPeriod"/>
            </a:pPr>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Ielciu Lucica, Școala Gimnazială </a:t>
            </a:r>
            <a:r>
              <a:rPr lang="ro-RO"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Nicolae Titulescu</a:t>
            </a:r>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Cluj-Napoca</a:t>
            </a:r>
            <a:r>
              <a:rPr lang="en-US"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endPar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en-US" sz="2400" dirty="0"/>
          </a:p>
        </p:txBody>
      </p:sp>
    </p:spTree>
    <p:extLst>
      <p:ext uri="{BB962C8B-B14F-4D97-AF65-F5344CB8AC3E}">
        <p14:creationId xmlns:p14="http://schemas.microsoft.com/office/powerpoint/2010/main" val="31390246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7951C198-90E7-4A1F-90D8-79666C32537A}"/>
              </a:ext>
            </a:extLst>
          </p:cNvPr>
          <p:cNvSpPr/>
          <p:nvPr/>
        </p:nvSpPr>
        <p:spPr>
          <a:xfrm>
            <a:off x="249382" y="528935"/>
            <a:ext cx="11714018" cy="6063198"/>
          </a:xfrm>
          <a:prstGeom prst="rect">
            <a:avLst/>
          </a:prstGeom>
        </p:spPr>
        <p:txBody>
          <a:bodyPr wrap="square">
            <a:spAutoFit/>
          </a:bodyPr>
          <a:lstStyle/>
          <a:p>
            <a:r>
              <a:rPr lang="ro-RO"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1.3.2. Profesori însoțitori ai loturilor olimpice:</a:t>
            </a:r>
          </a:p>
          <a:p>
            <a:endParaRPr lang="ro-RO" sz="2400" dirty="0">
              <a:effectLst>
                <a:outerShdw blurRad="38100" dist="38100" dir="2700000" algn="tl">
                  <a:srgbClr val="000000">
                    <a:alpha val="43137"/>
                  </a:srgbClr>
                </a:outerShdw>
              </a:effectLst>
            </a:endParaRPr>
          </a:p>
          <a:p>
            <a:pPr algn="just"/>
            <a:r>
              <a:rPr lang="ro-RO"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Olimpiada de lingvistică, București:</a:t>
            </a:r>
          </a:p>
          <a:p>
            <a:pPr algn="just"/>
            <a:endPar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lgn="just">
              <a:buAutoNum type="arabicPeriod"/>
            </a:pPr>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Câmpean Teodora, Liceul Teoretic </a:t>
            </a:r>
            <a:r>
              <a:rPr lang="ro-RO"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Avram Iancu</a:t>
            </a:r>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Cluj-Napoca;</a:t>
            </a:r>
          </a:p>
          <a:p>
            <a:pPr marL="457200" indent="-457200" algn="just">
              <a:buAutoNum type="arabicPeriod" startAt="2"/>
            </a:pPr>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Herțeg Bogdan, Colegiul Național </a:t>
            </a:r>
            <a:r>
              <a:rPr lang="ro-RO"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Emil Racoviță</a:t>
            </a:r>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Cluj-Napoca;</a:t>
            </a:r>
          </a:p>
          <a:p>
            <a:pPr algn="just"/>
            <a:endParaRPr lang="ro-RO"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r>
              <a:rPr lang="ro-RO"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Olimpiada de limba și literatura română pentru elevii din mediul rural </a:t>
            </a:r>
            <a:r>
              <a:rPr lang="ro-RO" sz="24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Universul cunoașterii prin lectură</a:t>
            </a:r>
            <a:r>
              <a:rPr lang="ro-RO"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Iași:</a:t>
            </a:r>
          </a:p>
          <a:p>
            <a:pPr algn="just"/>
            <a:endPar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 Pop Cristina, Colegiul Național </a:t>
            </a:r>
            <a:r>
              <a:rPr lang="ro-RO"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Gheorghe Șincai</a:t>
            </a:r>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Cluj-Napoca;</a:t>
            </a:r>
          </a:p>
          <a:p>
            <a:pPr algn="just"/>
            <a:endPar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r>
              <a:rPr lang="ro-RO"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Concursul interdisciplinar </a:t>
            </a:r>
            <a:r>
              <a:rPr lang="ro-RO" sz="24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Cultură și spiritualitate românească</a:t>
            </a:r>
            <a:endParaRPr lang="ro-RO"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 Todea Ioana, Liceul de Informatică </a:t>
            </a:r>
            <a:r>
              <a:rPr lang="ro-RO"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Tiberiu Popoviciu</a:t>
            </a:r>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Cluj-Napoca.</a:t>
            </a:r>
            <a:endParaRPr lang="ro-RO"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endPar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en-US" sz="2400" dirty="0"/>
          </a:p>
        </p:txBody>
      </p:sp>
    </p:spTree>
    <p:extLst>
      <p:ext uri="{BB962C8B-B14F-4D97-AF65-F5344CB8AC3E}">
        <p14:creationId xmlns:p14="http://schemas.microsoft.com/office/powerpoint/2010/main" val="36423658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639453" y="664096"/>
            <a:ext cx="10282843" cy="800219"/>
          </a:xfrm>
          <a:prstGeom prst="rect">
            <a:avLst/>
          </a:prstGeom>
          <a:noFill/>
        </p:spPr>
        <p:txBody>
          <a:bodyPr wrap="square" rtlCol="0">
            <a:spAutoFit/>
          </a:bodyPr>
          <a:lstStyle/>
          <a:p>
            <a:r>
              <a:rPr lang="ro-RO" sz="2800" b="1" dirty="0">
                <a:ln w="0"/>
                <a:effectLst>
                  <a:outerShdw blurRad="38100" dist="19050" dir="2700000" algn="tl" rotWithShape="0">
                    <a:prstClr val="black">
                      <a:alpha val="40000"/>
                    </a:prstClr>
                  </a:outerShdw>
                </a:effectLst>
                <a:latin typeface="Times New Roman" panose="02020603050405020304" pitchFamily="18" charset="0"/>
                <a:cs typeface="Times New Roman" panose="02020603050405020304" pitchFamily="18" charset="0"/>
              </a:rPr>
              <a:t>1.3.3. Rezultatele la olimpiadele școlare</a:t>
            </a:r>
          </a:p>
          <a:p>
            <a:endParaRPr lang="ro-RO" b="1" dirty="0">
              <a:ln w="0"/>
              <a:solidFill>
                <a:prstClr val="black"/>
              </a:solidFill>
              <a:effectLst>
                <a:outerShdw blurRad="38100" dist="19050" dir="2700000" algn="tl" rotWithShape="0">
                  <a:prstClr val="black">
                    <a:alpha val="40000"/>
                  </a:prstClr>
                </a:outerShdw>
              </a:effectLst>
            </a:endParaRPr>
          </a:p>
        </p:txBody>
      </p:sp>
      <p:sp>
        <p:nvSpPr>
          <p:cNvPr id="3" name="TextBox 2">
            <a:extLst>
              <a:ext uri="{FF2B5EF4-FFF2-40B4-BE49-F238E27FC236}">
                <a16:creationId xmlns:a16="http://schemas.microsoft.com/office/drawing/2014/main" xmlns="" id="{FEEEC8D1-3CB2-4743-8A2D-BD763409EC68}"/>
              </a:ext>
            </a:extLst>
          </p:cNvPr>
          <p:cNvSpPr txBox="1"/>
          <p:nvPr/>
        </p:nvSpPr>
        <p:spPr>
          <a:xfrm>
            <a:off x="249382" y="1759527"/>
            <a:ext cx="11557459" cy="5847755"/>
          </a:xfrm>
          <a:prstGeom prst="rect">
            <a:avLst/>
          </a:prstGeom>
          <a:noFill/>
        </p:spPr>
        <p:txBody>
          <a:bodyPr wrap="square" rtlCol="0">
            <a:spAutoFit/>
          </a:bodyPr>
          <a:lstStyle/>
          <a:p>
            <a:r>
              <a:rPr lang="ro-RO" sz="2400" b="1" dirty="0">
                <a:latin typeface="Times New Roman" panose="02020603050405020304" pitchFamily="18" charset="0"/>
                <a:cs typeface="Times New Roman" panose="02020603050405020304" pitchFamily="18" charset="0"/>
              </a:rPr>
              <a:t>Olimpiada de limba și literatura română: 715 elevi participanți</a:t>
            </a:r>
          </a:p>
          <a:p>
            <a:endParaRPr lang="ro-RO" sz="2400" b="1" dirty="0">
              <a:latin typeface="Times New Roman" panose="02020603050405020304" pitchFamily="18" charset="0"/>
              <a:cs typeface="Times New Roman" panose="02020603050405020304" pitchFamily="18" charset="0"/>
            </a:endParaRPr>
          </a:p>
          <a:p>
            <a:r>
              <a:rPr lang="ro-RO" sz="2400" dirty="0">
                <a:latin typeface="Times New Roman" panose="02020603050405020304" pitchFamily="18" charset="0"/>
                <a:cs typeface="Times New Roman" panose="02020603050405020304" pitchFamily="18" charset="0"/>
              </a:rPr>
              <a:t>Etapa județeană: 715 elevi (368 la secțiunea A,  347 la secțiunea B; 630 la gimnaziu, 85 la liceu)</a:t>
            </a:r>
            <a:endParaRPr lang="en-US" sz="2400" dirty="0">
              <a:latin typeface="Times New Roman" panose="02020603050405020304" pitchFamily="18" charset="0"/>
              <a:cs typeface="Times New Roman" panose="02020603050405020304" pitchFamily="18" charset="0"/>
            </a:endParaRPr>
          </a:p>
          <a:p>
            <a:endParaRPr lang="ro-RO" sz="2400" b="1" dirty="0">
              <a:latin typeface="Times New Roman" panose="02020603050405020304" pitchFamily="18" charset="0"/>
              <a:cs typeface="Times New Roman" panose="02020603050405020304" pitchFamily="18" charset="0"/>
            </a:endParaRPr>
          </a:p>
          <a:p>
            <a:r>
              <a:rPr lang="ro-RO" sz="2400" b="1" dirty="0">
                <a:latin typeface="Times New Roman" panose="02020603050405020304" pitchFamily="18" charset="0"/>
                <a:cs typeface="Times New Roman" panose="02020603050405020304" pitchFamily="18" charset="0"/>
              </a:rPr>
              <a:t>Olimpiada de limba și literatura română pentru minorități: 88 de elevi participanți</a:t>
            </a:r>
          </a:p>
          <a:p>
            <a:endParaRPr lang="en-US" sz="2400" b="1" dirty="0">
              <a:latin typeface="Times New Roman" panose="02020603050405020304" pitchFamily="18" charset="0"/>
              <a:cs typeface="Times New Roman" panose="02020603050405020304" pitchFamily="18" charset="0"/>
            </a:endParaRPr>
          </a:p>
          <a:p>
            <a:r>
              <a:rPr lang="en-US" sz="2400" b="1" dirty="0" err="1">
                <a:latin typeface="Times New Roman" panose="02020603050405020304" pitchFamily="18" charset="0"/>
                <a:cs typeface="Times New Roman" panose="02020603050405020304" pitchFamily="18" charset="0"/>
              </a:rPr>
              <a:t>Olimpiada</a:t>
            </a:r>
            <a:r>
              <a:rPr lang="en-US" sz="2400" b="1" dirty="0">
                <a:latin typeface="Times New Roman" panose="02020603050405020304" pitchFamily="18" charset="0"/>
                <a:cs typeface="Times New Roman" panose="02020603050405020304" pitchFamily="18" charset="0"/>
              </a:rPr>
              <a:t> de </a:t>
            </a:r>
            <a:r>
              <a:rPr lang="en-US" sz="2400" b="1" dirty="0" err="1">
                <a:latin typeface="Times New Roman" panose="02020603050405020304" pitchFamily="18" charset="0"/>
                <a:cs typeface="Times New Roman" panose="02020603050405020304" pitchFamily="18" charset="0"/>
              </a:rPr>
              <a:t>lingvistic</a:t>
            </a:r>
            <a:r>
              <a:rPr lang="ro-RO" sz="2400" b="1" dirty="0">
                <a:latin typeface="Times New Roman" panose="02020603050405020304" pitchFamily="18" charset="0"/>
                <a:cs typeface="Times New Roman" panose="02020603050405020304" pitchFamily="18" charset="0"/>
              </a:rPr>
              <a:t>ă: 117 elevi participanți</a:t>
            </a:r>
          </a:p>
          <a:p>
            <a:r>
              <a:rPr lang="ro-RO" sz="2400" b="1" dirty="0">
                <a:solidFill>
                  <a:srgbClr val="FFC000"/>
                </a:solidFill>
                <a:latin typeface="Times New Roman" panose="02020603050405020304" pitchFamily="18" charset="0"/>
                <a:cs typeface="Times New Roman" panose="02020603050405020304" pitchFamily="18" charset="0"/>
              </a:rPr>
              <a:t>(atenție la pregătirea elevilor care participă la ace</a:t>
            </a:r>
            <a:r>
              <a:rPr lang="en-US" sz="2400" b="1" dirty="0">
                <a:solidFill>
                  <a:srgbClr val="FFC000"/>
                </a:solidFill>
                <a:latin typeface="Times New Roman" panose="02020603050405020304" pitchFamily="18" charset="0"/>
                <a:cs typeface="Times New Roman" panose="02020603050405020304" pitchFamily="18" charset="0"/>
              </a:rPr>
              <a:t>a</a:t>
            </a:r>
            <a:r>
              <a:rPr lang="ro-RO" sz="2400" b="1" dirty="0">
                <a:solidFill>
                  <a:srgbClr val="FFC000"/>
                </a:solidFill>
                <a:latin typeface="Times New Roman" panose="02020603050405020304" pitchFamily="18" charset="0"/>
                <a:cs typeface="Times New Roman" panose="02020603050405020304" pitchFamily="18" charset="0"/>
              </a:rPr>
              <a:t>stă competiție!!!)</a:t>
            </a:r>
          </a:p>
          <a:p>
            <a:endParaRPr lang="ro-RO" sz="2400" b="1" dirty="0">
              <a:latin typeface="Times New Roman" panose="02020603050405020304" pitchFamily="18" charset="0"/>
              <a:cs typeface="Times New Roman" panose="02020603050405020304" pitchFamily="18" charset="0"/>
            </a:endParaRPr>
          </a:p>
          <a:p>
            <a:r>
              <a:rPr lang="ro-RO" sz="2400" b="1" dirty="0">
                <a:latin typeface="Times New Roman" panose="02020603050405020304" pitchFamily="18" charset="0"/>
                <a:cs typeface="Times New Roman" panose="02020603050405020304" pitchFamily="18" charset="0"/>
              </a:rPr>
              <a:t>Olimpiada de limbi clasice: 16 elevi participanți</a:t>
            </a:r>
          </a:p>
          <a:p>
            <a:endParaRPr lang="ro-RO" sz="2400" b="1" dirty="0">
              <a:latin typeface="Times New Roman" panose="02020603050405020304" pitchFamily="18" charset="0"/>
              <a:cs typeface="Times New Roman" panose="02020603050405020304" pitchFamily="18" charset="0"/>
            </a:endParaRPr>
          </a:p>
          <a:p>
            <a:r>
              <a:rPr lang="ro-RO" sz="2400" b="1" dirty="0">
                <a:latin typeface="Times New Roman" panose="02020603050405020304" pitchFamily="18" charset="0"/>
                <a:cs typeface="Times New Roman" panose="02020603050405020304" pitchFamily="18" charset="0"/>
              </a:rPr>
              <a:t>Concursul interdisciplinar </a:t>
            </a:r>
            <a:r>
              <a:rPr lang="ro-RO" sz="2400" b="1" i="1" dirty="0">
                <a:latin typeface="Times New Roman" panose="02020603050405020304" pitchFamily="18" charset="0"/>
                <a:cs typeface="Times New Roman" panose="02020603050405020304" pitchFamily="18" charset="0"/>
              </a:rPr>
              <a:t>Cultură și spiritualitate românească : </a:t>
            </a:r>
            <a:r>
              <a:rPr lang="ro-RO" sz="2400" b="1" dirty="0">
                <a:latin typeface="Times New Roman" panose="02020603050405020304" pitchFamily="18" charset="0"/>
                <a:cs typeface="Times New Roman" panose="02020603050405020304" pitchFamily="18" charset="0"/>
              </a:rPr>
              <a:t>118 elevi participanți</a:t>
            </a:r>
          </a:p>
          <a:p>
            <a:endParaRPr lang="ro-RO" sz="2400" b="1" dirty="0">
              <a:latin typeface="Times New Roman" panose="02020603050405020304" pitchFamily="18" charset="0"/>
              <a:cs typeface="Times New Roman" panose="02020603050405020304" pitchFamily="18" charset="0"/>
            </a:endParaRPr>
          </a:p>
          <a:p>
            <a:endParaRPr lang="ro-RO" sz="2400" b="1" dirty="0">
              <a:latin typeface="Times New Roman" panose="02020603050405020304" pitchFamily="18" charset="0"/>
              <a:cs typeface="Times New Roman" panose="02020603050405020304" pitchFamily="18" charset="0"/>
            </a:endParaRPr>
          </a:p>
          <a:p>
            <a:endParaRPr lang="en-US" sz="1400" dirty="0"/>
          </a:p>
        </p:txBody>
      </p:sp>
    </p:spTree>
    <p:extLst>
      <p:ext uri="{BB962C8B-B14F-4D97-AF65-F5344CB8AC3E}">
        <p14:creationId xmlns:p14="http://schemas.microsoft.com/office/powerpoint/2010/main" val="15754089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866900" y="0"/>
            <a:ext cx="9154622" cy="392159"/>
          </a:xfrm>
          <a:prstGeom prst="rect">
            <a:avLst/>
          </a:prstGeom>
          <a:noFill/>
        </p:spPr>
        <p:txBody>
          <a:bodyPr wrap="square" rtlCol="0">
            <a:spAutoFit/>
          </a:bodyPr>
          <a:lstStyle/>
          <a:p>
            <a:pPr>
              <a:lnSpc>
                <a:spcPct val="115000"/>
              </a:lnSpc>
              <a:spcAft>
                <a:spcPts val="0"/>
              </a:spcAft>
            </a:pPr>
            <a:r>
              <a:rPr lang="ro-RO" b="1" dirty="0">
                <a:latin typeface="Times New Roman" panose="02020603050405020304" pitchFamily="18" charset="0"/>
                <a:ea typeface="Calibri" panose="020F0502020204030204" pitchFamily="34" charset="0"/>
                <a:cs typeface="Times New Roman" panose="02020603050405020304" pitchFamily="18" charset="0"/>
              </a:rPr>
              <a:t>Rezultatele la </a:t>
            </a:r>
            <a:r>
              <a:rPr lang="ro-RO" b="1" i="1" dirty="0">
                <a:latin typeface="Times New Roman" panose="02020603050405020304" pitchFamily="18" charset="0"/>
                <a:ea typeface="Calibri" panose="020F0502020204030204" pitchFamily="34" charset="0"/>
                <a:cs typeface="Times New Roman" panose="02020603050405020304" pitchFamily="18" charset="0"/>
              </a:rPr>
              <a:t>Olimpiada de limba și literatura română </a:t>
            </a:r>
            <a:r>
              <a:rPr lang="ro-RO" b="1" dirty="0">
                <a:latin typeface="Times New Roman" panose="02020603050405020304" pitchFamily="18" charset="0"/>
                <a:ea typeface="Calibri" panose="020F0502020204030204" pitchFamily="34" charset="0"/>
                <a:cs typeface="Times New Roman" panose="02020603050405020304" pitchFamily="18" charset="0"/>
              </a:rPr>
              <a:t>- gimnaziu</a:t>
            </a: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p:txBody>
      </p:sp>
      <p:graphicFrame>
        <p:nvGraphicFramePr>
          <p:cNvPr id="5" name="Table 4">
            <a:extLst>
              <a:ext uri="{FF2B5EF4-FFF2-40B4-BE49-F238E27FC236}">
                <a16:creationId xmlns:a16="http://schemas.microsoft.com/office/drawing/2014/main" xmlns="" id="{05236FFB-3919-4F94-9530-79D1B26CE255}"/>
              </a:ext>
            </a:extLst>
          </p:cNvPr>
          <p:cNvGraphicFramePr>
            <a:graphicFrameLocks noGrp="1"/>
          </p:cNvGraphicFramePr>
          <p:nvPr>
            <p:extLst>
              <p:ext uri="{D42A27DB-BD31-4B8C-83A1-F6EECF244321}">
                <p14:modId xmlns:p14="http://schemas.microsoft.com/office/powerpoint/2010/main" val="1940619274"/>
              </p:ext>
            </p:extLst>
          </p:nvPr>
        </p:nvGraphicFramePr>
        <p:xfrm>
          <a:off x="0" y="537029"/>
          <a:ext cx="12191998" cy="5812353"/>
        </p:xfrm>
        <a:graphic>
          <a:graphicData uri="http://schemas.openxmlformats.org/drawingml/2006/table">
            <a:tbl>
              <a:tblPr/>
              <a:tblGrid>
                <a:gridCol w="613610">
                  <a:extLst>
                    <a:ext uri="{9D8B030D-6E8A-4147-A177-3AD203B41FA5}">
                      <a16:colId xmlns:a16="http://schemas.microsoft.com/office/drawing/2014/main" xmlns="" val="4076383315"/>
                    </a:ext>
                  </a:extLst>
                </a:gridCol>
                <a:gridCol w="1369595">
                  <a:extLst>
                    <a:ext uri="{9D8B030D-6E8A-4147-A177-3AD203B41FA5}">
                      <a16:colId xmlns:a16="http://schemas.microsoft.com/office/drawing/2014/main" xmlns="" val="754761762"/>
                    </a:ext>
                  </a:extLst>
                </a:gridCol>
                <a:gridCol w="915069">
                  <a:extLst>
                    <a:ext uri="{9D8B030D-6E8A-4147-A177-3AD203B41FA5}">
                      <a16:colId xmlns:a16="http://schemas.microsoft.com/office/drawing/2014/main" xmlns="" val="2394433064"/>
                    </a:ext>
                  </a:extLst>
                </a:gridCol>
                <a:gridCol w="867611">
                  <a:extLst>
                    <a:ext uri="{9D8B030D-6E8A-4147-A177-3AD203B41FA5}">
                      <a16:colId xmlns:a16="http://schemas.microsoft.com/office/drawing/2014/main" xmlns="" val="1164549421"/>
                    </a:ext>
                  </a:extLst>
                </a:gridCol>
                <a:gridCol w="1855535">
                  <a:extLst>
                    <a:ext uri="{9D8B030D-6E8A-4147-A177-3AD203B41FA5}">
                      <a16:colId xmlns:a16="http://schemas.microsoft.com/office/drawing/2014/main" xmlns="" val="2826955409"/>
                    </a:ext>
                  </a:extLst>
                </a:gridCol>
                <a:gridCol w="1549400">
                  <a:extLst>
                    <a:ext uri="{9D8B030D-6E8A-4147-A177-3AD203B41FA5}">
                      <a16:colId xmlns:a16="http://schemas.microsoft.com/office/drawing/2014/main" xmlns="" val="2479765688"/>
                    </a:ext>
                  </a:extLst>
                </a:gridCol>
                <a:gridCol w="2056063">
                  <a:extLst>
                    <a:ext uri="{9D8B030D-6E8A-4147-A177-3AD203B41FA5}">
                      <a16:colId xmlns:a16="http://schemas.microsoft.com/office/drawing/2014/main" xmlns="" val="1474306301"/>
                    </a:ext>
                  </a:extLst>
                </a:gridCol>
                <a:gridCol w="1455820">
                  <a:extLst>
                    <a:ext uri="{9D8B030D-6E8A-4147-A177-3AD203B41FA5}">
                      <a16:colId xmlns:a16="http://schemas.microsoft.com/office/drawing/2014/main" xmlns="" val="2492775966"/>
                    </a:ext>
                  </a:extLst>
                </a:gridCol>
                <a:gridCol w="1509295">
                  <a:extLst>
                    <a:ext uri="{9D8B030D-6E8A-4147-A177-3AD203B41FA5}">
                      <a16:colId xmlns:a16="http://schemas.microsoft.com/office/drawing/2014/main" xmlns="" val="3796167352"/>
                    </a:ext>
                  </a:extLst>
                </a:gridCol>
              </a:tblGrid>
              <a:tr h="907110">
                <a:tc>
                  <a:txBody>
                    <a:bodyPr/>
                    <a:lstStyle/>
                    <a:p>
                      <a:pPr algn="ctr" fontAlgn="ctr">
                        <a:lnSpc>
                          <a:spcPct val="107000"/>
                        </a:lnSpc>
                        <a:spcAft>
                          <a:spcPts val="0"/>
                        </a:spcAft>
                      </a:pP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t>
                      </a:r>
                      <a:r>
                        <a:rPr lang="ro-RO"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fontAlgn="ctr">
                        <a:lnSpc>
                          <a:spcPct val="107000"/>
                        </a:lnSpc>
                        <a:spcAft>
                          <a:spcPts val="0"/>
                        </a:spcAft>
                      </a:pPr>
                      <a:r>
                        <a:rPr lang="ro-RO" sz="1100" b="1"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CRT.</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NUMELE ȘI PRENUMELE ELEVULUI</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PREMIUL</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CLS. </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UNITATEA ŞCOLARĂ</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PROFESORUL CARE L-A PREGĂTIT</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UNITATEA UNDE ESTE  ÎNCADRAT PROFESORUL CARE L-A PREGĂTIT</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s-E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PROFESOR LA CENTRUL DE EXCELENTĂ            (UNDE ESTE CAZUL)</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DENUMIRE COMPETIȚIE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extLst>
                  <a:ext uri="{0D108BD9-81ED-4DB2-BD59-A6C34878D82A}">
                    <a16:rowId xmlns:a16="http://schemas.microsoft.com/office/drawing/2014/main" xmlns="" val="333283769"/>
                  </a:ext>
                </a:extLst>
              </a:tr>
              <a:tr h="365410">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BAICU ALESIA-MIHAELA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fr-FR" sz="1100" b="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Școala</a:t>
                      </a:r>
                      <a:r>
                        <a:rPr lang="fr-FR"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100" b="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Gimnazială</a:t>
                      </a:r>
                      <a:r>
                        <a:rPr lang="fr-FR"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100" b="1" i="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Ion </a:t>
                      </a:r>
                      <a:r>
                        <a:rPr lang="fr-FR" sz="1100" b="1" i="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Creangă</a:t>
                      </a:r>
                      <a:r>
                        <a:rPr lang="fr-FR"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Cluj-Napoca</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GABRIELA POP</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fr-FR"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Școala Gimnazială </a:t>
                      </a:r>
                      <a:r>
                        <a:rPr lang="fr-FR" sz="1100" b="1" i="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Ion Creangă</a:t>
                      </a:r>
                      <a:r>
                        <a:rPr lang="fr-FR"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Cluj-Napoca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MIHAELA POPA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OLLR, SECŢIUNEA B</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extLst>
                  <a:ext uri="{0D108BD9-81ED-4DB2-BD59-A6C34878D82A}">
                    <a16:rowId xmlns:a16="http://schemas.microsoft.com/office/drawing/2014/main" xmlns="" val="2830011499"/>
                  </a:ext>
                </a:extLst>
              </a:tr>
              <a:tr h="365410">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CHIRA M. MAIA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PREMIU SPECIAL</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it-IT"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Liceul Teoretic </a:t>
                      </a:r>
                      <a:r>
                        <a:rPr lang="it-IT" sz="1100" b="1" i="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Nicolae Bălcescu</a:t>
                      </a:r>
                      <a:r>
                        <a:rPr lang="it-IT"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Cluj-Napoca</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CRISTINA POPESCU</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it-IT"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Liceul Teoretic </a:t>
                      </a:r>
                      <a:r>
                        <a:rPr lang="it-IT" sz="1100" b="1" i="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Nicolae Bălcescu</a:t>
                      </a:r>
                      <a:r>
                        <a:rPr lang="it-IT"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Cluj-Napoca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OLLR, SECŢIUNEA 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extLst>
                  <a:ext uri="{0D108BD9-81ED-4DB2-BD59-A6C34878D82A}">
                    <a16:rowId xmlns:a16="http://schemas.microsoft.com/office/drawing/2014/main" xmlns="" val="40036391"/>
                  </a:ext>
                </a:extLst>
              </a:tr>
              <a:tr h="449903">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HORVAT DIANA MARIA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PREMIU SPECIAL</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fr-FR"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Școala Gimnazială </a:t>
                      </a:r>
                      <a:r>
                        <a:rPr lang="fr-FR" sz="1100" b="1" i="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Ion Agârbiceanu</a:t>
                      </a:r>
                      <a:r>
                        <a:rPr lang="fr-FR"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Cluj-Napoca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OANA COZMA</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fr-FR"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Școala Gimnazială </a:t>
                      </a:r>
                      <a:r>
                        <a:rPr lang="fr-FR" sz="1100" b="1" i="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Ion Agârbiceanu </a:t>
                      </a:r>
                      <a:r>
                        <a:rPr lang="fr-FR"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Cluj-Napoca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fr-FR"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OLLR, SECTIUNEA 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extLst>
                  <a:ext uri="{0D108BD9-81ED-4DB2-BD59-A6C34878D82A}">
                    <a16:rowId xmlns:a16="http://schemas.microsoft.com/office/drawing/2014/main" xmlns="" val="551654260"/>
                  </a:ext>
                </a:extLst>
              </a:tr>
              <a:tr h="408624">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OPREA MARIA ILINCA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PREMIU SPECIAL</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fr-FR" sz="1100" b="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Școala</a:t>
                      </a:r>
                      <a:r>
                        <a:rPr lang="fr-FR"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100" b="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Gimnazială</a:t>
                      </a:r>
                      <a:r>
                        <a:rPr lang="fr-FR"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100" b="1" i="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Ioan Bob</a:t>
                      </a:r>
                      <a:r>
                        <a:rPr lang="fr-FR"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Cluj-Napoca</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LENUȚA SFÎRLEA</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fr-FR" sz="1100" b="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Școala</a:t>
                      </a:r>
                      <a:r>
                        <a:rPr lang="fr-FR"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100" b="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Gimnazială</a:t>
                      </a:r>
                      <a:r>
                        <a:rPr lang="fr-FR"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100" b="1" i="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Ioan Bob</a:t>
                      </a:r>
                      <a:r>
                        <a:rPr lang="fr-FR"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Cluj-Napoca</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LENUȚA SFÎRLEA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OLLR, SECTIUNEA 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extLst>
                  <a:ext uri="{0D108BD9-81ED-4DB2-BD59-A6C34878D82A}">
                    <a16:rowId xmlns:a16="http://schemas.microsoft.com/office/drawing/2014/main" xmlns="" val="2322563652"/>
                  </a:ext>
                </a:extLst>
              </a:tr>
              <a:tr h="449903">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BRUSTUREAN-BOTA LUCA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PREMIU SPECIAL</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fr-FR"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Școala Gimnazială </a:t>
                      </a:r>
                      <a:r>
                        <a:rPr lang="fr-FR" sz="1100" b="1" i="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Nicolae Titulescu</a:t>
                      </a:r>
                      <a:r>
                        <a:rPr lang="fr-FR"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Cluj-Napoca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LUMINIŢA GAVRILUŢ</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fr-FR" sz="1100" b="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Școala</a:t>
                      </a:r>
                      <a:r>
                        <a:rPr lang="fr-FR"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100" b="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Gimnazială</a:t>
                      </a:r>
                      <a:r>
                        <a:rPr lang="fr-FR"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100" b="1" i="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Nicolae Titulescu</a:t>
                      </a:r>
                      <a:r>
                        <a:rPr lang="fr-FR"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Cluj-Napoca</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fr-FR"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OLLR, SECŢIUNEA 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extLst>
                  <a:ext uri="{0D108BD9-81ED-4DB2-BD59-A6C34878D82A}">
                    <a16:rowId xmlns:a16="http://schemas.microsoft.com/office/drawing/2014/main" xmlns="" val="4251827247"/>
                  </a:ext>
                </a:extLst>
              </a:tr>
              <a:tr h="554910">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BOB CLARA -MARIA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MENȚIUNE</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fr-FR"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Școala Gimnazială </a:t>
                      </a:r>
                      <a:r>
                        <a:rPr lang="fr-FR" sz="1100" b="1" i="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Ioan Bob</a:t>
                      </a:r>
                      <a:r>
                        <a:rPr lang="fr-FR"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Cluj-Napoca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NADIA PASCU</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fr-FR" sz="1100" b="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Școala</a:t>
                      </a:r>
                      <a:r>
                        <a:rPr lang="fr-FR"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100" b="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Gimnazială</a:t>
                      </a:r>
                      <a:r>
                        <a:rPr lang="fr-FR"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100" b="1" i="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Ioan Bob</a:t>
                      </a:r>
                      <a:r>
                        <a:rPr lang="fr-FR"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Cluj-Napoca</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fr-FR"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OLLR, SECŢIUNEA 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extLst>
                  <a:ext uri="{0D108BD9-81ED-4DB2-BD59-A6C34878D82A}">
                    <a16:rowId xmlns:a16="http://schemas.microsoft.com/office/drawing/2014/main" xmlns="" val="3597047402"/>
                  </a:ext>
                </a:extLst>
              </a:tr>
              <a:tr h="365410">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DEJEU MARIA-DARIA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MENȚIUNE</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fr-FR"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Școala Gimnazială </a:t>
                      </a:r>
                      <a:r>
                        <a:rPr lang="fr-FR" sz="1100" b="1" i="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Ioan Bob</a:t>
                      </a:r>
                      <a:r>
                        <a:rPr lang="fr-FR"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Cluj-Napoca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NADIA PASCU</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fr-FR"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Școala Gimnazială </a:t>
                      </a:r>
                      <a:r>
                        <a:rPr lang="fr-FR" sz="1100" b="1" i="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Ioan Bob</a:t>
                      </a:r>
                      <a:r>
                        <a:rPr lang="fr-FR"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Cluj-Napoca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fr-FR"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OLLR, SECŢIUNEA 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extLst>
                  <a:ext uri="{0D108BD9-81ED-4DB2-BD59-A6C34878D82A}">
                    <a16:rowId xmlns:a16="http://schemas.microsoft.com/office/drawing/2014/main" xmlns="" val="1405836995"/>
                  </a:ext>
                </a:extLst>
              </a:tr>
              <a:tr h="637607">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UDRESCU MARIA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MENȚIUNE</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it-IT"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Liceul Teoretic </a:t>
                      </a:r>
                      <a:r>
                        <a:rPr lang="it-IT" sz="1100" b="1" i="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Nicolae Bălcescu</a:t>
                      </a:r>
                      <a:r>
                        <a:rPr lang="it-IT"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Cluj-Napoca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ANCUȚA IONESCU</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it-IT"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Liceul Teoretic </a:t>
                      </a:r>
                      <a:r>
                        <a:rPr lang="it-IT" sz="1100" b="1" i="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Nicolae Bălcescu</a:t>
                      </a:r>
                      <a:r>
                        <a:rPr lang="it-IT"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Cluj-Napoca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OLLR, SECŢIUNEA B</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extLst>
                  <a:ext uri="{0D108BD9-81ED-4DB2-BD59-A6C34878D82A}">
                    <a16:rowId xmlns:a16="http://schemas.microsoft.com/office/drawing/2014/main" xmlns="" val="2519105932"/>
                  </a:ext>
                </a:extLst>
              </a:tr>
              <a:tr h="682188">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SOMEŞAN MATEI-MARIUS</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MENȚIUNE</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fr-FR"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Colegiul Național </a:t>
                      </a:r>
                      <a:r>
                        <a:rPr lang="fr-FR" sz="1100" b="1" i="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Gheorghe Șincai </a:t>
                      </a:r>
                      <a:r>
                        <a:rPr lang="fr-FR"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Cluj-Napoca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DANIELA FILIP</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fr-FR"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Colegiul Național </a:t>
                      </a:r>
                      <a:r>
                        <a:rPr lang="fr-FR" sz="1100" b="1" i="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Gheorghe Șincai </a:t>
                      </a:r>
                      <a:r>
                        <a:rPr lang="fr-FR"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Cluj-Napoca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MANUELA GALEA</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OLLR, SECŢIUNEA B</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extLst>
                  <a:ext uri="{0D108BD9-81ED-4DB2-BD59-A6C34878D82A}">
                    <a16:rowId xmlns:a16="http://schemas.microsoft.com/office/drawing/2014/main" xmlns="" val="1012053904"/>
                  </a:ext>
                </a:extLst>
              </a:tr>
              <a:tr h="625878">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PĂTRÂNJAN BOGDANA-IRINA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PREMIU SPECIAL</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fr-FR"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Școala Gimnazială </a:t>
                      </a:r>
                      <a:r>
                        <a:rPr lang="fr-FR" sz="1100" b="1" i="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Nicolae Titulescu</a:t>
                      </a:r>
                      <a:r>
                        <a:rPr lang="fr-FR"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Cluj-Napoca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OLGA ŞTEFAN</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fr-FR"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Școala Gimnazială </a:t>
                      </a:r>
                      <a:r>
                        <a:rPr lang="fr-FR" sz="1100" b="1" i="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Nicolae Titulescu</a:t>
                      </a:r>
                      <a:r>
                        <a:rPr lang="fr-FR"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Cluj-Napoca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fr-FR"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OLLR, SECŢIUNEA B</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49" marR="4249" marT="424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extLst>
                  <a:ext uri="{0D108BD9-81ED-4DB2-BD59-A6C34878D82A}">
                    <a16:rowId xmlns:a16="http://schemas.microsoft.com/office/drawing/2014/main" xmlns="" val="1704708103"/>
                  </a:ext>
                </a:extLst>
              </a:tr>
            </a:tbl>
          </a:graphicData>
        </a:graphic>
      </p:graphicFrame>
      <p:sp>
        <p:nvSpPr>
          <p:cNvPr id="7" name="Rectangle 2">
            <a:extLst>
              <a:ext uri="{FF2B5EF4-FFF2-40B4-BE49-F238E27FC236}">
                <a16:creationId xmlns:a16="http://schemas.microsoft.com/office/drawing/2014/main" xmlns="" id="{361FCEBC-06B8-4103-8AE4-73D0B2CFB38B}"/>
              </a:ext>
            </a:extLst>
          </p:cNvPr>
          <p:cNvSpPr>
            <a:spLocks noChangeArrowheads="1"/>
          </p:cNvSpPr>
          <p:nvPr/>
        </p:nvSpPr>
        <p:spPr bwMode="auto">
          <a:xfrm>
            <a:off x="-125981" y="1896102"/>
            <a:ext cx="17154000" cy="6099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fr-FR"/>
          </a:p>
        </p:txBody>
      </p:sp>
    </p:spTree>
    <p:extLst>
      <p:ext uri="{BB962C8B-B14F-4D97-AF65-F5344CB8AC3E}">
        <p14:creationId xmlns:p14="http://schemas.microsoft.com/office/powerpoint/2010/main" val="23348125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6472" y="232757"/>
            <a:ext cx="9781309" cy="369332"/>
          </a:xfrm>
          <a:prstGeom prst="rect">
            <a:avLst/>
          </a:prstGeom>
          <a:noFill/>
        </p:spPr>
        <p:txBody>
          <a:bodyPr wrap="square" rtlCol="0">
            <a:spAutoFit/>
          </a:bodyPr>
          <a:lstStyle/>
          <a:p>
            <a:pPr lvl="0"/>
            <a:r>
              <a:rPr lang="ro-RO" b="1" dirty="0">
                <a:latin typeface="Times New Roman" panose="02020603050405020304" pitchFamily="18" charset="0"/>
                <a:ea typeface="Calibri" panose="020F0502020204030204" pitchFamily="34" charset="0"/>
                <a:cs typeface="Times New Roman" panose="02020603050405020304" pitchFamily="18" charset="0"/>
              </a:rPr>
              <a:t>Rezultatele la </a:t>
            </a:r>
            <a:r>
              <a:rPr lang="ro-RO" b="1" i="1" dirty="0">
                <a:ln w="0"/>
                <a:effectLst>
                  <a:outerShdw blurRad="38100" dist="19050" dir="2700000" algn="tl" rotWithShape="0">
                    <a:prstClr val="black">
                      <a:alpha val="40000"/>
                    </a:prstClr>
                  </a:outerShdw>
                </a:effectLst>
                <a:latin typeface="Times New Roman" panose="02020603050405020304" pitchFamily="18" charset="0"/>
                <a:cs typeface="Times New Roman" panose="02020603050405020304" pitchFamily="18" charset="0"/>
              </a:rPr>
              <a:t>Olimpiada de limba și literatura română pentru minorități </a:t>
            </a:r>
            <a:r>
              <a:rPr lang="ro-RO" b="1" dirty="0">
                <a:ln w="0"/>
                <a:effectLst>
                  <a:outerShdw blurRad="38100" dist="19050" dir="2700000" algn="tl" rotWithShape="0">
                    <a:prstClr val="black">
                      <a:alpha val="40000"/>
                    </a:prstClr>
                  </a:outerShdw>
                </a:effectLst>
                <a:latin typeface="Times New Roman" panose="02020603050405020304" pitchFamily="18" charset="0"/>
                <a:cs typeface="Times New Roman" panose="02020603050405020304" pitchFamily="18" charset="0"/>
              </a:rPr>
              <a:t>(OLLR minorități)</a:t>
            </a:r>
          </a:p>
        </p:txBody>
      </p:sp>
      <p:graphicFrame>
        <p:nvGraphicFramePr>
          <p:cNvPr id="6" name="Table 5">
            <a:extLst>
              <a:ext uri="{FF2B5EF4-FFF2-40B4-BE49-F238E27FC236}">
                <a16:creationId xmlns:a16="http://schemas.microsoft.com/office/drawing/2014/main" xmlns="" id="{647B0554-1F0A-492E-BB31-A1D5BCC8E29E}"/>
              </a:ext>
            </a:extLst>
          </p:cNvPr>
          <p:cNvGraphicFramePr>
            <a:graphicFrameLocks noGrp="1"/>
          </p:cNvGraphicFramePr>
          <p:nvPr>
            <p:extLst>
              <p:ext uri="{D42A27DB-BD31-4B8C-83A1-F6EECF244321}">
                <p14:modId xmlns:p14="http://schemas.microsoft.com/office/powerpoint/2010/main" val="1941230546"/>
              </p:ext>
            </p:extLst>
          </p:nvPr>
        </p:nvGraphicFramePr>
        <p:xfrm>
          <a:off x="1" y="602089"/>
          <a:ext cx="11945256" cy="6110186"/>
        </p:xfrm>
        <a:graphic>
          <a:graphicData uri="http://schemas.openxmlformats.org/drawingml/2006/table">
            <a:tbl>
              <a:tblPr/>
              <a:tblGrid>
                <a:gridCol w="646054">
                  <a:extLst>
                    <a:ext uri="{9D8B030D-6E8A-4147-A177-3AD203B41FA5}">
                      <a16:colId xmlns:a16="http://schemas.microsoft.com/office/drawing/2014/main" xmlns="" val="1111177798"/>
                    </a:ext>
                  </a:extLst>
                </a:gridCol>
                <a:gridCol w="1576162">
                  <a:extLst>
                    <a:ext uri="{9D8B030D-6E8A-4147-A177-3AD203B41FA5}">
                      <a16:colId xmlns:a16="http://schemas.microsoft.com/office/drawing/2014/main" xmlns="" val="2061304961"/>
                    </a:ext>
                  </a:extLst>
                </a:gridCol>
                <a:gridCol w="975077">
                  <a:extLst>
                    <a:ext uri="{9D8B030D-6E8A-4147-A177-3AD203B41FA5}">
                      <a16:colId xmlns:a16="http://schemas.microsoft.com/office/drawing/2014/main" xmlns="" val="3758135548"/>
                    </a:ext>
                  </a:extLst>
                </a:gridCol>
                <a:gridCol w="975077">
                  <a:extLst>
                    <a:ext uri="{9D8B030D-6E8A-4147-A177-3AD203B41FA5}">
                      <a16:colId xmlns:a16="http://schemas.microsoft.com/office/drawing/2014/main" xmlns="" val="3554098328"/>
                    </a:ext>
                  </a:extLst>
                </a:gridCol>
                <a:gridCol w="2070821">
                  <a:extLst>
                    <a:ext uri="{9D8B030D-6E8A-4147-A177-3AD203B41FA5}">
                      <a16:colId xmlns:a16="http://schemas.microsoft.com/office/drawing/2014/main" xmlns="" val="621388353"/>
                    </a:ext>
                  </a:extLst>
                </a:gridCol>
                <a:gridCol w="1726059">
                  <a:extLst>
                    <a:ext uri="{9D8B030D-6E8A-4147-A177-3AD203B41FA5}">
                      <a16:colId xmlns:a16="http://schemas.microsoft.com/office/drawing/2014/main" xmlns="" val="4134839213"/>
                    </a:ext>
                  </a:extLst>
                </a:gridCol>
                <a:gridCol w="2295665">
                  <a:extLst>
                    <a:ext uri="{9D8B030D-6E8A-4147-A177-3AD203B41FA5}">
                      <a16:colId xmlns:a16="http://schemas.microsoft.com/office/drawing/2014/main" xmlns="" val="3720321849"/>
                    </a:ext>
                  </a:extLst>
                </a:gridCol>
                <a:gridCol w="1680341">
                  <a:extLst>
                    <a:ext uri="{9D8B030D-6E8A-4147-A177-3AD203B41FA5}">
                      <a16:colId xmlns:a16="http://schemas.microsoft.com/office/drawing/2014/main" xmlns="" val="1544610635"/>
                    </a:ext>
                  </a:extLst>
                </a:gridCol>
              </a:tblGrid>
              <a:tr h="704197">
                <a:tc>
                  <a:txBody>
                    <a:bodyPr/>
                    <a:lstStyle/>
                    <a:p>
                      <a:pPr algn="ctr" fontAlgn="ctr">
                        <a:lnSpc>
                          <a:spcPct val="107000"/>
                        </a:lnSpc>
                        <a:spcAft>
                          <a:spcPts val="0"/>
                        </a:spcAft>
                      </a:pP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NR.</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fontAlgn="ctr">
                        <a:lnSpc>
                          <a:spcPct val="107000"/>
                        </a:lnSpc>
                        <a:spcAft>
                          <a:spcPts val="0"/>
                        </a:spcAft>
                      </a:pPr>
                      <a:r>
                        <a:rPr lang="fr-FR" sz="11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CRT.</a:t>
                      </a:r>
                      <a:r>
                        <a:rPr lang="fr-FR" sz="1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NUMELE ȘI PRENUMELE ELEVULUI</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PREMIUL</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CLS. </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UNITATEA ŞCOLARĂ</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PROFESORUL CARE L-A PREGĂTIT</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UNITATEA UNDE ESTE  ÎNCADRAT PROFESORUL CARE L-A PREGĂTIT</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OBSERVAȚII</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extLst>
                  <a:ext uri="{0D108BD9-81ED-4DB2-BD59-A6C34878D82A}">
                    <a16:rowId xmlns:a16="http://schemas.microsoft.com/office/drawing/2014/main" xmlns="" val="2914612670"/>
                  </a:ext>
                </a:extLst>
              </a:tr>
              <a:tr h="475543">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fr-FR"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MOSESCU S.D. DORBRA NOEMI</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III</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Liceul</a:t>
                      </a: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Unitarian </a:t>
                      </a:r>
                      <a:r>
                        <a:rPr lang="en-US" sz="1100" b="1" i="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Janos </a:t>
                      </a:r>
                      <a:r>
                        <a:rPr lang="en-US" sz="1100" b="1" i="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Zsigmond</a:t>
                      </a:r>
                      <a:r>
                        <a:rPr lang="en-US" sz="1100" b="1" i="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Cluj-Napoca</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SILVANA BICĂZAN</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Liceul</a:t>
                      </a: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Unitarian </a:t>
                      </a:r>
                      <a:r>
                        <a:rPr lang="en-US" sz="1100" b="1" i="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Janos </a:t>
                      </a:r>
                      <a:r>
                        <a:rPr lang="en-US" sz="1100" b="1" i="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Zsigmond</a:t>
                      </a:r>
                      <a:r>
                        <a:rPr lang="en-US" sz="1100" b="1" i="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Cluj-Napoca</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MINORITATEA MAGHIARĂ</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extLst>
                  <a:ext uri="{0D108BD9-81ED-4DB2-BD59-A6C34878D82A}">
                    <a16:rowId xmlns:a16="http://schemas.microsoft.com/office/drawing/2014/main" xmlns="" val="4219011094"/>
                  </a:ext>
                </a:extLst>
              </a:tr>
              <a:tr h="385564">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KELEMEN ZS. KAREN</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MENȚIUNE</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Liceul</a:t>
                      </a: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Unitarian </a:t>
                      </a:r>
                      <a:r>
                        <a:rPr lang="en-US" sz="1100" b="1" i="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Janos </a:t>
                      </a:r>
                      <a:r>
                        <a:rPr lang="en-US" sz="1100" b="1" i="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Zsigmond</a:t>
                      </a:r>
                      <a:r>
                        <a:rPr lang="en-US" sz="1100" b="1" i="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Cluj-Napoca</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SILVANA BICĂZAN</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Liceul Unitarian </a:t>
                      </a:r>
                      <a:r>
                        <a:rPr lang="en-US" sz="1100" b="1" i="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Janos Zsigmond </a:t>
                      </a: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Cluj-Napoca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MINORITATEA MAGHIARĂ</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extLst>
                  <a:ext uri="{0D108BD9-81ED-4DB2-BD59-A6C34878D82A}">
                    <a16:rowId xmlns:a16="http://schemas.microsoft.com/office/drawing/2014/main" xmlns="" val="4181530356"/>
                  </a:ext>
                </a:extLst>
              </a:tr>
              <a:tr h="385564">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SZENKOVITS T. ERVIN</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III</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Liceul</a:t>
                      </a: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Unitarian </a:t>
                      </a:r>
                      <a:r>
                        <a:rPr lang="en-US" sz="1100" b="1" i="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Janos </a:t>
                      </a:r>
                      <a:r>
                        <a:rPr lang="en-US" sz="1100" b="1" i="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Zsigmond</a:t>
                      </a:r>
                      <a:r>
                        <a:rPr lang="en-US" sz="1100" b="1" i="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Cluj-Napoca</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LAVINIA FETTI</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Liceul Unitarian </a:t>
                      </a:r>
                      <a:r>
                        <a:rPr lang="en-US" sz="1100" b="1" i="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Janos Zsigmond </a:t>
                      </a: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Cluj-Napoca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MINORITATEA MAGHIARĂ</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extLst>
                  <a:ext uri="{0D108BD9-81ED-4DB2-BD59-A6C34878D82A}">
                    <a16:rowId xmlns:a16="http://schemas.microsoft.com/office/drawing/2014/main" xmlns="" val="3646538000"/>
                  </a:ext>
                </a:extLst>
              </a:tr>
              <a:tr h="385564">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TOTOS R. ARTUR EMIL</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MENȚIUNE</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Liceul Unitarian </a:t>
                      </a:r>
                      <a:r>
                        <a:rPr lang="en-US" sz="1100" b="1" i="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Janos Zsigmond </a:t>
                      </a: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Cluj-Napoca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LAVINIA FETTI</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Liceul Unitarian </a:t>
                      </a:r>
                      <a:r>
                        <a:rPr lang="en-US" sz="1100" b="1" i="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Janos Zsigmond </a:t>
                      </a: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Cluj-Napoca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MINORITATEA MAGHIARĂ</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extLst>
                  <a:ext uri="{0D108BD9-81ED-4DB2-BD59-A6C34878D82A}">
                    <a16:rowId xmlns:a16="http://schemas.microsoft.com/office/drawing/2014/main" xmlns="" val="921156615"/>
                  </a:ext>
                </a:extLst>
              </a:tr>
              <a:tr h="530312">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PALFI S. KINCSO BERNADETT</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PREMIU SPECIAL</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fr-FR"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Școala Gimnazială </a:t>
                      </a:r>
                      <a:r>
                        <a:rPr lang="fr-FR" sz="1100" b="1" i="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Avram Iancu</a:t>
                      </a:r>
                      <a:r>
                        <a:rPr lang="fr-FR"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Câmpia Turzii</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IRINA UȚIU</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fr-FR" sz="1100" b="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Școala</a:t>
                      </a:r>
                      <a:r>
                        <a:rPr lang="fr-FR"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100" b="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Gimnazială</a:t>
                      </a:r>
                      <a:r>
                        <a:rPr lang="fr-FR"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100" b="1" i="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Avram</a:t>
                      </a:r>
                      <a:r>
                        <a:rPr lang="fr-FR" sz="1100" b="1" i="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100" b="1" i="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Iancu</a:t>
                      </a:r>
                      <a:r>
                        <a:rPr lang="fr-FR"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100" b="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Câmpia</a:t>
                      </a:r>
                      <a:r>
                        <a:rPr lang="fr-FR"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100" b="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Turzii</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MINORITATEA MAGHIARĂ</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extLst>
                  <a:ext uri="{0D108BD9-81ED-4DB2-BD59-A6C34878D82A}">
                    <a16:rowId xmlns:a16="http://schemas.microsoft.com/office/drawing/2014/main" xmlns="" val="3460800273"/>
                  </a:ext>
                </a:extLst>
              </a:tr>
              <a:tr h="530312">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TOTH A. NOEMI ALIZ</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PREMIU SPECIAL</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fr-FR"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Școala Gimnazială </a:t>
                      </a:r>
                      <a:r>
                        <a:rPr lang="fr-FR" sz="1100" b="1" i="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Nicolae Titulescu</a:t>
                      </a:r>
                      <a:r>
                        <a:rPr lang="fr-FR"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Cluj-Napoca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LUCICA IELCIU</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fr-FR" sz="1100" b="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Școala</a:t>
                      </a:r>
                      <a:r>
                        <a:rPr lang="fr-FR"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100" b="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Gimnazială</a:t>
                      </a:r>
                      <a:r>
                        <a:rPr lang="fr-FR"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100" b="1" i="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Nicolae Titulescu</a:t>
                      </a:r>
                      <a:r>
                        <a:rPr lang="fr-FR"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Cluj-Napoca</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MINORITATEA MAGHIARĂ</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extLst>
                  <a:ext uri="{0D108BD9-81ED-4DB2-BD59-A6C34878D82A}">
                    <a16:rowId xmlns:a16="http://schemas.microsoft.com/office/drawing/2014/main" xmlns="" val="2085449651"/>
                  </a:ext>
                </a:extLst>
              </a:tr>
              <a:tr h="547069">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b">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VIZSNYAI F. BOTOND FERENCZ</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Liceul Teoretic </a:t>
                      </a:r>
                      <a:r>
                        <a:rPr lang="en-US" sz="1100" b="1" i="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Bathory Istvan</a:t>
                      </a: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Cluj-Napoca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MIHAELA BODEAN</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Liceul</a:t>
                      </a: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b="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Teoretic</a:t>
                      </a: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b="1" i="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Bathory Istvan</a:t>
                      </a: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Cluj-Napoca</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MINORITATEA MAGHIARĂ</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extLst>
                  <a:ext uri="{0D108BD9-81ED-4DB2-BD59-A6C34878D82A}">
                    <a16:rowId xmlns:a16="http://schemas.microsoft.com/office/drawing/2014/main" xmlns="" val="2447278059"/>
                  </a:ext>
                </a:extLst>
              </a:tr>
              <a:tr h="575125">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NEMETI S. BOGLARKA EVELIN</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PREMIU SPECIAL</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Școala Gimnazială Nr. 1 Dej</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CARMEN TODORUȚ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Școala</a:t>
                      </a: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b="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Gimnazială</a:t>
                      </a: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Nr. 1 Dej</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MINORITATEA MAGHIARĂ</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extLst>
                  <a:ext uri="{0D108BD9-81ED-4DB2-BD59-A6C34878D82A}">
                    <a16:rowId xmlns:a16="http://schemas.microsoft.com/office/drawing/2014/main" xmlns="" val="3796014194"/>
                  </a:ext>
                </a:extLst>
              </a:tr>
              <a:tr h="530312">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BOGDAN H.M. VICTOR</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PREMIU SPECIAL</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Colegiul Național </a:t>
                      </a:r>
                      <a:r>
                        <a:rPr lang="en-US" sz="1100" b="1" i="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George Coșbuc</a:t>
                      </a: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Cluj-Napoca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GERMINA BREAZ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Colegiul</a:t>
                      </a: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b="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Național</a:t>
                      </a: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b="1" i="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George </a:t>
                      </a:r>
                      <a:r>
                        <a:rPr lang="en-US" sz="1100" b="1" i="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Coșbuc</a:t>
                      </a: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Cluj-Napoca</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ALTE MINORITĂȚI</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extLst>
                  <a:ext uri="{0D108BD9-81ED-4DB2-BD59-A6C34878D82A}">
                    <a16:rowId xmlns:a16="http://schemas.microsoft.com/office/drawing/2014/main" xmlns="" val="4114310245"/>
                  </a:ext>
                </a:extLst>
              </a:tr>
              <a:tr h="530312">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IELCIU D. TEODORA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Colegiul Național </a:t>
                      </a:r>
                      <a:r>
                        <a:rPr lang="en-US" sz="1100" b="1" i="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George Coșbuc</a:t>
                      </a: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Cluj-Napoca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GIANINA ZEGREANU</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Colegiul</a:t>
                      </a: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b="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Național</a:t>
                      </a: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b="1" i="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George </a:t>
                      </a:r>
                      <a:r>
                        <a:rPr lang="en-US" sz="1100" b="1" i="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Coșbuc</a:t>
                      </a: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Cluj-Napoca</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ALTE MINORITĂȚI</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extLst>
                  <a:ext uri="{0D108BD9-81ED-4DB2-BD59-A6C34878D82A}">
                    <a16:rowId xmlns:a16="http://schemas.microsoft.com/office/drawing/2014/main" xmlns="" val="4207272076"/>
                  </a:ext>
                </a:extLst>
              </a:tr>
              <a:tr h="530312">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CRIȘAN C.A. ALEXIA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PREMIU SPECIAL</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algn="ct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Colegiul Național </a:t>
                      </a:r>
                      <a:r>
                        <a:rPr lang="en-US" sz="1100" b="1" i="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George Coșbuc</a:t>
                      </a:r>
                      <a:r>
                        <a:rPr lang="en-US" sz="11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Cluj-Napoca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ANAMARIA SUCILEA</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Colegiul</a:t>
                      </a: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b="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Național</a:t>
                      </a: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b="1" i="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George </a:t>
                      </a:r>
                      <a:r>
                        <a:rPr lang="en-US" sz="1100" b="1" i="1"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Coșbuc</a:t>
                      </a: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Cluj-Napoca</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tc>
                  <a:txBody>
                    <a:bodyPr/>
                    <a:lstStyle/>
                    <a:p>
                      <a:pPr fontAlgn="ctr">
                        <a:lnSpc>
                          <a:spcPct val="107000"/>
                        </a:lnSpc>
                        <a:spcAft>
                          <a:spcPts val="0"/>
                        </a:spcAft>
                      </a:pPr>
                      <a:r>
                        <a:rPr lang="en-US" sz="11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ALTE MINORITĂȚI</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34" marR="4434" marT="443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1F7E8"/>
                    </a:solidFill>
                  </a:tcPr>
                </a:tc>
                <a:extLst>
                  <a:ext uri="{0D108BD9-81ED-4DB2-BD59-A6C34878D82A}">
                    <a16:rowId xmlns:a16="http://schemas.microsoft.com/office/drawing/2014/main" xmlns="" val="2260071333"/>
                  </a:ext>
                </a:extLst>
              </a:tr>
            </a:tbl>
          </a:graphicData>
        </a:graphic>
      </p:graphicFrame>
      <p:sp>
        <p:nvSpPr>
          <p:cNvPr id="7" name="Rectangle 2">
            <a:extLst>
              <a:ext uri="{FF2B5EF4-FFF2-40B4-BE49-F238E27FC236}">
                <a16:creationId xmlns:a16="http://schemas.microsoft.com/office/drawing/2014/main" xmlns="" id="{564E4447-20CA-4500-A463-4F7F3C2A6036}"/>
              </a:ext>
            </a:extLst>
          </p:cNvPr>
          <p:cNvSpPr>
            <a:spLocks noChangeArrowheads="1"/>
          </p:cNvSpPr>
          <p:nvPr/>
        </p:nvSpPr>
        <p:spPr bwMode="auto">
          <a:xfrm>
            <a:off x="-1483081" y="1880112"/>
            <a:ext cx="20609982" cy="5537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fr-FR"/>
          </a:p>
        </p:txBody>
      </p:sp>
    </p:spTree>
    <p:extLst>
      <p:ext uri="{BB962C8B-B14F-4D97-AF65-F5344CB8AC3E}">
        <p14:creationId xmlns:p14="http://schemas.microsoft.com/office/powerpoint/2010/main" val="7214105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D60F95C2-965C-4FFB-AED6-A1355D4D8B79}"/>
              </a:ext>
            </a:extLst>
          </p:cNvPr>
          <p:cNvGraphicFramePr>
            <a:graphicFrameLocks noGrp="1"/>
          </p:cNvGraphicFramePr>
          <p:nvPr>
            <p:extLst>
              <p:ext uri="{D42A27DB-BD31-4B8C-83A1-F6EECF244321}">
                <p14:modId xmlns:p14="http://schemas.microsoft.com/office/powerpoint/2010/main" val="3057767526"/>
              </p:ext>
            </p:extLst>
          </p:nvPr>
        </p:nvGraphicFramePr>
        <p:xfrm>
          <a:off x="138545" y="1482435"/>
          <a:ext cx="11887199" cy="5237018"/>
        </p:xfrm>
        <a:graphic>
          <a:graphicData uri="http://schemas.openxmlformats.org/drawingml/2006/table">
            <a:tbl>
              <a:tblPr>
                <a:tableStyleId>{5C22544A-7EE6-4342-B048-85BDC9FD1C3A}</a:tableStyleId>
              </a:tblPr>
              <a:tblGrid>
                <a:gridCol w="752503">
                  <a:extLst>
                    <a:ext uri="{9D8B030D-6E8A-4147-A177-3AD203B41FA5}">
                      <a16:colId xmlns:a16="http://schemas.microsoft.com/office/drawing/2014/main" xmlns="" val="2634691710"/>
                    </a:ext>
                  </a:extLst>
                </a:gridCol>
                <a:gridCol w="1816591">
                  <a:extLst>
                    <a:ext uri="{9D8B030D-6E8A-4147-A177-3AD203B41FA5}">
                      <a16:colId xmlns:a16="http://schemas.microsoft.com/office/drawing/2014/main" xmlns="" val="3781083194"/>
                    </a:ext>
                  </a:extLst>
                </a:gridCol>
                <a:gridCol w="1332475">
                  <a:extLst>
                    <a:ext uri="{9D8B030D-6E8A-4147-A177-3AD203B41FA5}">
                      <a16:colId xmlns:a16="http://schemas.microsoft.com/office/drawing/2014/main" xmlns="" val="1432542083"/>
                    </a:ext>
                  </a:extLst>
                </a:gridCol>
                <a:gridCol w="925035">
                  <a:extLst>
                    <a:ext uri="{9D8B030D-6E8A-4147-A177-3AD203B41FA5}">
                      <a16:colId xmlns:a16="http://schemas.microsoft.com/office/drawing/2014/main" xmlns="" val="1808924863"/>
                    </a:ext>
                  </a:extLst>
                </a:gridCol>
                <a:gridCol w="2398603">
                  <a:extLst>
                    <a:ext uri="{9D8B030D-6E8A-4147-A177-3AD203B41FA5}">
                      <a16:colId xmlns:a16="http://schemas.microsoft.com/office/drawing/2014/main" xmlns="" val="4100421724"/>
                    </a:ext>
                  </a:extLst>
                </a:gridCol>
                <a:gridCol w="1998837">
                  <a:extLst>
                    <a:ext uri="{9D8B030D-6E8A-4147-A177-3AD203B41FA5}">
                      <a16:colId xmlns:a16="http://schemas.microsoft.com/office/drawing/2014/main" xmlns="" val="754364173"/>
                    </a:ext>
                  </a:extLst>
                </a:gridCol>
                <a:gridCol w="2663155">
                  <a:extLst>
                    <a:ext uri="{9D8B030D-6E8A-4147-A177-3AD203B41FA5}">
                      <a16:colId xmlns:a16="http://schemas.microsoft.com/office/drawing/2014/main" xmlns="" val="323333303"/>
                    </a:ext>
                  </a:extLst>
                </a:gridCol>
              </a:tblGrid>
              <a:tr h="1442238">
                <a:tc>
                  <a:txBody>
                    <a:bodyPr/>
                    <a:lstStyle/>
                    <a:p>
                      <a:pPr algn="ctr" fontAlgn="ctr"/>
                      <a:r>
                        <a:rPr lang="en-US" sz="1600" b="1" u="none" strike="noStrike" dirty="0">
                          <a:effectLst/>
                          <a:latin typeface="Times New Roman" panose="02020603050405020304" pitchFamily="18" charset="0"/>
                          <a:cs typeface="Times New Roman" panose="02020603050405020304" pitchFamily="18" charset="0"/>
                        </a:rPr>
                        <a:t>N</a:t>
                      </a:r>
                      <a:r>
                        <a:rPr lang="ro-RO" sz="1600" b="1" u="none" strike="noStrike" dirty="0">
                          <a:effectLst/>
                          <a:latin typeface="Times New Roman" panose="02020603050405020304" pitchFamily="18" charset="0"/>
                          <a:cs typeface="Times New Roman" panose="02020603050405020304" pitchFamily="18" charset="0"/>
                        </a:rPr>
                        <a:t>R.</a:t>
                      </a:r>
                    </a:p>
                    <a:p>
                      <a:pPr algn="ctr" fontAlgn="ctr"/>
                      <a:r>
                        <a:rPr lang="ro-RO" sz="1600" b="1" u="none" strike="noStrike" dirty="0">
                          <a:effectLst/>
                          <a:latin typeface="Times New Roman" panose="02020603050405020304" pitchFamily="18" charset="0"/>
                          <a:cs typeface="Times New Roman" panose="02020603050405020304" pitchFamily="18" charset="0"/>
                        </a:rPr>
                        <a:t>CRT.</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en-US" sz="1600" b="1" u="none" strike="noStrike" dirty="0">
                          <a:effectLst/>
                          <a:latin typeface="Times New Roman" panose="02020603050405020304" pitchFamily="18" charset="0"/>
                          <a:cs typeface="Times New Roman" panose="02020603050405020304" pitchFamily="18" charset="0"/>
                        </a:rPr>
                        <a:t>NUMELE ȘI PRENUMELE ELEVULUI</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US" sz="1600" b="1" u="none" strike="noStrike" dirty="0">
                          <a:effectLst/>
                          <a:latin typeface="Times New Roman" panose="02020603050405020304" pitchFamily="18" charset="0"/>
                          <a:cs typeface="Times New Roman" panose="02020603050405020304" pitchFamily="18" charset="0"/>
                        </a:rPr>
                        <a:t>PREMIUL</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US" sz="1600" b="1" u="none" strike="noStrike" dirty="0">
                          <a:effectLst/>
                          <a:latin typeface="Times New Roman" panose="02020603050405020304" pitchFamily="18" charset="0"/>
                          <a:cs typeface="Times New Roman" panose="02020603050405020304" pitchFamily="18" charset="0"/>
                        </a:rPr>
                        <a:t>CLS. </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US" sz="1600" b="1" u="none" strike="noStrike" dirty="0">
                          <a:effectLst/>
                          <a:latin typeface="Times New Roman" panose="02020603050405020304" pitchFamily="18" charset="0"/>
                          <a:cs typeface="Times New Roman" panose="02020603050405020304" pitchFamily="18" charset="0"/>
                        </a:rPr>
                        <a:t>UNITATEA ŞCOLARĂ</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US" sz="1600" b="1" u="none" strike="noStrike">
                          <a:effectLst/>
                          <a:latin typeface="Times New Roman" panose="02020603050405020304" pitchFamily="18" charset="0"/>
                          <a:cs typeface="Times New Roman" panose="02020603050405020304" pitchFamily="18" charset="0"/>
                        </a:rPr>
                        <a:t>PROFESORUL CARE L-A PREGĂTIT</a:t>
                      </a:r>
                      <a:endParaRPr lang="en-US" sz="16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en-US" sz="1600" b="1" u="none" strike="noStrike">
                          <a:effectLst/>
                          <a:latin typeface="Times New Roman" panose="02020603050405020304" pitchFamily="18" charset="0"/>
                          <a:cs typeface="Times New Roman" panose="02020603050405020304" pitchFamily="18" charset="0"/>
                        </a:rPr>
                        <a:t>UNITATEA UNDE ESTE  ÎNCADRAT PROFESORUL CARE L-A PREGĂTIT</a:t>
                      </a:r>
                      <a:endParaRPr lang="en-US" sz="16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xmlns="" val="1081616332"/>
                  </a:ext>
                </a:extLst>
              </a:tr>
              <a:tr h="711521">
                <a:tc>
                  <a:txBody>
                    <a:bodyPr/>
                    <a:lstStyle/>
                    <a:p>
                      <a:pPr algn="ctr" fontAlgn="ctr"/>
                      <a:r>
                        <a:rPr lang="en-US" sz="1600" b="1" u="none" strike="noStrike">
                          <a:effectLst/>
                          <a:latin typeface="Times New Roman" panose="02020603050405020304" pitchFamily="18" charset="0"/>
                          <a:cs typeface="Times New Roman" panose="02020603050405020304" pitchFamily="18" charset="0"/>
                        </a:rPr>
                        <a:t>1</a:t>
                      </a:r>
                      <a:endParaRPr lang="en-US" sz="16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en-US" sz="1600" b="1" u="none" strike="noStrike" dirty="0" err="1">
                          <a:effectLst/>
                          <a:latin typeface="Times New Roman" panose="02020603050405020304" pitchFamily="18" charset="0"/>
                          <a:cs typeface="Times New Roman" panose="02020603050405020304" pitchFamily="18" charset="0"/>
                        </a:rPr>
                        <a:t>Nagyosi</a:t>
                      </a:r>
                      <a:r>
                        <a:rPr lang="en-US" sz="1600" b="1" u="none" strike="noStrike" dirty="0">
                          <a:effectLst/>
                          <a:latin typeface="Times New Roman" panose="02020603050405020304" pitchFamily="18" charset="0"/>
                          <a:cs typeface="Times New Roman" panose="02020603050405020304" pitchFamily="18" charset="0"/>
                        </a:rPr>
                        <a:t> I. </a:t>
                      </a:r>
                      <a:r>
                        <a:rPr lang="en-US" sz="1600" b="1" u="none" strike="noStrike" dirty="0" err="1">
                          <a:effectLst/>
                          <a:latin typeface="Times New Roman" panose="02020603050405020304" pitchFamily="18" charset="0"/>
                          <a:cs typeface="Times New Roman" panose="02020603050405020304" pitchFamily="18" charset="0"/>
                        </a:rPr>
                        <a:t>Janka</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US" sz="1600" b="1" u="none" strike="noStrike" dirty="0">
                          <a:effectLst/>
                          <a:latin typeface="Times New Roman" panose="02020603050405020304" pitchFamily="18" charset="0"/>
                          <a:cs typeface="Times New Roman" panose="02020603050405020304" pitchFamily="18" charset="0"/>
                        </a:rPr>
                        <a:t>MENȚIUNE</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US" sz="1600" b="1" u="none" strike="noStrike" dirty="0">
                          <a:effectLst/>
                          <a:latin typeface="Times New Roman" panose="02020603050405020304" pitchFamily="18" charset="0"/>
                          <a:cs typeface="Times New Roman" panose="02020603050405020304" pitchFamily="18" charset="0"/>
                        </a:rPr>
                        <a:t>5</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en-US" sz="1600" b="1" u="none" strike="noStrike" dirty="0" err="1">
                          <a:effectLst/>
                          <a:latin typeface="Times New Roman" panose="02020603050405020304" pitchFamily="18" charset="0"/>
                          <a:cs typeface="Times New Roman" panose="02020603050405020304" pitchFamily="18" charset="0"/>
                        </a:rPr>
                        <a:t>Școala</a:t>
                      </a:r>
                      <a:r>
                        <a:rPr lang="en-US" sz="1600" b="1" u="none" strike="noStrike" dirty="0">
                          <a:effectLst/>
                          <a:latin typeface="Times New Roman" panose="02020603050405020304" pitchFamily="18" charset="0"/>
                          <a:cs typeface="Times New Roman" panose="02020603050405020304" pitchFamily="18" charset="0"/>
                        </a:rPr>
                        <a:t> </a:t>
                      </a:r>
                      <a:r>
                        <a:rPr lang="en-US" sz="1600" b="1" u="none" strike="noStrike" dirty="0" err="1">
                          <a:effectLst/>
                          <a:latin typeface="Times New Roman" panose="02020603050405020304" pitchFamily="18" charset="0"/>
                          <a:cs typeface="Times New Roman" panose="02020603050405020304" pitchFamily="18" charset="0"/>
                        </a:rPr>
                        <a:t>Gimnazială</a:t>
                      </a:r>
                      <a:r>
                        <a:rPr lang="en-US" sz="1600" b="1" u="none" strike="noStrike" dirty="0">
                          <a:effectLst/>
                          <a:latin typeface="Times New Roman" panose="02020603050405020304" pitchFamily="18" charset="0"/>
                          <a:cs typeface="Times New Roman" panose="02020603050405020304" pitchFamily="18" charset="0"/>
                        </a:rPr>
                        <a:t> </a:t>
                      </a:r>
                      <a:r>
                        <a:rPr lang="en-US" sz="1600" b="1" u="none" strike="noStrike" dirty="0" err="1">
                          <a:effectLst/>
                          <a:latin typeface="Times New Roman" panose="02020603050405020304" pitchFamily="18" charset="0"/>
                          <a:cs typeface="Times New Roman" panose="02020603050405020304" pitchFamily="18" charset="0"/>
                        </a:rPr>
                        <a:t>Viișoara</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en-US" sz="1600" b="1" u="none" strike="noStrike" dirty="0">
                          <a:effectLst/>
                          <a:latin typeface="Times New Roman" panose="02020603050405020304" pitchFamily="18" charset="0"/>
                          <a:cs typeface="Times New Roman" panose="02020603050405020304" pitchFamily="18" charset="0"/>
                        </a:rPr>
                        <a:t>Ana</a:t>
                      </a:r>
                      <a:r>
                        <a:rPr lang="ro-RO" sz="1600" b="1" u="none" strike="noStrike" dirty="0">
                          <a:effectLst/>
                          <a:latin typeface="Times New Roman" panose="02020603050405020304" pitchFamily="18" charset="0"/>
                          <a:cs typeface="Times New Roman" panose="02020603050405020304" pitchFamily="18" charset="0"/>
                        </a:rPr>
                        <a:t>-</a:t>
                      </a:r>
                      <a:r>
                        <a:rPr lang="en-US" sz="1600" b="1" u="none" strike="noStrike" dirty="0">
                          <a:effectLst/>
                          <a:latin typeface="Times New Roman" panose="02020603050405020304" pitchFamily="18" charset="0"/>
                          <a:cs typeface="Times New Roman" panose="02020603050405020304" pitchFamily="18" charset="0"/>
                        </a:rPr>
                        <a:t>Maria</a:t>
                      </a:r>
                      <a:r>
                        <a:rPr lang="ro-RO" sz="1600" b="1" u="none" strike="noStrike" dirty="0">
                          <a:effectLst/>
                          <a:latin typeface="Times New Roman" panose="02020603050405020304" pitchFamily="18" charset="0"/>
                          <a:cs typeface="Times New Roman" panose="02020603050405020304" pitchFamily="18" charset="0"/>
                        </a:rPr>
                        <a:t> Poponeț</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en-US" sz="1600" b="1" u="none" strike="noStrike">
                          <a:effectLst/>
                          <a:latin typeface="Times New Roman" panose="02020603050405020304" pitchFamily="18" charset="0"/>
                          <a:cs typeface="Times New Roman" panose="02020603050405020304" pitchFamily="18" charset="0"/>
                        </a:rPr>
                        <a:t>Școala Gimnazială Viișoara</a:t>
                      </a:r>
                      <a:endParaRPr lang="en-US" sz="16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xmlns="" val="2335080338"/>
                  </a:ext>
                </a:extLst>
              </a:tr>
              <a:tr h="711521">
                <a:tc>
                  <a:txBody>
                    <a:bodyPr/>
                    <a:lstStyle/>
                    <a:p>
                      <a:pPr algn="ctr" fontAlgn="ctr"/>
                      <a:r>
                        <a:rPr lang="en-US" sz="1600" b="1" u="none" strike="noStrike">
                          <a:effectLst/>
                          <a:latin typeface="Times New Roman" panose="02020603050405020304" pitchFamily="18" charset="0"/>
                          <a:cs typeface="Times New Roman" panose="02020603050405020304" pitchFamily="18" charset="0"/>
                        </a:rPr>
                        <a:t>2</a:t>
                      </a:r>
                      <a:endParaRPr lang="en-US" sz="16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en-US" sz="1600" b="1" u="none" strike="noStrike" dirty="0">
                          <a:effectLst/>
                          <a:latin typeface="Times New Roman" panose="02020603050405020304" pitchFamily="18" charset="0"/>
                          <a:cs typeface="Times New Roman" panose="02020603050405020304" pitchFamily="18" charset="0"/>
                        </a:rPr>
                        <a:t>Popp L. </a:t>
                      </a:r>
                      <a:r>
                        <a:rPr lang="en-US" sz="1600" b="1" u="none" strike="noStrike" dirty="0" err="1">
                          <a:effectLst/>
                          <a:latin typeface="Times New Roman" panose="02020603050405020304" pitchFamily="18" charset="0"/>
                          <a:cs typeface="Times New Roman" panose="02020603050405020304" pitchFamily="18" charset="0"/>
                        </a:rPr>
                        <a:t>Lehel</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US" sz="1600" b="1" u="none" strike="noStrike" dirty="0">
                          <a:effectLst/>
                          <a:latin typeface="Times New Roman" panose="02020603050405020304" pitchFamily="18" charset="0"/>
                          <a:cs typeface="Times New Roman" panose="02020603050405020304" pitchFamily="18" charset="0"/>
                        </a:rPr>
                        <a:t>MENȚIUNE</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US" sz="1600" b="1" u="none" strike="noStrike" dirty="0">
                          <a:effectLst/>
                          <a:latin typeface="Times New Roman" panose="02020603050405020304" pitchFamily="18" charset="0"/>
                          <a:cs typeface="Times New Roman" panose="02020603050405020304" pitchFamily="18" charset="0"/>
                        </a:rPr>
                        <a:t>6</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en-US" sz="1600" b="1" u="none" strike="noStrike" dirty="0" err="1">
                          <a:effectLst/>
                          <a:latin typeface="Times New Roman" panose="02020603050405020304" pitchFamily="18" charset="0"/>
                          <a:cs typeface="Times New Roman" panose="02020603050405020304" pitchFamily="18" charset="0"/>
                        </a:rPr>
                        <a:t>Școala</a:t>
                      </a:r>
                      <a:r>
                        <a:rPr lang="en-US" sz="1600" b="1" u="none" strike="noStrike" dirty="0">
                          <a:effectLst/>
                          <a:latin typeface="Times New Roman" panose="02020603050405020304" pitchFamily="18" charset="0"/>
                          <a:cs typeface="Times New Roman" panose="02020603050405020304" pitchFamily="18" charset="0"/>
                        </a:rPr>
                        <a:t> </a:t>
                      </a:r>
                      <a:r>
                        <a:rPr lang="en-US" sz="1600" b="1" u="none" strike="noStrike" dirty="0" err="1">
                          <a:effectLst/>
                          <a:latin typeface="Times New Roman" panose="02020603050405020304" pitchFamily="18" charset="0"/>
                          <a:cs typeface="Times New Roman" panose="02020603050405020304" pitchFamily="18" charset="0"/>
                        </a:rPr>
                        <a:t>Gimnazială</a:t>
                      </a:r>
                      <a:r>
                        <a:rPr lang="en-US" sz="1600" b="1" u="none" strike="noStrike" dirty="0">
                          <a:effectLst/>
                          <a:latin typeface="Times New Roman" panose="02020603050405020304" pitchFamily="18" charset="0"/>
                          <a:cs typeface="Times New Roman" panose="02020603050405020304" pitchFamily="18" charset="0"/>
                        </a:rPr>
                        <a:t> </a:t>
                      </a:r>
                      <a:r>
                        <a:rPr lang="en-US" sz="1600" b="1" u="none" strike="noStrike" dirty="0" err="1">
                          <a:effectLst/>
                          <a:latin typeface="Times New Roman" panose="02020603050405020304" pitchFamily="18" charset="0"/>
                          <a:cs typeface="Times New Roman" panose="02020603050405020304" pitchFamily="18" charset="0"/>
                        </a:rPr>
                        <a:t>Unguraș</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en-US" sz="1600" b="1" u="none" strike="noStrike" dirty="0">
                          <a:effectLst/>
                          <a:latin typeface="Times New Roman" panose="02020603050405020304" pitchFamily="18" charset="0"/>
                          <a:cs typeface="Times New Roman" panose="02020603050405020304" pitchFamily="18" charset="0"/>
                        </a:rPr>
                        <a:t>Anamaria</a:t>
                      </a:r>
                      <a:r>
                        <a:rPr lang="ro-RO" sz="1600" b="1" u="none" strike="noStrike" dirty="0">
                          <a:effectLst/>
                          <a:latin typeface="Times New Roman" panose="02020603050405020304" pitchFamily="18" charset="0"/>
                          <a:cs typeface="Times New Roman" panose="02020603050405020304" pitchFamily="18" charset="0"/>
                        </a:rPr>
                        <a:t> Mureșan</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en-US" sz="1600" b="1" u="none" strike="noStrike" dirty="0" err="1">
                          <a:effectLst/>
                          <a:latin typeface="Times New Roman" panose="02020603050405020304" pitchFamily="18" charset="0"/>
                          <a:cs typeface="Times New Roman" panose="02020603050405020304" pitchFamily="18" charset="0"/>
                        </a:rPr>
                        <a:t>Școala</a:t>
                      </a:r>
                      <a:r>
                        <a:rPr lang="en-US" sz="1600" b="1" u="none" strike="noStrike" dirty="0">
                          <a:effectLst/>
                          <a:latin typeface="Times New Roman" panose="02020603050405020304" pitchFamily="18" charset="0"/>
                          <a:cs typeface="Times New Roman" panose="02020603050405020304" pitchFamily="18" charset="0"/>
                        </a:rPr>
                        <a:t> </a:t>
                      </a:r>
                      <a:r>
                        <a:rPr lang="en-US" sz="1600" b="1" u="none" strike="noStrike" dirty="0" err="1">
                          <a:effectLst/>
                          <a:latin typeface="Times New Roman" panose="02020603050405020304" pitchFamily="18" charset="0"/>
                          <a:cs typeface="Times New Roman" panose="02020603050405020304" pitchFamily="18" charset="0"/>
                        </a:rPr>
                        <a:t>Gimnazială</a:t>
                      </a:r>
                      <a:r>
                        <a:rPr lang="en-US" sz="1600" b="1" u="none" strike="noStrike" dirty="0">
                          <a:effectLst/>
                          <a:latin typeface="Times New Roman" panose="02020603050405020304" pitchFamily="18" charset="0"/>
                          <a:cs typeface="Times New Roman" panose="02020603050405020304" pitchFamily="18" charset="0"/>
                        </a:rPr>
                        <a:t> </a:t>
                      </a:r>
                      <a:r>
                        <a:rPr lang="en-US" sz="1600" b="1" u="none" strike="noStrike" dirty="0" err="1">
                          <a:effectLst/>
                          <a:latin typeface="Times New Roman" panose="02020603050405020304" pitchFamily="18" charset="0"/>
                          <a:cs typeface="Times New Roman" panose="02020603050405020304" pitchFamily="18" charset="0"/>
                        </a:rPr>
                        <a:t>Unguraș</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xmlns="" val="1771551846"/>
                  </a:ext>
                </a:extLst>
              </a:tr>
              <a:tr h="1185869">
                <a:tc>
                  <a:txBody>
                    <a:bodyPr/>
                    <a:lstStyle/>
                    <a:p>
                      <a:pPr algn="ctr" fontAlgn="ctr"/>
                      <a:r>
                        <a:rPr lang="en-US" sz="1600" b="1" u="none" strike="noStrike">
                          <a:effectLst/>
                          <a:latin typeface="Times New Roman" panose="02020603050405020304" pitchFamily="18" charset="0"/>
                          <a:cs typeface="Times New Roman" panose="02020603050405020304" pitchFamily="18" charset="0"/>
                        </a:rPr>
                        <a:t>3</a:t>
                      </a:r>
                      <a:endParaRPr lang="en-US" sz="16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en-US" sz="1600" b="1" u="none" strike="noStrike">
                          <a:effectLst/>
                          <a:latin typeface="Times New Roman" panose="02020603050405020304" pitchFamily="18" charset="0"/>
                          <a:cs typeface="Times New Roman" panose="02020603050405020304" pitchFamily="18" charset="0"/>
                        </a:rPr>
                        <a:t>Barazsuly G. Brigitta</a:t>
                      </a:r>
                      <a:endParaRPr lang="en-US" sz="16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US" sz="1600" b="1" u="none" strike="noStrike">
                          <a:effectLst/>
                          <a:latin typeface="Times New Roman" panose="02020603050405020304" pitchFamily="18" charset="0"/>
                          <a:cs typeface="Times New Roman" panose="02020603050405020304" pitchFamily="18" charset="0"/>
                        </a:rPr>
                        <a:t>MENȚIUNE</a:t>
                      </a:r>
                      <a:endParaRPr lang="en-US" sz="16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US" sz="1600" b="1" u="none" strike="noStrike" dirty="0">
                          <a:effectLst/>
                          <a:latin typeface="Times New Roman" panose="02020603050405020304" pitchFamily="18" charset="0"/>
                          <a:cs typeface="Times New Roman" panose="02020603050405020304" pitchFamily="18" charset="0"/>
                        </a:rPr>
                        <a:t>7</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en-US" sz="1600" b="1" u="none" strike="noStrike" dirty="0" err="1">
                          <a:effectLst/>
                          <a:latin typeface="Times New Roman" panose="02020603050405020304" pitchFamily="18" charset="0"/>
                          <a:cs typeface="Times New Roman" panose="02020603050405020304" pitchFamily="18" charset="0"/>
                        </a:rPr>
                        <a:t>Școala</a:t>
                      </a:r>
                      <a:r>
                        <a:rPr lang="en-US" sz="1600" b="1" u="none" strike="noStrike" dirty="0">
                          <a:effectLst/>
                          <a:latin typeface="Times New Roman" panose="02020603050405020304" pitchFamily="18" charset="0"/>
                          <a:cs typeface="Times New Roman" panose="02020603050405020304" pitchFamily="18" charset="0"/>
                        </a:rPr>
                        <a:t> </a:t>
                      </a:r>
                      <a:r>
                        <a:rPr lang="en-US" sz="1600" b="1" u="none" strike="noStrike" dirty="0" err="1">
                          <a:effectLst/>
                          <a:latin typeface="Times New Roman" panose="02020603050405020304" pitchFamily="18" charset="0"/>
                          <a:cs typeface="Times New Roman" panose="02020603050405020304" pitchFamily="18" charset="0"/>
                        </a:rPr>
                        <a:t>Gimnazială</a:t>
                      </a:r>
                      <a:r>
                        <a:rPr lang="en-US" sz="1600" b="1" u="none" strike="noStrike" dirty="0">
                          <a:effectLst/>
                          <a:latin typeface="Times New Roman" panose="02020603050405020304" pitchFamily="18" charset="0"/>
                          <a:cs typeface="Times New Roman" panose="02020603050405020304" pitchFamily="18" charset="0"/>
                        </a:rPr>
                        <a:t> Luna de Sus, com </a:t>
                      </a:r>
                      <a:r>
                        <a:rPr lang="en-US" sz="1600" b="1" u="none" strike="noStrike" dirty="0" err="1">
                          <a:effectLst/>
                          <a:latin typeface="Times New Roman" panose="02020603050405020304" pitchFamily="18" charset="0"/>
                          <a:cs typeface="Times New Roman" panose="02020603050405020304" pitchFamily="18" charset="0"/>
                        </a:rPr>
                        <a:t>Florești</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ro-RO" sz="1600" b="1" u="none" strike="noStrike" dirty="0">
                          <a:effectLst/>
                          <a:latin typeface="Times New Roman" panose="02020603050405020304" pitchFamily="18" charset="0"/>
                          <a:cs typeface="Times New Roman" panose="02020603050405020304" pitchFamily="18" charset="0"/>
                        </a:rPr>
                        <a:t>Ramona </a:t>
                      </a:r>
                      <a:r>
                        <a:rPr lang="en-US" sz="1600" b="1" u="none" strike="noStrike" dirty="0" err="1">
                          <a:effectLst/>
                          <a:latin typeface="Times New Roman" panose="02020603050405020304" pitchFamily="18" charset="0"/>
                          <a:cs typeface="Times New Roman" panose="02020603050405020304" pitchFamily="18" charset="0"/>
                        </a:rPr>
                        <a:t>Mădăraș</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en-US" sz="1600" b="1" u="none" strike="noStrike" dirty="0" err="1">
                          <a:effectLst/>
                          <a:latin typeface="Times New Roman" panose="02020603050405020304" pitchFamily="18" charset="0"/>
                          <a:cs typeface="Times New Roman" panose="02020603050405020304" pitchFamily="18" charset="0"/>
                        </a:rPr>
                        <a:t>Școala</a:t>
                      </a:r>
                      <a:r>
                        <a:rPr lang="en-US" sz="1600" b="1" u="none" strike="noStrike" dirty="0">
                          <a:effectLst/>
                          <a:latin typeface="Times New Roman" panose="02020603050405020304" pitchFamily="18" charset="0"/>
                          <a:cs typeface="Times New Roman" panose="02020603050405020304" pitchFamily="18" charset="0"/>
                        </a:rPr>
                        <a:t> </a:t>
                      </a:r>
                      <a:r>
                        <a:rPr lang="en-US" sz="1600" b="1" u="none" strike="noStrike" dirty="0" err="1">
                          <a:effectLst/>
                          <a:latin typeface="Times New Roman" panose="02020603050405020304" pitchFamily="18" charset="0"/>
                          <a:cs typeface="Times New Roman" panose="02020603050405020304" pitchFamily="18" charset="0"/>
                        </a:rPr>
                        <a:t>Gimnazială</a:t>
                      </a:r>
                      <a:r>
                        <a:rPr lang="en-US" sz="1600" b="1" u="none" strike="noStrike" dirty="0">
                          <a:effectLst/>
                          <a:latin typeface="Times New Roman" panose="02020603050405020304" pitchFamily="18" charset="0"/>
                          <a:cs typeface="Times New Roman" panose="02020603050405020304" pitchFamily="18" charset="0"/>
                        </a:rPr>
                        <a:t> Luna de Sus, com </a:t>
                      </a:r>
                      <a:r>
                        <a:rPr lang="en-US" sz="1600" b="1" u="none" strike="noStrike" dirty="0" err="1">
                          <a:effectLst/>
                          <a:latin typeface="Times New Roman" panose="02020603050405020304" pitchFamily="18" charset="0"/>
                          <a:cs typeface="Times New Roman" panose="02020603050405020304" pitchFamily="18" charset="0"/>
                        </a:rPr>
                        <a:t>Florești</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xmlns="" val="613024799"/>
                  </a:ext>
                </a:extLst>
              </a:tr>
              <a:tr h="1185869">
                <a:tc>
                  <a:txBody>
                    <a:bodyPr/>
                    <a:lstStyle/>
                    <a:p>
                      <a:pPr algn="ctr" fontAlgn="ctr"/>
                      <a:r>
                        <a:rPr lang="en-US" sz="1600" b="1" u="none" strike="noStrike">
                          <a:effectLst/>
                          <a:latin typeface="Times New Roman" panose="02020603050405020304" pitchFamily="18" charset="0"/>
                          <a:cs typeface="Times New Roman" panose="02020603050405020304" pitchFamily="18" charset="0"/>
                        </a:rPr>
                        <a:t>4</a:t>
                      </a:r>
                      <a:endParaRPr lang="en-US" sz="16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nn-NO" sz="1600" b="1" u="none" strike="noStrike" dirty="0">
                          <a:effectLst/>
                          <a:latin typeface="Times New Roman" panose="02020603050405020304" pitchFamily="18" charset="0"/>
                          <a:cs typeface="Times New Roman" panose="02020603050405020304" pitchFamily="18" charset="0"/>
                        </a:rPr>
                        <a:t>Kovacs F. A. Nora Anna</a:t>
                      </a:r>
                      <a:endParaRPr lang="nn-NO"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US" sz="1600" b="1" u="none" strike="noStrike" dirty="0">
                          <a:effectLst/>
                          <a:latin typeface="Times New Roman" panose="02020603050405020304" pitchFamily="18" charset="0"/>
                          <a:cs typeface="Times New Roman" panose="02020603050405020304" pitchFamily="18" charset="0"/>
                        </a:rPr>
                        <a:t>MENȚIUNE</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US" sz="1600" b="1" u="none" strike="noStrike">
                          <a:effectLst/>
                          <a:latin typeface="Times New Roman" panose="02020603050405020304" pitchFamily="18" charset="0"/>
                          <a:cs typeface="Times New Roman" panose="02020603050405020304" pitchFamily="18" charset="0"/>
                        </a:rPr>
                        <a:t>8</a:t>
                      </a:r>
                      <a:endParaRPr lang="en-US" sz="16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en-US" sz="1600" b="1" u="none" strike="noStrike">
                          <a:effectLst/>
                          <a:latin typeface="Times New Roman" panose="02020603050405020304" pitchFamily="18" charset="0"/>
                          <a:cs typeface="Times New Roman" panose="02020603050405020304" pitchFamily="18" charset="0"/>
                        </a:rPr>
                        <a:t>Școala Gimnazială Kos Karoly Izvoru Crișului</a:t>
                      </a:r>
                      <a:endParaRPr lang="en-US" sz="16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en-US" sz="1600" b="1" u="none" strike="noStrike" dirty="0">
                          <a:effectLst/>
                          <a:latin typeface="Times New Roman" panose="02020603050405020304" pitchFamily="18" charset="0"/>
                          <a:cs typeface="Times New Roman" panose="02020603050405020304" pitchFamily="18" charset="0"/>
                        </a:rPr>
                        <a:t>Diana</a:t>
                      </a:r>
                      <a:r>
                        <a:rPr lang="ro-RO" sz="1600" b="1" u="none" strike="noStrike" dirty="0">
                          <a:effectLst/>
                          <a:latin typeface="Times New Roman" panose="02020603050405020304" pitchFamily="18" charset="0"/>
                          <a:cs typeface="Times New Roman" panose="02020603050405020304" pitchFamily="18" charset="0"/>
                        </a:rPr>
                        <a:t> Antal</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en-US" sz="1600" b="1" u="none" strike="noStrike" dirty="0" err="1">
                          <a:effectLst/>
                          <a:latin typeface="Times New Roman" panose="02020603050405020304" pitchFamily="18" charset="0"/>
                          <a:cs typeface="Times New Roman" panose="02020603050405020304" pitchFamily="18" charset="0"/>
                        </a:rPr>
                        <a:t>Școala</a:t>
                      </a:r>
                      <a:r>
                        <a:rPr lang="en-US" sz="1600" b="1" u="none" strike="noStrike" dirty="0">
                          <a:effectLst/>
                          <a:latin typeface="Times New Roman" panose="02020603050405020304" pitchFamily="18" charset="0"/>
                          <a:cs typeface="Times New Roman" panose="02020603050405020304" pitchFamily="18" charset="0"/>
                        </a:rPr>
                        <a:t> </a:t>
                      </a:r>
                      <a:r>
                        <a:rPr lang="en-US" sz="1600" b="1" u="none" strike="noStrike" dirty="0" err="1">
                          <a:effectLst/>
                          <a:latin typeface="Times New Roman" panose="02020603050405020304" pitchFamily="18" charset="0"/>
                          <a:cs typeface="Times New Roman" panose="02020603050405020304" pitchFamily="18" charset="0"/>
                        </a:rPr>
                        <a:t>Gimnazială</a:t>
                      </a:r>
                      <a:r>
                        <a:rPr lang="en-US" sz="1600" b="1" u="none" strike="noStrike" dirty="0">
                          <a:effectLst/>
                          <a:latin typeface="Times New Roman" panose="02020603050405020304" pitchFamily="18" charset="0"/>
                          <a:cs typeface="Times New Roman" panose="02020603050405020304" pitchFamily="18" charset="0"/>
                        </a:rPr>
                        <a:t> Kos </a:t>
                      </a:r>
                      <a:r>
                        <a:rPr lang="en-US" sz="1600" b="1" u="none" strike="noStrike" dirty="0" err="1">
                          <a:effectLst/>
                          <a:latin typeface="Times New Roman" panose="02020603050405020304" pitchFamily="18" charset="0"/>
                          <a:cs typeface="Times New Roman" panose="02020603050405020304" pitchFamily="18" charset="0"/>
                        </a:rPr>
                        <a:t>Karoly</a:t>
                      </a:r>
                      <a:r>
                        <a:rPr lang="en-US" sz="1600" b="1" u="none" strike="noStrike" dirty="0">
                          <a:effectLst/>
                          <a:latin typeface="Times New Roman" panose="02020603050405020304" pitchFamily="18" charset="0"/>
                          <a:cs typeface="Times New Roman" panose="02020603050405020304" pitchFamily="18" charset="0"/>
                        </a:rPr>
                        <a:t> </a:t>
                      </a:r>
                      <a:r>
                        <a:rPr lang="en-US" sz="1600" b="1" u="none" strike="noStrike" dirty="0" err="1">
                          <a:effectLst/>
                          <a:latin typeface="Times New Roman" panose="02020603050405020304" pitchFamily="18" charset="0"/>
                          <a:cs typeface="Times New Roman" panose="02020603050405020304" pitchFamily="18" charset="0"/>
                        </a:rPr>
                        <a:t>Izvoru</a:t>
                      </a:r>
                      <a:r>
                        <a:rPr lang="en-US" sz="1600" b="1" u="none" strike="noStrike" dirty="0">
                          <a:effectLst/>
                          <a:latin typeface="Times New Roman" panose="02020603050405020304" pitchFamily="18" charset="0"/>
                          <a:cs typeface="Times New Roman" panose="02020603050405020304" pitchFamily="18" charset="0"/>
                        </a:rPr>
                        <a:t> </a:t>
                      </a:r>
                      <a:r>
                        <a:rPr lang="en-US" sz="1600" b="1" u="none" strike="noStrike" dirty="0" err="1">
                          <a:effectLst/>
                          <a:latin typeface="Times New Roman" panose="02020603050405020304" pitchFamily="18" charset="0"/>
                          <a:cs typeface="Times New Roman" panose="02020603050405020304" pitchFamily="18" charset="0"/>
                        </a:rPr>
                        <a:t>Crișului</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xmlns="" val="257637494"/>
                  </a:ext>
                </a:extLst>
              </a:tr>
            </a:tbl>
          </a:graphicData>
        </a:graphic>
      </p:graphicFrame>
      <p:sp>
        <p:nvSpPr>
          <p:cNvPr id="8" name="TextBox 7">
            <a:extLst>
              <a:ext uri="{FF2B5EF4-FFF2-40B4-BE49-F238E27FC236}">
                <a16:creationId xmlns:a16="http://schemas.microsoft.com/office/drawing/2014/main" xmlns="" id="{A270EE71-3DCB-4B07-9089-CE1959E691BD}"/>
              </a:ext>
            </a:extLst>
          </p:cNvPr>
          <p:cNvSpPr txBox="1"/>
          <p:nvPr/>
        </p:nvSpPr>
        <p:spPr>
          <a:xfrm>
            <a:off x="1886989" y="507076"/>
            <a:ext cx="8478982" cy="830997"/>
          </a:xfrm>
          <a:prstGeom prst="rect">
            <a:avLst/>
          </a:prstGeom>
          <a:noFill/>
        </p:spPr>
        <p:txBody>
          <a:bodyPr wrap="square" rtlCol="0">
            <a:spAutoFit/>
          </a:bodyPr>
          <a:lstStyle/>
          <a:p>
            <a:r>
              <a:rPr lang="ro-RO" sz="2400" b="1" dirty="0">
                <a:latin typeface="Times New Roman" panose="02020603050405020304" pitchFamily="18" charset="0"/>
                <a:cs typeface="Times New Roman" panose="02020603050405020304" pitchFamily="18" charset="0"/>
              </a:rPr>
              <a:t>Rezultatele la Olimpiada de limba și literatura română pentru elevii din mediul rural </a:t>
            </a:r>
            <a:r>
              <a:rPr lang="ro-RO" sz="2400" b="1" i="1" dirty="0">
                <a:latin typeface="Times New Roman" panose="02020603050405020304" pitchFamily="18" charset="0"/>
                <a:cs typeface="Times New Roman" panose="02020603050405020304" pitchFamily="18" charset="0"/>
              </a:rPr>
              <a:t>Universul cunoașterii prin lectură</a:t>
            </a:r>
            <a:endParaRPr lang="en-US" sz="24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47918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CE18C247-227E-41CE-91C9-9792F8159CB0}"/>
              </a:ext>
            </a:extLst>
          </p:cNvPr>
          <p:cNvSpPr/>
          <p:nvPr/>
        </p:nvSpPr>
        <p:spPr>
          <a:xfrm>
            <a:off x="775855" y="665018"/>
            <a:ext cx="7416231" cy="523220"/>
          </a:xfrm>
          <a:prstGeom prst="rect">
            <a:avLst/>
          </a:prstGeom>
        </p:spPr>
        <p:txBody>
          <a:bodyPr wrap="square">
            <a:spAutoFit/>
          </a:bodyPr>
          <a:lstStyle/>
          <a:p>
            <a:pPr lvl="0"/>
            <a:r>
              <a:rPr lang="ro-RO" sz="2800" b="1" dirty="0">
                <a:ln w="0"/>
                <a:effectLst>
                  <a:outerShdw blurRad="38100" dist="19050" dir="2700000" algn="tl" rotWithShape="0">
                    <a:prstClr val="black">
                      <a:alpha val="40000"/>
                    </a:prstClr>
                  </a:outerShdw>
                </a:effectLst>
                <a:latin typeface="Times New Roman" panose="02020603050405020304" pitchFamily="18" charset="0"/>
                <a:cs typeface="Times New Roman" panose="02020603050405020304" pitchFamily="18" charset="0"/>
              </a:rPr>
              <a:t>Rezultatele la Olimpiada de limbi clasice</a:t>
            </a:r>
          </a:p>
        </p:txBody>
      </p:sp>
      <p:graphicFrame>
        <p:nvGraphicFramePr>
          <p:cNvPr id="3" name="Table 2">
            <a:extLst>
              <a:ext uri="{FF2B5EF4-FFF2-40B4-BE49-F238E27FC236}">
                <a16:creationId xmlns:a16="http://schemas.microsoft.com/office/drawing/2014/main" xmlns="" id="{B219513F-E93A-45A2-9EDE-4F28C4DFEF40}"/>
              </a:ext>
            </a:extLst>
          </p:cNvPr>
          <p:cNvGraphicFramePr>
            <a:graphicFrameLocks noGrp="1"/>
          </p:cNvGraphicFramePr>
          <p:nvPr>
            <p:extLst>
              <p:ext uri="{D42A27DB-BD31-4B8C-83A1-F6EECF244321}">
                <p14:modId xmlns:p14="http://schemas.microsoft.com/office/powerpoint/2010/main" val="3155961275"/>
              </p:ext>
            </p:extLst>
          </p:nvPr>
        </p:nvGraphicFramePr>
        <p:xfrm>
          <a:off x="348343" y="1408571"/>
          <a:ext cx="11335658" cy="5070575"/>
        </p:xfrm>
        <a:graphic>
          <a:graphicData uri="http://schemas.openxmlformats.org/drawingml/2006/table">
            <a:tbl>
              <a:tblPr firstRow="1" firstCol="1" bandRow="1">
                <a:tableStyleId>{5C22544A-7EE6-4342-B048-85BDC9FD1C3A}</a:tableStyleId>
              </a:tblPr>
              <a:tblGrid>
                <a:gridCol w="1364115">
                  <a:extLst>
                    <a:ext uri="{9D8B030D-6E8A-4147-A177-3AD203B41FA5}">
                      <a16:colId xmlns:a16="http://schemas.microsoft.com/office/drawing/2014/main" xmlns="" val="598113482"/>
                    </a:ext>
                  </a:extLst>
                </a:gridCol>
                <a:gridCol w="1192100">
                  <a:extLst>
                    <a:ext uri="{9D8B030D-6E8A-4147-A177-3AD203B41FA5}">
                      <a16:colId xmlns:a16="http://schemas.microsoft.com/office/drawing/2014/main" xmlns="" val="846447437"/>
                    </a:ext>
                  </a:extLst>
                </a:gridCol>
                <a:gridCol w="918055">
                  <a:extLst>
                    <a:ext uri="{9D8B030D-6E8A-4147-A177-3AD203B41FA5}">
                      <a16:colId xmlns:a16="http://schemas.microsoft.com/office/drawing/2014/main" xmlns="" val="3315012656"/>
                    </a:ext>
                  </a:extLst>
                </a:gridCol>
                <a:gridCol w="1629328">
                  <a:extLst>
                    <a:ext uri="{9D8B030D-6E8A-4147-A177-3AD203B41FA5}">
                      <a16:colId xmlns:a16="http://schemas.microsoft.com/office/drawing/2014/main" xmlns="" val="1685586207"/>
                    </a:ext>
                  </a:extLst>
                </a:gridCol>
                <a:gridCol w="1499780">
                  <a:extLst>
                    <a:ext uri="{9D8B030D-6E8A-4147-A177-3AD203B41FA5}">
                      <a16:colId xmlns:a16="http://schemas.microsoft.com/office/drawing/2014/main" xmlns="" val="3109135543"/>
                    </a:ext>
                  </a:extLst>
                </a:gridCol>
                <a:gridCol w="1468638">
                  <a:extLst>
                    <a:ext uri="{9D8B030D-6E8A-4147-A177-3AD203B41FA5}">
                      <a16:colId xmlns:a16="http://schemas.microsoft.com/office/drawing/2014/main" xmlns="" val="281097354"/>
                    </a:ext>
                  </a:extLst>
                </a:gridCol>
                <a:gridCol w="1499780">
                  <a:extLst>
                    <a:ext uri="{9D8B030D-6E8A-4147-A177-3AD203B41FA5}">
                      <a16:colId xmlns:a16="http://schemas.microsoft.com/office/drawing/2014/main" xmlns="" val="446225905"/>
                    </a:ext>
                  </a:extLst>
                </a:gridCol>
                <a:gridCol w="1763862">
                  <a:extLst>
                    <a:ext uri="{9D8B030D-6E8A-4147-A177-3AD203B41FA5}">
                      <a16:colId xmlns:a16="http://schemas.microsoft.com/office/drawing/2014/main" xmlns="" val="1898593998"/>
                    </a:ext>
                  </a:extLst>
                </a:gridCol>
              </a:tblGrid>
              <a:tr h="1752670">
                <a:tc>
                  <a:txBody>
                    <a:bodyPr/>
                    <a:lstStyle/>
                    <a:p>
                      <a:pPr algn="ctr">
                        <a:lnSpc>
                          <a:spcPct val="107000"/>
                        </a:lnSpc>
                        <a:spcAft>
                          <a:spcPts val="0"/>
                        </a:spcAft>
                      </a:pPr>
                      <a:r>
                        <a:rPr lang="fr-FR" sz="2000" dirty="0" err="1">
                          <a:solidFill>
                            <a:schemeClr val="bg1"/>
                          </a:solidFill>
                          <a:effectLst/>
                          <a:latin typeface="Times New Roman" panose="02020603050405020304" pitchFamily="18" charset="0"/>
                          <a:cs typeface="Times New Roman" panose="02020603050405020304" pitchFamily="18" charset="0"/>
                        </a:rPr>
                        <a:t>Numele</a:t>
                      </a:r>
                      <a:r>
                        <a:rPr lang="fr-FR" sz="2000" dirty="0">
                          <a:solidFill>
                            <a:schemeClr val="bg1"/>
                          </a:solidFill>
                          <a:effectLst/>
                          <a:latin typeface="Times New Roman" panose="02020603050405020304" pitchFamily="18" charset="0"/>
                          <a:cs typeface="Times New Roman" panose="02020603050405020304" pitchFamily="18" charset="0"/>
                        </a:rPr>
                        <a:t> </a:t>
                      </a:r>
                      <a:r>
                        <a:rPr lang="fr-FR" sz="2000" dirty="0" err="1">
                          <a:solidFill>
                            <a:schemeClr val="bg1"/>
                          </a:solidFill>
                          <a:effectLst/>
                          <a:latin typeface="Times New Roman" panose="02020603050405020304" pitchFamily="18" charset="0"/>
                          <a:cs typeface="Times New Roman" panose="02020603050405020304" pitchFamily="18" charset="0"/>
                        </a:rPr>
                        <a:t>și</a:t>
                      </a:r>
                      <a:r>
                        <a:rPr lang="fr-FR" sz="2000" dirty="0">
                          <a:solidFill>
                            <a:schemeClr val="bg1"/>
                          </a:solidFill>
                          <a:effectLst/>
                          <a:latin typeface="Times New Roman" panose="02020603050405020304" pitchFamily="18" charset="0"/>
                          <a:cs typeface="Times New Roman" panose="02020603050405020304" pitchFamily="18" charset="0"/>
                        </a:rPr>
                        <a:t> </a:t>
                      </a:r>
                      <a:r>
                        <a:rPr lang="fr-FR" sz="2000" dirty="0" err="1">
                          <a:solidFill>
                            <a:schemeClr val="bg1"/>
                          </a:solidFill>
                          <a:effectLst/>
                          <a:latin typeface="Times New Roman" panose="02020603050405020304" pitchFamily="18" charset="0"/>
                          <a:cs typeface="Times New Roman" panose="02020603050405020304" pitchFamily="18" charset="0"/>
                        </a:rPr>
                        <a:t>prenumele</a:t>
                      </a:r>
                      <a:r>
                        <a:rPr lang="fr-FR" sz="2000" dirty="0">
                          <a:solidFill>
                            <a:schemeClr val="bg1"/>
                          </a:solidFill>
                          <a:effectLst/>
                          <a:latin typeface="Times New Roman" panose="02020603050405020304" pitchFamily="18" charset="0"/>
                          <a:cs typeface="Times New Roman" panose="02020603050405020304" pitchFamily="18" charset="0"/>
                        </a:rPr>
                        <a:t> </a:t>
                      </a:r>
                      <a:r>
                        <a:rPr lang="fr-FR" sz="2000" dirty="0" err="1">
                          <a:solidFill>
                            <a:schemeClr val="bg1"/>
                          </a:solidFill>
                          <a:effectLst/>
                          <a:latin typeface="Times New Roman" panose="02020603050405020304" pitchFamily="18" charset="0"/>
                          <a:cs typeface="Times New Roman" panose="02020603050405020304" pitchFamily="18" charset="0"/>
                        </a:rPr>
                        <a:t>elevului</a:t>
                      </a:r>
                      <a:endParaRPr lang="fr-FR"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2000" dirty="0" err="1">
                          <a:solidFill>
                            <a:schemeClr val="bg1"/>
                          </a:solidFill>
                          <a:effectLst/>
                          <a:latin typeface="Times New Roman" panose="02020603050405020304" pitchFamily="18" charset="0"/>
                          <a:cs typeface="Times New Roman" panose="02020603050405020304" pitchFamily="18" charset="0"/>
                        </a:rPr>
                        <a:t>Premiul</a:t>
                      </a:r>
                      <a:endParaRPr lang="fr-FR"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2000" dirty="0" err="1">
                          <a:solidFill>
                            <a:schemeClr val="bg1"/>
                          </a:solidFill>
                          <a:effectLst/>
                          <a:latin typeface="Times New Roman" panose="02020603050405020304" pitchFamily="18" charset="0"/>
                          <a:cs typeface="Times New Roman" panose="02020603050405020304" pitchFamily="18" charset="0"/>
                        </a:rPr>
                        <a:t>Clasa</a:t>
                      </a:r>
                      <a:r>
                        <a:rPr lang="fr-FR" sz="2000" dirty="0">
                          <a:solidFill>
                            <a:schemeClr val="bg1"/>
                          </a:solidFill>
                          <a:effectLst/>
                          <a:latin typeface="Times New Roman" panose="02020603050405020304" pitchFamily="18" charset="0"/>
                          <a:cs typeface="Times New Roman" panose="02020603050405020304" pitchFamily="18" charset="0"/>
                        </a:rPr>
                        <a:t> </a:t>
                      </a:r>
                      <a:endParaRPr lang="fr-FR"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2000">
                          <a:solidFill>
                            <a:schemeClr val="bg1"/>
                          </a:solidFill>
                          <a:effectLst/>
                          <a:latin typeface="Times New Roman" panose="02020603050405020304" pitchFamily="18" charset="0"/>
                          <a:cs typeface="Times New Roman" panose="02020603050405020304" pitchFamily="18" charset="0"/>
                        </a:rPr>
                        <a:t>Unitatea școlară</a:t>
                      </a:r>
                    </a:p>
                    <a:p>
                      <a:pPr algn="ctr">
                        <a:lnSpc>
                          <a:spcPct val="107000"/>
                        </a:lnSpc>
                        <a:spcAft>
                          <a:spcPts val="0"/>
                        </a:spcAft>
                      </a:pPr>
                      <a:r>
                        <a:rPr lang="fr-FR" sz="2000">
                          <a:solidFill>
                            <a:schemeClr val="bg1"/>
                          </a:solidFill>
                          <a:effectLst/>
                          <a:latin typeface="Times New Roman" panose="02020603050405020304" pitchFamily="18" charset="0"/>
                          <a:cs typeface="Times New Roman" panose="02020603050405020304" pitchFamily="18" charset="0"/>
                        </a:rPr>
                        <a:t> </a:t>
                      </a:r>
                      <a:endParaRPr lang="fr-FR" sz="20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US" sz="2000" dirty="0" err="1">
                          <a:solidFill>
                            <a:schemeClr val="bg1"/>
                          </a:solidFill>
                          <a:effectLst/>
                          <a:latin typeface="Times New Roman" panose="02020603050405020304" pitchFamily="18" charset="0"/>
                          <a:cs typeface="Times New Roman" panose="02020603050405020304" pitchFamily="18" charset="0"/>
                        </a:rPr>
                        <a:t>Profesorul</a:t>
                      </a:r>
                      <a:r>
                        <a:rPr lang="en-US" sz="2000" dirty="0">
                          <a:solidFill>
                            <a:schemeClr val="bg1"/>
                          </a:solidFill>
                          <a:effectLst/>
                          <a:latin typeface="Times New Roman" panose="02020603050405020304" pitchFamily="18" charset="0"/>
                          <a:cs typeface="Times New Roman" panose="02020603050405020304" pitchFamily="18" charset="0"/>
                        </a:rPr>
                        <a:t> care l-a </a:t>
                      </a:r>
                      <a:r>
                        <a:rPr lang="en-US" sz="2000" dirty="0" err="1">
                          <a:solidFill>
                            <a:schemeClr val="bg1"/>
                          </a:solidFill>
                          <a:effectLst/>
                          <a:latin typeface="Times New Roman" panose="02020603050405020304" pitchFamily="18" charset="0"/>
                          <a:cs typeface="Times New Roman" panose="02020603050405020304" pitchFamily="18" charset="0"/>
                        </a:rPr>
                        <a:t>pregătit</a:t>
                      </a:r>
                      <a:endParaRPr lang="fr-FR"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2000" dirty="0" err="1">
                          <a:solidFill>
                            <a:schemeClr val="bg1"/>
                          </a:solidFill>
                          <a:effectLst/>
                          <a:latin typeface="Times New Roman" panose="02020603050405020304" pitchFamily="18" charset="0"/>
                          <a:cs typeface="Times New Roman" panose="02020603050405020304" pitchFamily="18" charset="0"/>
                        </a:rPr>
                        <a:t>Unitatea</a:t>
                      </a:r>
                      <a:r>
                        <a:rPr lang="fr-FR" sz="2000" dirty="0">
                          <a:solidFill>
                            <a:schemeClr val="bg1"/>
                          </a:solidFill>
                          <a:effectLst/>
                          <a:latin typeface="Times New Roman" panose="02020603050405020304" pitchFamily="18" charset="0"/>
                          <a:cs typeface="Times New Roman" panose="02020603050405020304" pitchFamily="18" charset="0"/>
                        </a:rPr>
                        <a:t> </a:t>
                      </a:r>
                      <a:r>
                        <a:rPr lang="fr-FR" sz="2000" dirty="0" err="1">
                          <a:solidFill>
                            <a:schemeClr val="bg1"/>
                          </a:solidFill>
                          <a:effectLst/>
                          <a:latin typeface="Times New Roman" panose="02020603050405020304" pitchFamily="18" charset="0"/>
                          <a:cs typeface="Times New Roman" panose="02020603050405020304" pitchFamily="18" charset="0"/>
                        </a:rPr>
                        <a:t>unde</a:t>
                      </a:r>
                      <a:r>
                        <a:rPr lang="fr-FR" sz="2000" dirty="0">
                          <a:solidFill>
                            <a:schemeClr val="bg1"/>
                          </a:solidFill>
                          <a:effectLst/>
                          <a:latin typeface="Times New Roman" panose="02020603050405020304" pitchFamily="18" charset="0"/>
                          <a:cs typeface="Times New Roman" panose="02020603050405020304" pitchFamily="18" charset="0"/>
                        </a:rPr>
                        <a:t> este </a:t>
                      </a:r>
                      <a:r>
                        <a:rPr lang="fr-FR" sz="2000" dirty="0" err="1">
                          <a:solidFill>
                            <a:schemeClr val="bg1"/>
                          </a:solidFill>
                          <a:effectLst/>
                          <a:latin typeface="Times New Roman" panose="02020603050405020304" pitchFamily="18" charset="0"/>
                          <a:cs typeface="Times New Roman" panose="02020603050405020304" pitchFamily="18" charset="0"/>
                        </a:rPr>
                        <a:t>încadrat</a:t>
                      </a:r>
                      <a:r>
                        <a:rPr lang="fr-FR" sz="2000" dirty="0">
                          <a:solidFill>
                            <a:schemeClr val="bg1"/>
                          </a:solidFill>
                          <a:effectLst/>
                          <a:latin typeface="Times New Roman" panose="02020603050405020304" pitchFamily="18" charset="0"/>
                          <a:cs typeface="Times New Roman" panose="02020603050405020304" pitchFamily="18" charset="0"/>
                        </a:rPr>
                        <a:t> </a:t>
                      </a:r>
                      <a:r>
                        <a:rPr lang="fr-FR" sz="2000" dirty="0" err="1">
                          <a:solidFill>
                            <a:schemeClr val="bg1"/>
                          </a:solidFill>
                          <a:effectLst/>
                          <a:latin typeface="Times New Roman" panose="02020603050405020304" pitchFamily="18" charset="0"/>
                          <a:cs typeface="Times New Roman" panose="02020603050405020304" pitchFamily="18" charset="0"/>
                        </a:rPr>
                        <a:t>profesorul</a:t>
                      </a:r>
                      <a:r>
                        <a:rPr lang="fr-FR" sz="2000" dirty="0">
                          <a:solidFill>
                            <a:schemeClr val="bg1"/>
                          </a:solidFill>
                          <a:effectLst/>
                          <a:latin typeface="Times New Roman" panose="02020603050405020304" pitchFamily="18" charset="0"/>
                          <a:cs typeface="Times New Roman" panose="02020603050405020304" pitchFamily="18" charset="0"/>
                        </a:rPr>
                        <a:t> care l-a </a:t>
                      </a:r>
                      <a:r>
                        <a:rPr lang="fr-FR" sz="2000" dirty="0" err="1">
                          <a:solidFill>
                            <a:schemeClr val="bg1"/>
                          </a:solidFill>
                          <a:effectLst/>
                          <a:latin typeface="Times New Roman" panose="02020603050405020304" pitchFamily="18" charset="0"/>
                          <a:cs typeface="Times New Roman" panose="02020603050405020304" pitchFamily="18" charset="0"/>
                        </a:rPr>
                        <a:t>pregătit</a:t>
                      </a:r>
                      <a:endParaRPr lang="fr-FR"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2000">
                          <a:solidFill>
                            <a:schemeClr val="bg1"/>
                          </a:solidFill>
                          <a:effectLst/>
                          <a:latin typeface="Times New Roman" panose="02020603050405020304" pitchFamily="18" charset="0"/>
                          <a:cs typeface="Times New Roman" panose="02020603050405020304" pitchFamily="18" charset="0"/>
                        </a:rPr>
                        <a:t>Profesor la Centrul de Excelență</a:t>
                      </a:r>
                      <a:endParaRPr lang="fr-FR" sz="20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2000" dirty="0" err="1">
                          <a:solidFill>
                            <a:schemeClr val="bg1"/>
                          </a:solidFill>
                          <a:effectLst/>
                          <a:latin typeface="Times New Roman" panose="02020603050405020304" pitchFamily="18" charset="0"/>
                          <a:cs typeface="Times New Roman" panose="02020603050405020304" pitchFamily="18" charset="0"/>
                        </a:rPr>
                        <a:t>Denumirea</a:t>
                      </a:r>
                      <a:r>
                        <a:rPr lang="fr-FR" sz="2000" dirty="0">
                          <a:solidFill>
                            <a:schemeClr val="bg1"/>
                          </a:solidFill>
                          <a:effectLst/>
                          <a:latin typeface="Times New Roman" panose="02020603050405020304" pitchFamily="18" charset="0"/>
                          <a:cs typeface="Times New Roman" panose="02020603050405020304" pitchFamily="18" charset="0"/>
                        </a:rPr>
                        <a:t> </a:t>
                      </a:r>
                      <a:r>
                        <a:rPr lang="fr-FR" sz="2000" dirty="0" err="1">
                          <a:solidFill>
                            <a:schemeClr val="bg1"/>
                          </a:solidFill>
                          <a:effectLst/>
                          <a:latin typeface="Times New Roman" panose="02020603050405020304" pitchFamily="18" charset="0"/>
                          <a:cs typeface="Times New Roman" panose="02020603050405020304" pitchFamily="18" charset="0"/>
                        </a:rPr>
                        <a:t>competiției</a:t>
                      </a:r>
                      <a:endParaRPr lang="fr-FR"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352896692"/>
                  </a:ext>
                </a:extLst>
              </a:tr>
              <a:tr h="3113759">
                <a:tc>
                  <a:txBody>
                    <a:bodyPr/>
                    <a:lstStyle/>
                    <a:p>
                      <a:pPr algn="l">
                        <a:lnSpc>
                          <a:spcPct val="107000"/>
                        </a:lnSpc>
                        <a:spcAft>
                          <a:spcPts val="0"/>
                        </a:spcAft>
                      </a:pPr>
                      <a:r>
                        <a:rPr lang="fr-FR" sz="2000" dirty="0" err="1">
                          <a:solidFill>
                            <a:schemeClr val="bg1"/>
                          </a:solidFill>
                          <a:effectLst/>
                          <a:latin typeface="Times New Roman" panose="02020603050405020304" pitchFamily="18" charset="0"/>
                          <a:cs typeface="Times New Roman" panose="02020603050405020304" pitchFamily="18" charset="0"/>
                        </a:rPr>
                        <a:t>Șera</a:t>
                      </a:r>
                      <a:r>
                        <a:rPr lang="fr-FR" sz="2000" dirty="0">
                          <a:solidFill>
                            <a:schemeClr val="bg1"/>
                          </a:solidFill>
                          <a:effectLst/>
                          <a:latin typeface="Times New Roman" panose="02020603050405020304" pitchFamily="18" charset="0"/>
                          <a:cs typeface="Times New Roman" panose="02020603050405020304" pitchFamily="18" charset="0"/>
                        </a:rPr>
                        <a:t> Victor</a:t>
                      </a:r>
                      <a:endParaRPr lang="fr-FR"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fr-FR" sz="2000" dirty="0">
                          <a:effectLst/>
                          <a:latin typeface="Times New Roman" panose="02020603050405020304" pitchFamily="18" charset="0"/>
                          <a:cs typeface="Times New Roman" panose="02020603050405020304" pitchFamily="18" charset="0"/>
                        </a:rPr>
                        <a:t>I</a:t>
                      </a:r>
                      <a:endParaRPr lang="fr-FR"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fr-FR" sz="2000" dirty="0">
                          <a:effectLst/>
                          <a:latin typeface="Times New Roman" panose="02020603050405020304" pitchFamily="18" charset="0"/>
                          <a:cs typeface="Times New Roman" panose="02020603050405020304" pitchFamily="18" charset="0"/>
                        </a:rPr>
                        <a:t>12</a:t>
                      </a:r>
                      <a:endParaRPr lang="fr-FR"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fr-FR" sz="2000" dirty="0" err="1">
                          <a:effectLst/>
                          <a:latin typeface="Times New Roman" panose="02020603050405020304" pitchFamily="18" charset="0"/>
                          <a:cs typeface="Times New Roman" panose="02020603050405020304" pitchFamily="18" charset="0"/>
                        </a:rPr>
                        <a:t>Liceul</a:t>
                      </a:r>
                      <a:r>
                        <a:rPr lang="fr-FR" sz="2000" dirty="0">
                          <a:effectLst/>
                          <a:latin typeface="Times New Roman" panose="02020603050405020304" pitchFamily="18" charset="0"/>
                          <a:cs typeface="Times New Roman" panose="02020603050405020304" pitchFamily="18" charset="0"/>
                        </a:rPr>
                        <a:t> de </a:t>
                      </a:r>
                      <a:r>
                        <a:rPr lang="fr-FR" sz="2000" dirty="0" err="1">
                          <a:effectLst/>
                          <a:latin typeface="Times New Roman" panose="02020603050405020304" pitchFamily="18" charset="0"/>
                          <a:cs typeface="Times New Roman" panose="02020603050405020304" pitchFamily="18" charset="0"/>
                        </a:rPr>
                        <a:t>Informatică</a:t>
                      </a:r>
                      <a:r>
                        <a:rPr lang="fr-FR" sz="2000" dirty="0">
                          <a:effectLst/>
                          <a:latin typeface="Times New Roman" panose="02020603050405020304" pitchFamily="18" charset="0"/>
                          <a:cs typeface="Times New Roman" panose="02020603050405020304" pitchFamily="18" charset="0"/>
                        </a:rPr>
                        <a:t> </a:t>
                      </a:r>
                      <a:r>
                        <a:rPr lang="fr-FR" sz="2000" i="1" dirty="0" err="1">
                          <a:effectLst/>
                          <a:latin typeface="Times New Roman" panose="02020603050405020304" pitchFamily="18" charset="0"/>
                          <a:cs typeface="Times New Roman" panose="02020603050405020304" pitchFamily="18" charset="0"/>
                        </a:rPr>
                        <a:t>Tiberiu</a:t>
                      </a:r>
                      <a:r>
                        <a:rPr lang="fr-FR" sz="2000" i="1" dirty="0">
                          <a:effectLst/>
                          <a:latin typeface="Times New Roman" panose="02020603050405020304" pitchFamily="18" charset="0"/>
                          <a:cs typeface="Times New Roman" panose="02020603050405020304" pitchFamily="18" charset="0"/>
                        </a:rPr>
                        <a:t> </a:t>
                      </a:r>
                      <a:r>
                        <a:rPr lang="fr-FR" sz="2000" i="1" dirty="0" err="1">
                          <a:effectLst/>
                          <a:latin typeface="Times New Roman" panose="02020603050405020304" pitchFamily="18" charset="0"/>
                          <a:cs typeface="Times New Roman" panose="02020603050405020304" pitchFamily="18" charset="0"/>
                        </a:rPr>
                        <a:t>Popoviciu</a:t>
                      </a:r>
                      <a:r>
                        <a:rPr lang="fr-FR" sz="2000" i="1" dirty="0">
                          <a:effectLst/>
                          <a:latin typeface="Times New Roman" panose="02020603050405020304" pitchFamily="18" charset="0"/>
                          <a:cs typeface="Times New Roman" panose="02020603050405020304" pitchFamily="18" charset="0"/>
                        </a:rPr>
                        <a:t> </a:t>
                      </a:r>
                      <a:r>
                        <a:rPr lang="fr-FR" sz="2000" dirty="0">
                          <a:effectLst/>
                          <a:latin typeface="Times New Roman" panose="02020603050405020304" pitchFamily="18" charset="0"/>
                          <a:cs typeface="Times New Roman" panose="02020603050405020304" pitchFamily="18" charset="0"/>
                        </a:rPr>
                        <a:t>Cluj-Napoca</a:t>
                      </a:r>
                      <a:endParaRPr lang="fr-FR"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fr-FR" sz="2000" dirty="0">
                          <a:effectLst/>
                          <a:latin typeface="Times New Roman" panose="02020603050405020304" pitchFamily="18" charset="0"/>
                          <a:cs typeface="Times New Roman" panose="02020603050405020304" pitchFamily="18" charset="0"/>
                        </a:rPr>
                        <a:t>Alexandru </a:t>
                      </a:r>
                      <a:r>
                        <a:rPr lang="fr-FR" sz="2000" dirty="0" err="1">
                          <a:effectLst/>
                          <a:latin typeface="Times New Roman" panose="02020603050405020304" pitchFamily="18" charset="0"/>
                          <a:cs typeface="Times New Roman" panose="02020603050405020304" pitchFamily="18" charset="0"/>
                        </a:rPr>
                        <a:t>Dudău</a:t>
                      </a:r>
                      <a:endParaRPr lang="fr-FR"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fr-FR" sz="2000" dirty="0" err="1">
                          <a:effectLst/>
                          <a:latin typeface="Times New Roman" panose="02020603050405020304" pitchFamily="18" charset="0"/>
                          <a:cs typeface="Times New Roman" panose="02020603050405020304" pitchFamily="18" charset="0"/>
                        </a:rPr>
                        <a:t>Colegiul</a:t>
                      </a:r>
                      <a:r>
                        <a:rPr lang="fr-FR" sz="2000" dirty="0">
                          <a:effectLst/>
                          <a:latin typeface="Times New Roman" panose="02020603050405020304" pitchFamily="18" charset="0"/>
                          <a:cs typeface="Times New Roman" panose="02020603050405020304" pitchFamily="18" charset="0"/>
                        </a:rPr>
                        <a:t> </a:t>
                      </a:r>
                      <a:r>
                        <a:rPr lang="fr-FR" sz="2000" dirty="0" err="1">
                          <a:effectLst/>
                          <a:latin typeface="Times New Roman" panose="02020603050405020304" pitchFamily="18" charset="0"/>
                          <a:cs typeface="Times New Roman" panose="02020603050405020304" pitchFamily="18" charset="0"/>
                        </a:rPr>
                        <a:t>Național</a:t>
                      </a:r>
                      <a:r>
                        <a:rPr lang="fr-FR" sz="2000" dirty="0">
                          <a:effectLst/>
                          <a:latin typeface="Times New Roman" panose="02020603050405020304" pitchFamily="18" charset="0"/>
                          <a:cs typeface="Times New Roman" panose="02020603050405020304" pitchFamily="18" charset="0"/>
                        </a:rPr>
                        <a:t> </a:t>
                      </a:r>
                      <a:r>
                        <a:rPr lang="fr-FR" sz="2000" i="1" dirty="0">
                          <a:effectLst/>
                          <a:latin typeface="Times New Roman" panose="02020603050405020304" pitchFamily="18" charset="0"/>
                          <a:cs typeface="Times New Roman" panose="02020603050405020304" pitchFamily="18" charset="0"/>
                        </a:rPr>
                        <a:t>Gheorghe </a:t>
                      </a:r>
                      <a:r>
                        <a:rPr lang="fr-FR" sz="2000" i="1" dirty="0" err="1">
                          <a:effectLst/>
                          <a:latin typeface="Times New Roman" panose="02020603050405020304" pitchFamily="18" charset="0"/>
                          <a:cs typeface="Times New Roman" panose="02020603050405020304" pitchFamily="18" charset="0"/>
                        </a:rPr>
                        <a:t>Șincai</a:t>
                      </a:r>
                      <a:r>
                        <a:rPr lang="fr-FR" sz="2000" i="1" dirty="0">
                          <a:effectLst/>
                          <a:latin typeface="Times New Roman" panose="02020603050405020304" pitchFamily="18" charset="0"/>
                          <a:cs typeface="Times New Roman" panose="02020603050405020304" pitchFamily="18" charset="0"/>
                        </a:rPr>
                        <a:t> </a:t>
                      </a:r>
                      <a:endParaRPr lang="ro-RO" sz="2000" i="1" dirty="0">
                        <a:effectLst/>
                        <a:latin typeface="Times New Roman" panose="02020603050405020304" pitchFamily="18" charset="0"/>
                        <a:cs typeface="Times New Roman" panose="02020603050405020304" pitchFamily="18" charset="0"/>
                      </a:endParaRPr>
                    </a:p>
                    <a:p>
                      <a:pPr algn="l">
                        <a:lnSpc>
                          <a:spcPct val="107000"/>
                        </a:lnSpc>
                        <a:spcAft>
                          <a:spcPts val="0"/>
                        </a:spcAft>
                      </a:pPr>
                      <a:r>
                        <a:rPr lang="fr-FR" sz="2000" dirty="0">
                          <a:effectLst/>
                          <a:latin typeface="Times New Roman" panose="02020603050405020304" pitchFamily="18" charset="0"/>
                          <a:cs typeface="Times New Roman" panose="02020603050405020304" pitchFamily="18" charset="0"/>
                        </a:rPr>
                        <a:t>Cluj-Napoca</a:t>
                      </a:r>
                      <a:endParaRPr lang="fr-FR"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fr-FR" sz="2000" dirty="0">
                          <a:effectLst/>
                          <a:latin typeface="Times New Roman" panose="02020603050405020304" pitchFamily="18" charset="0"/>
                          <a:cs typeface="Times New Roman" panose="02020603050405020304" pitchFamily="18" charset="0"/>
                        </a:rPr>
                        <a:t>Alexandru </a:t>
                      </a:r>
                      <a:r>
                        <a:rPr lang="ro-RO" sz="2000" dirty="0">
                          <a:effectLst/>
                          <a:latin typeface="Times New Roman" panose="02020603050405020304" pitchFamily="18" charset="0"/>
                          <a:cs typeface="Times New Roman" panose="02020603050405020304" pitchFamily="18" charset="0"/>
                        </a:rPr>
                        <a:t>D</a:t>
                      </a:r>
                      <a:r>
                        <a:rPr lang="fr-FR" sz="2000" dirty="0" err="1">
                          <a:effectLst/>
                          <a:latin typeface="Times New Roman" panose="02020603050405020304" pitchFamily="18" charset="0"/>
                          <a:cs typeface="Times New Roman" panose="02020603050405020304" pitchFamily="18" charset="0"/>
                        </a:rPr>
                        <a:t>udău</a:t>
                      </a:r>
                      <a:endParaRPr lang="fr-FR"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fr-FR" sz="2000" dirty="0" err="1">
                          <a:solidFill>
                            <a:schemeClr val="bg1"/>
                          </a:solidFill>
                          <a:effectLst/>
                          <a:latin typeface="Times New Roman" panose="02020603050405020304" pitchFamily="18" charset="0"/>
                          <a:cs typeface="Times New Roman" panose="02020603050405020304" pitchFamily="18" charset="0"/>
                        </a:rPr>
                        <a:t>Olimpiada</a:t>
                      </a:r>
                      <a:r>
                        <a:rPr lang="fr-FR" sz="2000" dirty="0">
                          <a:solidFill>
                            <a:schemeClr val="bg1"/>
                          </a:solidFill>
                          <a:effectLst/>
                          <a:latin typeface="Times New Roman" panose="02020603050405020304" pitchFamily="18" charset="0"/>
                          <a:cs typeface="Times New Roman" panose="02020603050405020304" pitchFamily="18" charset="0"/>
                        </a:rPr>
                        <a:t> </a:t>
                      </a:r>
                      <a:r>
                        <a:rPr lang="fr-FR" sz="2000" dirty="0" err="1">
                          <a:solidFill>
                            <a:schemeClr val="bg1"/>
                          </a:solidFill>
                          <a:effectLst/>
                          <a:latin typeface="Times New Roman" panose="02020603050405020304" pitchFamily="18" charset="0"/>
                          <a:cs typeface="Times New Roman" panose="02020603050405020304" pitchFamily="18" charset="0"/>
                        </a:rPr>
                        <a:t>internațională</a:t>
                      </a:r>
                      <a:r>
                        <a:rPr lang="fr-FR" sz="2000" dirty="0">
                          <a:solidFill>
                            <a:schemeClr val="bg1"/>
                          </a:solidFill>
                          <a:effectLst/>
                          <a:latin typeface="Times New Roman" panose="02020603050405020304" pitchFamily="18" charset="0"/>
                          <a:cs typeface="Times New Roman" panose="02020603050405020304" pitchFamily="18" charset="0"/>
                        </a:rPr>
                        <a:t> de </a:t>
                      </a:r>
                      <a:r>
                        <a:rPr lang="fr-FR" sz="2000" dirty="0" err="1">
                          <a:solidFill>
                            <a:schemeClr val="bg1"/>
                          </a:solidFill>
                          <a:effectLst/>
                          <a:latin typeface="Times New Roman" panose="02020603050405020304" pitchFamily="18" charset="0"/>
                          <a:cs typeface="Times New Roman" panose="02020603050405020304" pitchFamily="18" charset="0"/>
                        </a:rPr>
                        <a:t>limba</a:t>
                      </a:r>
                      <a:r>
                        <a:rPr lang="fr-FR" sz="2000" dirty="0">
                          <a:solidFill>
                            <a:schemeClr val="bg1"/>
                          </a:solidFill>
                          <a:effectLst/>
                          <a:latin typeface="Times New Roman" panose="02020603050405020304" pitchFamily="18" charset="0"/>
                          <a:cs typeface="Times New Roman" panose="02020603050405020304" pitchFamily="18" charset="0"/>
                        </a:rPr>
                        <a:t> </a:t>
                      </a:r>
                      <a:r>
                        <a:rPr lang="fr-FR" sz="2000" dirty="0" err="1">
                          <a:solidFill>
                            <a:schemeClr val="bg1"/>
                          </a:solidFill>
                          <a:effectLst/>
                          <a:latin typeface="Times New Roman" panose="02020603050405020304" pitchFamily="18" charset="0"/>
                          <a:cs typeface="Times New Roman" panose="02020603050405020304" pitchFamily="18" charset="0"/>
                        </a:rPr>
                        <a:t>latină</a:t>
                      </a:r>
                      <a:r>
                        <a:rPr lang="fr-FR" sz="2000" dirty="0">
                          <a:solidFill>
                            <a:schemeClr val="bg1"/>
                          </a:solidFill>
                          <a:effectLst/>
                          <a:latin typeface="Times New Roman" panose="02020603050405020304" pitchFamily="18" charset="0"/>
                          <a:cs typeface="Times New Roman" panose="02020603050405020304" pitchFamily="18" charset="0"/>
                        </a:rPr>
                        <a:t> </a:t>
                      </a:r>
                    </a:p>
                    <a:p>
                      <a:pPr algn="l">
                        <a:lnSpc>
                          <a:spcPct val="107000"/>
                        </a:lnSpc>
                        <a:spcAft>
                          <a:spcPts val="0"/>
                        </a:spcAft>
                      </a:pPr>
                      <a:endParaRPr lang="ro-RO" sz="2000" dirty="0">
                        <a:solidFill>
                          <a:schemeClr val="bg1"/>
                        </a:solidFill>
                        <a:effectLst/>
                        <a:latin typeface="Times New Roman" panose="02020603050405020304" pitchFamily="18" charset="0"/>
                        <a:cs typeface="Times New Roman" panose="02020603050405020304" pitchFamily="18" charset="0"/>
                      </a:endParaRPr>
                    </a:p>
                    <a:p>
                      <a:pPr algn="l">
                        <a:lnSpc>
                          <a:spcPct val="107000"/>
                        </a:lnSpc>
                        <a:spcAft>
                          <a:spcPts val="0"/>
                        </a:spcAft>
                      </a:pPr>
                      <a:r>
                        <a:rPr lang="fr-FR" sz="2000" i="1" dirty="0" err="1">
                          <a:solidFill>
                            <a:schemeClr val="bg1"/>
                          </a:solidFill>
                          <a:effectLst/>
                          <a:latin typeface="Times New Roman" panose="02020603050405020304" pitchFamily="18" charset="0"/>
                          <a:cs typeface="Times New Roman" panose="02020603050405020304" pitchFamily="18" charset="0"/>
                        </a:rPr>
                        <a:t>Certamen</a:t>
                      </a:r>
                      <a:r>
                        <a:rPr lang="fr-FR" sz="2000" i="1" dirty="0">
                          <a:solidFill>
                            <a:schemeClr val="bg1"/>
                          </a:solidFill>
                          <a:effectLst/>
                          <a:latin typeface="Times New Roman" panose="02020603050405020304" pitchFamily="18" charset="0"/>
                          <a:cs typeface="Times New Roman" panose="02020603050405020304" pitchFamily="18" charset="0"/>
                        </a:rPr>
                        <a:t> </a:t>
                      </a:r>
                      <a:r>
                        <a:rPr lang="fr-FR" sz="2000" i="1" dirty="0" err="1">
                          <a:solidFill>
                            <a:schemeClr val="bg1"/>
                          </a:solidFill>
                          <a:effectLst/>
                          <a:latin typeface="Times New Roman" panose="02020603050405020304" pitchFamily="18" charset="0"/>
                          <a:cs typeface="Times New Roman" panose="02020603050405020304" pitchFamily="18" charset="0"/>
                        </a:rPr>
                        <a:t>Horatianum</a:t>
                      </a:r>
                      <a:endParaRPr lang="fr-FR" sz="2000"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839337065"/>
                  </a:ext>
                </a:extLst>
              </a:tr>
            </a:tbl>
          </a:graphicData>
        </a:graphic>
      </p:graphicFrame>
      <p:sp>
        <p:nvSpPr>
          <p:cNvPr id="4" name="Rectangle 1">
            <a:extLst>
              <a:ext uri="{FF2B5EF4-FFF2-40B4-BE49-F238E27FC236}">
                <a16:creationId xmlns:a16="http://schemas.microsoft.com/office/drawing/2014/main" xmlns="" id="{9BF4970E-C22E-405A-BDA7-E5E3E1BB7EF5}"/>
              </a:ext>
            </a:extLst>
          </p:cNvPr>
          <p:cNvSpPr>
            <a:spLocks noChangeArrowheads="1"/>
          </p:cNvSpPr>
          <p:nvPr/>
        </p:nvSpPr>
        <p:spPr bwMode="auto">
          <a:xfrm>
            <a:off x="661911" y="2887663"/>
            <a:ext cx="178540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fr-FR"/>
          </a:p>
        </p:txBody>
      </p:sp>
    </p:spTree>
    <p:extLst>
      <p:ext uri="{BB962C8B-B14F-4D97-AF65-F5344CB8AC3E}">
        <p14:creationId xmlns:p14="http://schemas.microsoft.com/office/powerpoint/2010/main" val="16206633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81891" y="201826"/>
            <a:ext cx="9975273" cy="738664"/>
          </a:xfrm>
          <a:prstGeom prst="rect">
            <a:avLst/>
          </a:prstGeom>
          <a:noFill/>
        </p:spPr>
        <p:txBody>
          <a:bodyPr wrap="square" rtlCol="0">
            <a:spAutoFit/>
          </a:bodyPr>
          <a:lstStyle/>
          <a:p>
            <a:pPr lvl="0"/>
            <a:r>
              <a:rPr lang="ro-RO" sz="2800" b="1" dirty="0">
                <a:ln w="0"/>
                <a:effectLst>
                  <a:outerShdw blurRad="38100" dist="19050" dir="2700000" algn="tl" rotWithShape="0">
                    <a:prstClr val="black">
                      <a:alpha val="40000"/>
                    </a:prstClr>
                  </a:outerShdw>
                </a:effectLst>
                <a:latin typeface="Times New Roman" panose="02020603050405020304" pitchFamily="18" charset="0"/>
                <a:cs typeface="Times New Roman" panose="02020603050405020304" pitchFamily="18" charset="0"/>
              </a:rPr>
              <a:t>Rezultatele la Olimpiada de limbi clasice</a:t>
            </a:r>
          </a:p>
          <a:p>
            <a:pPr lvl="0"/>
            <a:endParaRPr lang="ro-RO" sz="1400" b="1" dirty="0">
              <a:ln w="0"/>
              <a:solidFill>
                <a:prstClr val="black"/>
              </a:solidFill>
              <a:effectLst>
                <a:outerShdw blurRad="38100" dist="19050" dir="2700000" algn="tl" rotWithShape="0">
                  <a:prstClr val="black">
                    <a:alpha val="40000"/>
                  </a:prstClr>
                </a:outerShdw>
              </a:effectLst>
            </a:endParaRPr>
          </a:p>
        </p:txBody>
      </p:sp>
      <p:graphicFrame>
        <p:nvGraphicFramePr>
          <p:cNvPr id="5" name="Table 4">
            <a:extLst>
              <a:ext uri="{FF2B5EF4-FFF2-40B4-BE49-F238E27FC236}">
                <a16:creationId xmlns:a16="http://schemas.microsoft.com/office/drawing/2014/main" xmlns="" id="{D4BCB705-D59D-435A-9667-DB8B9614E9FB}"/>
              </a:ext>
            </a:extLst>
          </p:cNvPr>
          <p:cNvGraphicFramePr>
            <a:graphicFrameLocks noGrp="1"/>
          </p:cNvGraphicFramePr>
          <p:nvPr>
            <p:extLst>
              <p:ext uri="{D42A27DB-BD31-4B8C-83A1-F6EECF244321}">
                <p14:modId xmlns:p14="http://schemas.microsoft.com/office/powerpoint/2010/main" val="2315860516"/>
              </p:ext>
            </p:extLst>
          </p:nvPr>
        </p:nvGraphicFramePr>
        <p:xfrm>
          <a:off x="235528" y="720437"/>
          <a:ext cx="11734799" cy="5577551"/>
        </p:xfrm>
        <a:graphic>
          <a:graphicData uri="http://schemas.openxmlformats.org/drawingml/2006/table">
            <a:tbl>
              <a:tblPr>
                <a:tableStyleId>{5C22544A-7EE6-4342-B048-85BDC9FD1C3A}</a:tableStyleId>
              </a:tblPr>
              <a:tblGrid>
                <a:gridCol w="645776">
                  <a:extLst>
                    <a:ext uri="{9D8B030D-6E8A-4147-A177-3AD203B41FA5}">
                      <a16:colId xmlns:a16="http://schemas.microsoft.com/office/drawing/2014/main" xmlns="" val="724326284"/>
                    </a:ext>
                  </a:extLst>
                </a:gridCol>
                <a:gridCol w="1747416">
                  <a:extLst>
                    <a:ext uri="{9D8B030D-6E8A-4147-A177-3AD203B41FA5}">
                      <a16:colId xmlns:a16="http://schemas.microsoft.com/office/drawing/2014/main" xmlns="" val="1431980857"/>
                    </a:ext>
                  </a:extLst>
                </a:gridCol>
                <a:gridCol w="1115010">
                  <a:extLst>
                    <a:ext uri="{9D8B030D-6E8A-4147-A177-3AD203B41FA5}">
                      <a16:colId xmlns:a16="http://schemas.microsoft.com/office/drawing/2014/main" xmlns="" val="966628216"/>
                    </a:ext>
                  </a:extLst>
                </a:gridCol>
                <a:gridCol w="737426">
                  <a:extLst>
                    <a:ext uri="{9D8B030D-6E8A-4147-A177-3AD203B41FA5}">
                      <a16:colId xmlns:a16="http://schemas.microsoft.com/office/drawing/2014/main" xmlns="" val="3045153615"/>
                    </a:ext>
                  </a:extLst>
                </a:gridCol>
                <a:gridCol w="2430834">
                  <a:extLst>
                    <a:ext uri="{9D8B030D-6E8A-4147-A177-3AD203B41FA5}">
                      <a16:colId xmlns:a16="http://schemas.microsoft.com/office/drawing/2014/main" xmlns="" val="3765919014"/>
                    </a:ext>
                  </a:extLst>
                </a:gridCol>
                <a:gridCol w="2034629">
                  <a:extLst>
                    <a:ext uri="{9D8B030D-6E8A-4147-A177-3AD203B41FA5}">
                      <a16:colId xmlns:a16="http://schemas.microsoft.com/office/drawing/2014/main" xmlns="" val="3471418552"/>
                    </a:ext>
                  </a:extLst>
                </a:gridCol>
                <a:gridCol w="1703745">
                  <a:extLst>
                    <a:ext uri="{9D8B030D-6E8A-4147-A177-3AD203B41FA5}">
                      <a16:colId xmlns:a16="http://schemas.microsoft.com/office/drawing/2014/main" xmlns="" val="4077532977"/>
                    </a:ext>
                  </a:extLst>
                </a:gridCol>
                <a:gridCol w="1319963">
                  <a:extLst>
                    <a:ext uri="{9D8B030D-6E8A-4147-A177-3AD203B41FA5}">
                      <a16:colId xmlns:a16="http://schemas.microsoft.com/office/drawing/2014/main" xmlns="" val="3030727390"/>
                    </a:ext>
                  </a:extLst>
                </a:gridCol>
              </a:tblGrid>
              <a:tr h="745219">
                <a:tc>
                  <a:txBody>
                    <a:bodyPr/>
                    <a:lstStyle/>
                    <a:p>
                      <a:pPr algn="ctr" fontAlgn="ctr"/>
                      <a:r>
                        <a:rPr lang="ro-RO" sz="1200" b="1" u="none" strike="noStrike" dirty="0">
                          <a:effectLst/>
                          <a:latin typeface="Times New Roman" panose="02020603050405020304" pitchFamily="18" charset="0"/>
                          <a:cs typeface="Times New Roman" panose="02020603050405020304" pitchFamily="18" charset="0"/>
                        </a:rPr>
                        <a:t>NR.</a:t>
                      </a:r>
                    </a:p>
                    <a:p>
                      <a:pPr algn="ctr" fontAlgn="ctr"/>
                      <a:r>
                        <a:rPr lang="ro-RO" sz="1200" b="1" u="none" strike="noStrike" dirty="0">
                          <a:effectLst/>
                          <a:latin typeface="Times New Roman" panose="02020603050405020304" pitchFamily="18" charset="0"/>
                          <a:cs typeface="Times New Roman" panose="02020603050405020304" pitchFamily="18" charset="0"/>
                        </a:rPr>
                        <a:t>CRT.</a:t>
                      </a:r>
                      <a:r>
                        <a:rPr lang="en-US" sz="1200" b="1" u="none" strike="noStrike" dirty="0">
                          <a:effectLst/>
                          <a:latin typeface="Times New Roman" panose="02020603050405020304" pitchFamily="18" charset="0"/>
                          <a:cs typeface="Times New Roman" panose="02020603050405020304" pitchFamily="18" charset="0"/>
                        </a:rPr>
                        <a:t> </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a:effectLst/>
                          <a:latin typeface="Times New Roman" panose="02020603050405020304" pitchFamily="18" charset="0"/>
                          <a:cs typeface="Times New Roman" panose="02020603050405020304" pitchFamily="18" charset="0"/>
                        </a:rPr>
                        <a:t>NUMELE ȘI PRENUMELE ELEVULUI</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ctr" fontAlgn="ctr"/>
                      <a:r>
                        <a:rPr lang="en-US" sz="1200" b="1" u="none" strike="noStrike">
                          <a:effectLst/>
                          <a:latin typeface="Times New Roman" panose="02020603050405020304" pitchFamily="18" charset="0"/>
                          <a:cs typeface="Times New Roman" panose="02020603050405020304" pitchFamily="18" charset="0"/>
                        </a:rPr>
                        <a:t>PREMIUL</a:t>
                      </a:r>
                      <a:endParaRPr lang="en-US" sz="1200" b="1" i="0" u="none" strike="noStrike">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ctr" fontAlgn="ctr"/>
                      <a:r>
                        <a:rPr lang="en-US" sz="1200" b="1" u="none" strike="noStrike" dirty="0">
                          <a:effectLst/>
                          <a:latin typeface="Times New Roman" panose="02020603050405020304" pitchFamily="18" charset="0"/>
                          <a:cs typeface="Times New Roman" panose="02020603050405020304" pitchFamily="18" charset="0"/>
                        </a:rPr>
                        <a:t>CLS. </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ctr" fontAlgn="ctr"/>
                      <a:r>
                        <a:rPr lang="en-US" sz="1200" b="1" u="none" strike="noStrike" dirty="0">
                          <a:effectLst/>
                          <a:latin typeface="Times New Roman" panose="02020603050405020304" pitchFamily="18" charset="0"/>
                          <a:cs typeface="Times New Roman" panose="02020603050405020304" pitchFamily="18" charset="0"/>
                        </a:rPr>
                        <a:t>UNITATEA ŞCOLARĂ</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ctr" fontAlgn="ctr"/>
                      <a:r>
                        <a:rPr lang="en-US" sz="1200" b="1" u="none" strike="noStrike" dirty="0">
                          <a:effectLst/>
                          <a:latin typeface="Times New Roman" panose="02020603050405020304" pitchFamily="18" charset="0"/>
                          <a:cs typeface="Times New Roman" panose="02020603050405020304" pitchFamily="18" charset="0"/>
                        </a:rPr>
                        <a:t>PROFESORUL CARE L-A PREGĂTIT</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a:effectLst/>
                          <a:latin typeface="Times New Roman" panose="02020603050405020304" pitchFamily="18" charset="0"/>
                          <a:cs typeface="Times New Roman" panose="02020603050405020304" pitchFamily="18" charset="0"/>
                        </a:rPr>
                        <a:t>UNITATEA UNDE ESTE  ÎNCADRAT PROFESORUL CARE L-A PREGĂTIT</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ctr" fontAlgn="ctr"/>
                      <a:r>
                        <a:rPr lang="es-ES" sz="1200" b="1" u="none" strike="noStrike" dirty="0">
                          <a:effectLst/>
                          <a:latin typeface="Times New Roman" panose="02020603050405020304" pitchFamily="18" charset="0"/>
                          <a:cs typeface="Times New Roman" panose="02020603050405020304" pitchFamily="18" charset="0"/>
                        </a:rPr>
                        <a:t>PROFESOR LA CENTRUL DE EXCELENTĂ            </a:t>
                      </a:r>
                      <a:endParaRPr lang="es-E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extLst>
                  <a:ext uri="{0D108BD9-81ED-4DB2-BD59-A6C34878D82A}">
                    <a16:rowId xmlns:a16="http://schemas.microsoft.com/office/drawing/2014/main" xmlns="" val="1945559417"/>
                  </a:ext>
                </a:extLst>
              </a:tr>
              <a:tr h="582821">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1</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a:effectLst/>
                          <a:latin typeface="Times New Roman" panose="02020603050405020304" pitchFamily="18" charset="0"/>
                          <a:cs typeface="Times New Roman" panose="02020603050405020304" pitchFamily="18" charset="0"/>
                        </a:rPr>
                        <a:t>MIJA  A. IRINA PETRA</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ctr" fontAlgn="ctr"/>
                      <a:r>
                        <a:rPr lang="en-US" sz="1200" b="1" u="none" strike="noStrike" dirty="0">
                          <a:effectLst/>
                          <a:latin typeface="Times New Roman" panose="02020603050405020304" pitchFamily="18" charset="0"/>
                          <a:cs typeface="Times New Roman" panose="02020603050405020304" pitchFamily="18" charset="0"/>
                        </a:rPr>
                        <a:t>MENȚIUNE</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ctr" fontAlgn="ctr"/>
                      <a:r>
                        <a:rPr lang="en-US" sz="1200" b="1" u="none" strike="noStrike" dirty="0">
                          <a:effectLst/>
                          <a:latin typeface="Times New Roman" panose="02020603050405020304" pitchFamily="18" charset="0"/>
                          <a:cs typeface="Times New Roman" panose="02020603050405020304" pitchFamily="18" charset="0"/>
                        </a:rPr>
                        <a:t>8</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err="1">
                          <a:effectLst/>
                          <a:latin typeface="Times New Roman" panose="02020603050405020304" pitchFamily="18" charset="0"/>
                          <a:cs typeface="Times New Roman" panose="02020603050405020304" pitchFamily="18" charset="0"/>
                        </a:rPr>
                        <a:t>Școala</a:t>
                      </a:r>
                      <a:r>
                        <a:rPr lang="en-US" sz="1200" b="1" u="none" strike="noStrike" dirty="0">
                          <a:effectLst/>
                          <a:latin typeface="Times New Roman" panose="02020603050405020304" pitchFamily="18" charset="0"/>
                          <a:cs typeface="Times New Roman" panose="02020603050405020304" pitchFamily="18" charset="0"/>
                        </a:rPr>
                        <a:t> </a:t>
                      </a:r>
                      <a:r>
                        <a:rPr lang="en-US" sz="1200" b="1" u="none" strike="noStrike" dirty="0" err="1">
                          <a:effectLst/>
                          <a:latin typeface="Times New Roman" panose="02020603050405020304" pitchFamily="18" charset="0"/>
                          <a:cs typeface="Times New Roman" panose="02020603050405020304" pitchFamily="18" charset="0"/>
                        </a:rPr>
                        <a:t>Gimnazială</a:t>
                      </a:r>
                      <a:r>
                        <a:rPr lang="en-US" sz="1200" b="1" u="none" strike="noStrike" dirty="0">
                          <a:effectLst/>
                          <a:latin typeface="Times New Roman" panose="02020603050405020304" pitchFamily="18" charset="0"/>
                          <a:cs typeface="Times New Roman" panose="02020603050405020304" pitchFamily="18" charset="0"/>
                        </a:rPr>
                        <a:t> </a:t>
                      </a:r>
                      <a:r>
                        <a:rPr lang="en-US" sz="1200" b="1" i="1" u="none" strike="noStrike" dirty="0" err="1">
                          <a:effectLst/>
                          <a:latin typeface="Times New Roman" panose="02020603050405020304" pitchFamily="18" charset="0"/>
                          <a:cs typeface="Times New Roman" panose="02020603050405020304" pitchFamily="18" charset="0"/>
                        </a:rPr>
                        <a:t>Ioan</a:t>
                      </a:r>
                      <a:r>
                        <a:rPr lang="en-US" sz="1200" b="1" i="1" u="none" strike="noStrike" dirty="0">
                          <a:effectLst/>
                          <a:latin typeface="Times New Roman" panose="02020603050405020304" pitchFamily="18" charset="0"/>
                          <a:cs typeface="Times New Roman" panose="02020603050405020304" pitchFamily="18" charset="0"/>
                        </a:rPr>
                        <a:t> Bob</a:t>
                      </a:r>
                      <a:r>
                        <a:rPr lang="ro-RO" sz="1200" b="1" i="1" u="none" strike="noStrike" dirty="0">
                          <a:effectLst/>
                          <a:latin typeface="Times New Roman" panose="02020603050405020304" pitchFamily="18" charset="0"/>
                          <a:cs typeface="Times New Roman" panose="02020603050405020304" pitchFamily="18" charset="0"/>
                        </a:rPr>
                        <a:t> </a:t>
                      </a:r>
                      <a:r>
                        <a:rPr lang="en-US" sz="1200" b="1" u="none" strike="noStrike" dirty="0">
                          <a:effectLst/>
                          <a:latin typeface="Times New Roman" panose="02020603050405020304" pitchFamily="18" charset="0"/>
                          <a:cs typeface="Times New Roman" panose="02020603050405020304" pitchFamily="18" charset="0"/>
                        </a:rPr>
                        <a:t>Cluj-Napoca</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ro-RO" sz="1200" b="1" u="none" strike="noStrike" dirty="0">
                          <a:effectLst/>
                          <a:latin typeface="Times New Roman" panose="02020603050405020304" pitchFamily="18" charset="0"/>
                          <a:cs typeface="Times New Roman" panose="02020603050405020304" pitchFamily="18" charset="0"/>
                        </a:rPr>
                        <a:t>CRISTINA </a:t>
                      </a:r>
                      <a:r>
                        <a:rPr lang="en-US" sz="1200" b="1" u="none" strike="noStrike" dirty="0">
                          <a:effectLst/>
                          <a:latin typeface="Times New Roman" panose="02020603050405020304" pitchFamily="18" charset="0"/>
                          <a:cs typeface="Times New Roman" panose="02020603050405020304" pitchFamily="18" charset="0"/>
                        </a:rPr>
                        <a:t>ANDRIEȘ </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err="1">
                          <a:effectLst/>
                          <a:latin typeface="Times New Roman" panose="02020603050405020304" pitchFamily="18" charset="0"/>
                          <a:cs typeface="Times New Roman" panose="02020603050405020304" pitchFamily="18" charset="0"/>
                        </a:rPr>
                        <a:t>Școala</a:t>
                      </a:r>
                      <a:r>
                        <a:rPr lang="en-US" sz="1200" b="1" u="none" strike="noStrike" dirty="0">
                          <a:effectLst/>
                          <a:latin typeface="Times New Roman" panose="02020603050405020304" pitchFamily="18" charset="0"/>
                          <a:cs typeface="Times New Roman" panose="02020603050405020304" pitchFamily="18" charset="0"/>
                        </a:rPr>
                        <a:t> </a:t>
                      </a:r>
                      <a:r>
                        <a:rPr lang="en-US" sz="1200" b="1" u="none" strike="noStrike" dirty="0" err="1">
                          <a:effectLst/>
                          <a:latin typeface="Times New Roman" panose="02020603050405020304" pitchFamily="18" charset="0"/>
                          <a:cs typeface="Times New Roman" panose="02020603050405020304" pitchFamily="18" charset="0"/>
                        </a:rPr>
                        <a:t>Gimnazială</a:t>
                      </a:r>
                      <a:r>
                        <a:rPr lang="en-US" sz="1200" b="1" u="none" strike="noStrike" dirty="0">
                          <a:effectLst/>
                          <a:latin typeface="Times New Roman" panose="02020603050405020304" pitchFamily="18" charset="0"/>
                          <a:cs typeface="Times New Roman" panose="02020603050405020304" pitchFamily="18" charset="0"/>
                        </a:rPr>
                        <a:t> </a:t>
                      </a:r>
                      <a:r>
                        <a:rPr lang="en-US" sz="1200" b="1" i="1" u="none" strike="noStrike" dirty="0" err="1">
                          <a:effectLst/>
                          <a:latin typeface="Times New Roman" panose="02020603050405020304" pitchFamily="18" charset="0"/>
                          <a:cs typeface="Times New Roman" panose="02020603050405020304" pitchFamily="18" charset="0"/>
                        </a:rPr>
                        <a:t>Ioan</a:t>
                      </a:r>
                      <a:r>
                        <a:rPr lang="en-US" sz="1200" b="1" i="1" u="none" strike="noStrike" dirty="0">
                          <a:effectLst/>
                          <a:latin typeface="Times New Roman" panose="02020603050405020304" pitchFamily="18" charset="0"/>
                          <a:cs typeface="Times New Roman" panose="02020603050405020304" pitchFamily="18" charset="0"/>
                        </a:rPr>
                        <a:t> Bob</a:t>
                      </a:r>
                      <a:r>
                        <a:rPr lang="en-US" sz="1200" b="1" u="none" strike="noStrike" dirty="0">
                          <a:effectLst/>
                          <a:latin typeface="Times New Roman" panose="02020603050405020304" pitchFamily="18" charset="0"/>
                          <a:cs typeface="Times New Roman" panose="02020603050405020304" pitchFamily="18" charset="0"/>
                        </a:rPr>
                        <a:t> Cluj-Napoca</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a:effectLst/>
                          <a:latin typeface="Times New Roman" panose="02020603050405020304" pitchFamily="18" charset="0"/>
                          <a:cs typeface="Times New Roman" panose="02020603050405020304" pitchFamily="18" charset="0"/>
                        </a:rPr>
                        <a:t> </a:t>
                      </a:r>
                      <a:endParaRPr lang="en-US" sz="1200" b="1" i="0" u="none" strike="noStrike">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extLst>
                  <a:ext uri="{0D108BD9-81ED-4DB2-BD59-A6C34878D82A}">
                    <a16:rowId xmlns:a16="http://schemas.microsoft.com/office/drawing/2014/main" xmlns="" val="2454529501"/>
                  </a:ext>
                </a:extLst>
              </a:tr>
              <a:tr h="519935">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2</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a:effectLst/>
                          <a:latin typeface="Times New Roman" panose="02020603050405020304" pitchFamily="18" charset="0"/>
                          <a:cs typeface="Times New Roman" panose="02020603050405020304" pitchFamily="18" charset="0"/>
                        </a:rPr>
                        <a:t>CĂLIN O. OANA</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ctr" fontAlgn="ctr"/>
                      <a:r>
                        <a:rPr lang="en-US" sz="1200" b="1" u="none" strike="noStrike" dirty="0">
                          <a:effectLst/>
                          <a:latin typeface="Times New Roman" panose="02020603050405020304" pitchFamily="18" charset="0"/>
                          <a:cs typeface="Times New Roman" panose="02020603050405020304" pitchFamily="18" charset="0"/>
                        </a:rPr>
                        <a:t>MENȚIUNE</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ctr" fontAlgn="ctr"/>
                      <a:r>
                        <a:rPr lang="en-US" sz="1200" b="1" u="none" strike="noStrike" dirty="0">
                          <a:effectLst/>
                          <a:latin typeface="Times New Roman" panose="02020603050405020304" pitchFamily="18" charset="0"/>
                          <a:cs typeface="Times New Roman" panose="02020603050405020304" pitchFamily="18" charset="0"/>
                        </a:rPr>
                        <a:t>8</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err="1">
                          <a:effectLst/>
                          <a:latin typeface="Times New Roman" panose="02020603050405020304" pitchFamily="18" charset="0"/>
                          <a:cs typeface="Times New Roman" panose="02020603050405020304" pitchFamily="18" charset="0"/>
                        </a:rPr>
                        <a:t>Liceul</a:t>
                      </a:r>
                      <a:r>
                        <a:rPr lang="en-US" sz="1200" b="1" u="none" strike="noStrike" dirty="0">
                          <a:effectLst/>
                          <a:latin typeface="Times New Roman" panose="02020603050405020304" pitchFamily="18" charset="0"/>
                          <a:cs typeface="Times New Roman" panose="02020603050405020304" pitchFamily="18" charset="0"/>
                        </a:rPr>
                        <a:t> </a:t>
                      </a:r>
                      <a:r>
                        <a:rPr lang="en-US" sz="1200" b="1" u="none" strike="noStrike" dirty="0" err="1">
                          <a:effectLst/>
                          <a:latin typeface="Times New Roman" panose="02020603050405020304" pitchFamily="18" charset="0"/>
                          <a:cs typeface="Times New Roman" panose="02020603050405020304" pitchFamily="18" charset="0"/>
                        </a:rPr>
                        <a:t>Teoretic</a:t>
                      </a:r>
                      <a:r>
                        <a:rPr lang="en-US" sz="1200" b="1" u="none" strike="noStrike" dirty="0">
                          <a:effectLst/>
                          <a:latin typeface="Times New Roman" panose="02020603050405020304" pitchFamily="18" charset="0"/>
                          <a:cs typeface="Times New Roman" panose="02020603050405020304" pitchFamily="18" charset="0"/>
                        </a:rPr>
                        <a:t> </a:t>
                      </a:r>
                      <a:r>
                        <a:rPr lang="en-US" sz="1200" b="1" i="1" u="none" strike="noStrike" dirty="0">
                          <a:effectLst/>
                          <a:latin typeface="Times New Roman" panose="02020603050405020304" pitchFamily="18" charset="0"/>
                          <a:cs typeface="Times New Roman" panose="02020603050405020304" pitchFamily="18" charset="0"/>
                        </a:rPr>
                        <a:t>Pavel Dan </a:t>
                      </a:r>
                      <a:r>
                        <a:rPr lang="en-US" sz="1200" b="1" u="none" strike="noStrike" dirty="0" err="1">
                          <a:effectLst/>
                          <a:latin typeface="Times New Roman" panose="02020603050405020304" pitchFamily="18" charset="0"/>
                          <a:cs typeface="Times New Roman" panose="02020603050405020304" pitchFamily="18" charset="0"/>
                        </a:rPr>
                        <a:t>Câmpia</a:t>
                      </a:r>
                      <a:r>
                        <a:rPr lang="en-US" sz="1200" b="1" u="none" strike="noStrike" dirty="0">
                          <a:effectLst/>
                          <a:latin typeface="Times New Roman" panose="02020603050405020304" pitchFamily="18" charset="0"/>
                          <a:cs typeface="Times New Roman" panose="02020603050405020304" pitchFamily="18" charset="0"/>
                        </a:rPr>
                        <a:t> </a:t>
                      </a:r>
                      <a:r>
                        <a:rPr lang="en-US" sz="1200" b="1" u="none" strike="noStrike" dirty="0" err="1">
                          <a:effectLst/>
                          <a:latin typeface="Times New Roman" panose="02020603050405020304" pitchFamily="18" charset="0"/>
                          <a:cs typeface="Times New Roman" panose="02020603050405020304" pitchFamily="18" charset="0"/>
                        </a:rPr>
                        <a:t>Turzii</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a:effectLst/>
                          <a:latin typeface="Times New Roman" panose="02020603050405020304" pitchFamily="18" charset="0"/>
                          <a:cs typeface="Times New Roman" panose="02020603050405020304" pitchFamily="18" charset="0"/>
                        </a:rPr>
                        <a:t>CARMEN</a:t>
                      </a:r>
                      <a:r>
                        <a:rPr lang="ro-RO" sz="1200" b="1" u="none" strike="noStrike" dirty="0">
                          <a:effectLst/>
                          <a:latin typeface="Times New Roman" panose="02020603050405020304" pitchFamily="18" charset="0"/>
                          <a:cs typeface="Times New Roman" panose="02020603050405020304" pitchFamily="18" charset="0"/>
                        </a:rPr>
                        <a:t> MOLDOVAN</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err="1">
                          <a:effectLst/>
                          <a:latin typeface="Times New Roman" panose="02020603050405020304" pitchFamily="18" charset="0"/>
                          <a:cs typeface="Times New Roman" panose="02020603050405020304" pitchFamily="18" charset="0"/>
                        </a:rPr>
                        <a:t>Liceul</a:t>
                      </a:r>
                      <a:r>
                        <a:rPr lang="en-US" sz="1200" b="1" u="none" strike="noStrike" dirty="0">
                          <a:effectLst/>
                          <a:latin typeface="Times New Roman" panose="02020603050405020304" pitchFamily="18" charset="0"/>
                          <a:cs typeface="Times New Roman" panose="02020603050405020304" pitchFamily="18" charset="0"/>
                        </a:rPr>
                        <a:t> </a:t>
                      </a:r>
                      <a:r>
                        <a:rPr lang="en-US" sz="1200" b="1" u="none" strike="noStrike" dirty="0" err="1">
                          <a:effectLst/>
                          <a:latin typeface="Times New Roman" panose="02020603050405020304" pitchFamily="18" charset="0"/>
                          <a:cs typeface="Times New Roman" panose="02020603050405020304" pitchFamily="18" charset="0"/>
                        </a:rPr>
                        <a:t>Teoretic</a:t>
                      </a:r>
                      <a:r>
                        <a:rPr lang="en-US" sz="1200" b="1" u="none" strike="noStrike" dirty="0">
                          <a:effectLst/>
                          <a:latin typeface="Times New Roman" panose="02020603050405020304" pitchFamily="18" charset="0"/>
                          <a:cs typeface="Times New Roman" panose="02020603050405020304" pitchFamily="18" charset="0"/>
                        </a:rPr>
                        <a:t> </a:t>
                      </a:r>
                      <a:r>
                        <a:rPr lang="en-US" sz="1200" b="1" i="1" u="none" strike="noStrike" dirty="0">
                          <a:effectLst/>
                          <a:latin typeface="Times New Roman" panose="02020603050405020304" pitchFamily="18" charset="0"/>
                          <a:cs typeface="Times New Roman" panose="02020603050405020304" pitchFamily="18" charset="0"/>
                        </a:rPr>
                        <a:t>Pavel Dan </a:t>
                      </a:r>
                      <a:r>
                        <a:rPr lang="en-US" sz="1200" b="1" u="none" strike="noStrike" dirty="0" err="1">
                          <a:effectLst/>
                          <a:latin typeface="Times New Roman" panose="02020603050405020304" pitchFamily="18" charset="0"/>
                          <a:cs typeface="Times New Roman" panose="02020603050405020304" pitchFamily="18" charset="0"/>
                        </a:rPr>
                        <a:t>Câmpia</a:t>
                      </a:r>
                      <a:r>
                        <a:rPr lang="en-US" sz="1200" b="1" u="none" strike="noStrike" dirty="0">
                          <a:effectLst/>
                          <a:latin typeface="Times New Roman" panose="02020603050405020304" pitchFamily="18" charset="0"/>
                          <a:cs typeface="Times New Roman" panose="02020603050405020304" pitchFamily="18" charset="0"/>
                        </a:rPr>
                        <a:t> </a:t>
                      </a:r>
                      <a:r>
                        <a:rPr lang="en-US" sz="1200" b="1" u="none" strike="noStrike" dirty="0" err="1">
                          <a:effectLst/>
                          <a:latin typeface="Times New Roman" panose="02020603050405020304" pitchFamily="18" charset="0"/>
                          <a:cs typeface="Times New Roman" panose="02020603050405020304" pitchFamily="18" charset="0"/>
                        </a:rPr>
                        <a:t>Turzii</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a:effectLst/>
                          <a:latin typeface="Times New Roman" panose="02020603050405020304" pitchFamily="18" charset="0"/>
                          <a:cs typeface="Times New Roman" panose="02020603050405020304" pitchFamily="18" charset="0"/>
                        </a:rPr>
                        <a:t> </a:t>
                      </a:r>
                      <a:endParaRPr lang="en-US" sz="1200" b="1" i="0" u="none" strike="noStrike">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extLst>
                  <a:ext uri="{0D108BD9-81ED-4DB2-BD59-A6C34878D82A}">
                    <a16:rowId xmlns:a16="http://schemas.microsoft.com/office/drawing/2014/main" xmlns="" val="3014680140"/>
                  </a:ext>
                </a:extLst>
              </a:tr>
              <a:tr h="560015">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3</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a:effectLst/>
                          <a:latin typeface="Times New Roman" panose="02020603050405020304" pitchFamily="18" charset="0"/>
                          <a:cs typeface="Times New Roman" panose="02020603050405020304" pitchFamily="18" charset="0"/>
                        </a:rPr>
                        <a:t>ȘAMȘODAN MIHAI</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ctr" fontAlgn="ctr"/>
                      <a:r>
                        <a:rPr lang="en-US" sz="1200" b="1" u="none" strike="noStrike" dirty="0">
                          <a:effectLst/>
                          <a:latin typeface="Times New Roman" panose="02020603050405020304" pitchFamily="18" charset="0"/>
                          <a:cs typeface="Times New Roman" panose="02020603050405020304" pitchFamily="18" charset="0"/>
                        </a:rPr>
                        <a:t>MENȚIUNE</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ctr" fontAlgn="ctr"/>
                      <a:r>
                        <a:rPr lang="en-US" sz="1200" b="1" u="none" strike="noStrike" dirty="0">
                          <a:effectLst/>
                          <a:latin typeface="Times New Roman" panose="02020603050405020304" pitchFamily="18" charset="0"/>
                          <a:cs typeface="Times New Roman" panose="02020603050405020304" pitchFamily="18" charset="0"/>
                        </a:rPr>
                        <a:t>10</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err="1">
                          <a:effectLst/>
                          <a:latin typeface="Times New Roman" panose="02020603050405020304" pitchFamily="18" charset="0"/>
                          <a:cs typeface="Times New Roman" panose="02020603050405020304" pitchFamily="18" charset="0"/>
                        </a:rPr>
                        <a:t>Colegiul</a:t>
                      </a:r>
                      <a:r>
                        <a:rPr lang="en-US" sz="1200" b="1" u="none" strike="noStrike" dirty="0">
                          <a:effectLst/>
                          <a:latin typeface="Times New Roman" panose="02020603050405020304" pitchFamily="18" charset="0"/>
                          <a:cs typeface="Times New Roman" panose="02020603050405020304" pitchFamily="18" charset="0"/>
                        </a:rPr>
                        <a:t> </a:t>
                      </a:r>
                      <a:r>
                        <a:rPr lang="en-US" sz="1200" b="1" u="none" strike="noStrike" dirty="0" err="1">
                          <a:effectLst/>
                          <a:latin typeface="Times New Roman" panose="02020603050405020304" pitchFamily="18" charset="0"/>
                          <a:cs typeface="Times New Roman" panose="02020603050405020304" pitchFamily="18" charset="0"/>
                        </a:rPr>
                        <a:t>Național</a:t>
                      </a:r>
                      <a:r>
                        <a:rPr lang="en-US" sz="1200" b="1" u="none" strike="noStrike" dirty="0">
                          <a:effectLst/>
                          <a:latin typeface="Times New Roman" panose="02020603050405020304" pitchFamily="18" charset="0"/>
                          <a:cs typeface="Times New Roman" panose="02020603050405020304" pitchFamily="18" charset="0"/>
                        </a:rPr>
                        <a:t> </a:t>
                      </a:r>
                      <a:r>
                        <a:rPr lang="en-US" sz="1200" b="1" i="1" u="none" strike="noStrike" dirty="0">
                          <a:effectLst/>
                          <a:latin typeface="Times New Roman" panose="02020603050405020304" pitchFamily="18" charset="0"/>
                          <a:cs typeface="Times New Roman" panose="02020603050405020304" pitchFamily="18" charset="0"/>
                        </a:rPr>
                        <a:t>Emil </a:t>
                      </a:r>
                      <a:r>
                        <a:rPr lang="en-US" sz="1200" b="1" i="1" u="none" strike="noStrike" dirty="0" err="1">
                          <a:effectLst/>
                          <a:latin typeface="Times New Roman" panose="02020603050405020304" pitchFamily="18" charset="0"/>
                          <a:cs typeface="Times New Roman" panose="02020603050405020304" pitchFamily="18" charset="0"/>
                        </a:rPr>
                        <a:t>Racoviță</a:t>
                      </a:r>
                      <a:r>
                        <a:rPr lang="en-US" sz="1200" b="1" i="1" u="none" strike="noStrike" dirty="0">
                          <a:effectLst/>
                          <a:latin typeface="Times New Roman" panose="02020603050405020304" pitchFamily="18" charset="0"/>
                          <a:cs typeface="Times New Roman" panose="02020603050405020304" pitchFamily="18" charset="0"/>
                        </a:rPr>
                        <a:t> </a:t>
                      </a:r>
                      <a:r>
                        <a:rPr lang="en-US" sz="1200" b="1" u="none" strike="noStrike" dirty="0">
                          <a:effectLst/>
                          <a:latin typeface="Times New Roman" panose="02020603050405020304" pitchFamily="18" charset="0"/>
                          <a:cs typeface="Times New Roman" panose="02020603050405020304" pitchFamily="18" charset="0"/>
                        </a:rPr>
                        <a:t>Cluj-Napoca</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a:effectLst/>
                          <a:latin typeface="Times New Roman" panose="02020603050405020304" pitchFamily="18" charset="0"/>
                          <a:cs typeface="Times New Roman" panose="02020603050405020304" pitchFamily="18" charset="0"/>
                        </a:rPr>
                        <a:t>ALEXANDRU</a:t>
                      </a:r>
                      <a:r>
                        <a:rPr lang="ro-RO" sz="1200" b="1" u="none" strike="noStrike" dirty="0">
                          <a:effectLst/>
                          <a:latin typeface="Times New Roman" panose="02020603050405020304" pitchFamily="18" charset="0"/>
                          <a:cs typeface="Times New Roman" panose="02020603050405020304" pitchFamily="18" charset="0"/>
                        </a:rPr>
                        <a:t> DUDĂU</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err="1">
                          <a:effectLst/>
                          <a:latin typeface="Times New Roman" panose="02020603050405020304" pitchFamily="18" charset="0"/>
                          <a:cs typeface="Times New Roman" panose="02020603050405020304" pitchFamily="18" charset="0"/>
                        </a:rPr>
                        <a:t>Colegiul</a:t>
                      </a:r>
                      <a:r>
                        <a:rPr lang="en-US" sz="1200" b="1" u="none" strike="noStrike" dirty="0">
                          <a:effectLst/>
                          <a:latin typeface="Times New Roman" panose="02020603050405020304" pitchFamily="18" charset="0"/>
                          <a:cs typeface="Times New Roman" panose="02020603050405020304" pitchFamily="18" charset="0"/>
                        </a:rPr>
                        <a:t> </a:t>
                      </a:r>
                      <a:r>
                        <a:rPr lang="en-US" sz="1200" b="1" u="none" strike="noStrike" dirty="0" err="1">
                          <a:effectLst/>
                          <a:latin typeface="Times New Roman" panose="02020603050405020304" pitchFamily="18" charset="0"/>
                          <a:cs typeface="Times New Roman" panose="02020603050405020304" pitchFamily="18" charset="0"/>
                        </a:rPr>
                        <a:t>Național</a:t>
                      </a:r>
                      <a:r>
                        <a:rPr lang="en-US" sz="1200" b="1" u="none" strike="noStrike" dirty="0">
                          <a:effectLst/>
                          <a:latin typeface="Times New Roman" panose="02020603050405020304" pitchFamily="18" charset="0"/>
                          <a:cs typeface="Times New Roman" panose="02020603050405020304" pitchFamily="18" charset="0"/>
                        </a:rPr>
                        <a:t> </a:t>
                      </a:r>
                      <a:r>
                        <a:rPr lang="en-US" sz="1200" b="1" i="1" u="none" strike="noStrike" dirty="0">
                          <a:effectLst/>
                          <a:latin typeface="Times New Roman" panose="02020603050405020304" pitchFamily="18" charset="0"/>
                          <a:cs typeface="Times New Roman" panose="02020603050405020304" pitchFamily="18" charset="0"/>
                        </a:rPr>
                        <a:t>Gheorghe </a:t>
                      </a:r>
                      <a:r>
                        <a:rPr lang="en-US" sz="1200" b="1" i="1" u="none" strike="noStrike" dirty="0" err="1">
                          <a:effectLst/>
                          <a:latin typeface="Times New Roman" panose="02020603050405020304" pitchFamily="18" charset="0"/>
                          <a:cs typeface="Times New Roman" panose="02020603050405020304" pitchFamily="18" charset="0"/>
                        </a:rPr>
                        <a:t>Șincai</a:t>
                      </a:r>
                      <a:r>
                        <a:rPr lang="en-US" sz="1200" b="1" i="1" u="none" strike="noStrike" dirty="0">
                          <a:effectLst/>
                          <a:latin typeface="Times New Roman" panose="02020603050405020304" pitchFamily="18" charset="0"/>
                          <a:cs typeface="Times New Roman" panose="02020603050405020304" pitchFamily="18" charset="0"/>
                        </a:rPr>
                        <a:t> </a:t>
                      </a:r>
                      <a:r>
                        <a:rPr lang="en-US" sz="1200" b="1" u="none" strike="noStrike" dirty="0">
                          <a:effectLst/>
                          <a:latin typeface="Times New Roman" panose="02020603050405020304" pitchFamily="18" charset="0"/>
                          <a:cs typeface="Times New Roman" panose="02020603050405020304" pitchFamily="18" charset="0"/>
                        </a:rPr>
                        <a:t>Cluj-Napoca</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a:effectLst/>
                          <a:latin typeface="Times New Roman" panose="02020603050405020304" pitchFamily="18" charset="0"/>
                          <a:cs typeface="Times New Roman" panose="02020603050405020304" pitchFamily="18" charset="0"/>
                        </a:rPr>
                        <a:t>ALEXANDRU</a:t>
                      </a:r>
                      <a:r>
                        <a:rPr lang="ro-RO" sz="1200" b="1" u="none" strike="noStrike" dirty="0">
                          <a:effectLst/>
                          <a:latin typeface="Times New Roman" panose="02020603050405020304" pitchFamily="18" charset="0"/>
                          <a:cs typeface="Times New Roman" panose="02020603050405020304" pitchFamily="18" charset="0"/>
                        </a:rPr>
                        <a:t> DUDĂU</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extLst>
                  <a:ext uri="{0D108BD9-81ED-4DB2-BD59-A6C34878D82A}">
                    <a16:rowId xmlns:a16="http://schemas.microsoft.com/office/drawing/2014/main" xmlns="" val="3979519728"/>
                  </a:ext>
                </a:extLst>
              </a:tr>
              <a:tr h="560015">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4</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a:effectLst/>
                          <a:latin typeface="Times New Roman" panose="02020603050405020304" pitchFamily="18" charset="0"/>
                          <a:cs typeface="Times New Roman" panose="02020603050405020304" pitchFamily="18" charset="0"/>
                        </a:rPr>
                        <a:t>GIURGIUMAN P. F. ALEXANDRA</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ctr" fontAlgn="ctr"/>
                      <a:r>
                        <a:rPr lang="en-US" sz="1200" b="1" u="none" strike="noStrike">
                          <a:effectLst/>
                          <a:latin typeface="Times New Roman" panose="02020603050405020304" pitchFamily="18" charset="0"/>
                          <a:cs typeface="Times New Roman" panose="02020603050405020304" pitchFamily="18" charset="0"/>
                        </a:rPr>
                        <a:t>I</a:t>
                      </a:r>
                      <a:endParaRPr lang="en-US" sz="1200" b="1" i="0" u="none" strike="noStrike">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ctr" fontAlgn="ctr"/>
                      <a:r>
                        <a:rPr lang="en-US" sz="1200" b="1" u="none" strike="noStrike" dirty="0">
                          <a:effectLst/>
                          <a:latin typeface="Times New Roman" panose="02020603050405020304" pitchFamily="18" charset="0"/>
                          <a:cs typeface="Times New Roman" panose="02020603050405020304" pitchFamily="18" charset="0"/>
                        </a:rPr>
                        <a:t>11</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err="1">
                          <a:effectLst/>
                          <a:latin typeface="Times New Roman" panose="02020603050405020304" pitchFamily="18" charset="0"/>
                          <a:cs typeface="Times New Roman" panose="02020603050405020304" pitchFamily="18" charset="0"/>
                        </a:rPr>
                        <a:t>Colegiul</a:t>
                      </a:r>
                      <a:r>
                        <a:rPr lang="en-US" sz="1200" b="1" u="none" strike="noStrike" dirty="0">
                          <a:effectLst/>
                          <a:latin typeface="Times New Roman" panose="02020603050405020304" pitchFamily="18" charset="0"/>
                          <a:cs typeface="Times New Roman" panose="02020603050405020304" pitchFamily="18" charset="0"/>
                        </a:rPr>
                        <a:t> </a:t>
                      </a:r>
                      <a:r>
                        <a:rPr lang="en-US" sz="1200" b="1" u="none" strike="noStrike" dirty="0" err="1">
                          <a:effectLst/>
                          <a:latin typeface="Times New Roman" panose="02020603050405020304" pitchFamily="18" charset="0"/>
                          <a:cs typeface="Times New Roman" panose="02020603050405020304" pitchFamily="18" charset="0"/>
                        </a:rPr>
                        <a:t>Național</a:t>
                      </a:r>
                      <a:r>
                        <a:rPr lang="en-US" sz="1200" b="1" u="none" strike="noStrike" dirty="0">
                          <a:effectLst/>
                          <a:latin typeface="Times New Roman" panose="02020603050405020304" pitchFamily="18" charset="0"/>
                          <a:cs typeface="Times New Roman" panose="02020603050405020304" pitchFamily="18" charset="0"/>
                        </a:rPr>
                        <a:t> </a:t>
                      </a:r>
                      <a:r>
                        <a:rPr lang="en-US" sz="1200" b="1" i="1" u="none" strike="noStrike" dirty="0">
                          <a:effectLst/>
                          <a:latin typeface="Times New Roman" panose="02020603050405020304" pitchFamily="18" charset="0"/>
                          <a:cs typeface="Times New Roman" panose="02020603050405020304" pitchFamily="18" charset="0"/>
                        </a:rPr>
                        <a:t>Gheorghe </a:t>
                      </a:r>
                      <a:r>
                        <a:rPr lang="en-US" sz="1200" b="1" i="1" u="none" strike="noStrike" dirty="0" err="1">
                          <a:effectLst/>
                          <a:latin typeface="Times New Roman" panose="02020603050405020304" pitchFamily="18" charset="0"/>
                          <a:cs typeface="Times New Roman" panose="02020603050405020304" pitchFamily="18" charset="0"/>
                        </a:rPr>
                        <a:t>Șincai</a:t>
                      </a:r>
                      <a:r>
                        <a:rPr lang="en-US" sz="1200" b="1" i="1" u="none" strike="noStrike" dirty="0">
                          <a:effectLst/>
                          <a:latin typeface="Times New Roman" panose="02020603050405020304" pitchFamily="18" charset="0"/>
                          <a:cs typeface="Times New Roman" panose="02020603050405020304" pitchFamily="18" charset="0"/>
                        </a:rPr>
                        <a:t> </a:t>
                      </a:r>
                      <a:r>
                        <a:rPr lang="en-US" sz="1200" b="1" u="none" strike="noStrike" dirty="0">
                          <a:effectLst/>
                          <a:latin typeface="Times New Roman" panose="02020603050405020304" pitchFamily="18" charset="0"/>
                          <a:cs typeface="Times New Roman" panose="02020603050405020304" pitchFamily="18" charset="0"/>
                        </a:rPr>
                        <a:t>Cluj-Napoca</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u="none" strike="noStrike" dirty="0">
                          <a:effectLst/>
                          <a:latin typeface="Times New Roman" panose="02020603050405020304" pitchFamily="18" charset="0"/>
                          <a:cs typeface="Times New Roman" panose="02020603050405020304" pitchFamily="18" charset="0"/>
                        </a:rPr>
                        <a:t>ALEXANDRU</a:t>
                      </a:r>
                      <a:r>
                        <a:rPr lang="ro-RO" sz="1200" b="1" u="none" strike="noStrike" dirty="0">
                          <a:effectLst/>
                          <a:latin typeface="Times New Roman" panose="02020603050405020304" pitchFamily="18" charset="0"/>
                          <a:cs typeface="Times New Roman" panose="02020603050405020304" pitchFamily="18" charset="0"/>
                        </a:rPr>
                        <a:t> DUDĂU</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p>
                      <a:pPr algn="l" fontAlgn="ct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err="1">
                          <a:effectLst/>
                          <a:latin typeface="Times New Roman" panose="02020603050405020304" pitchFamily="18" charset="0"/>
                          <a:cs typeface="Times New Roman" panose="02020603050405020304" pitchFamily="18" charset="0"/>
                        </a:rPr>
                        <a:t>Colegiul</a:t>
                      </a:r>
                      <a:r>
                        <a:rPr lang="en-US" sz="1200" b="1" u="none" strike="noStrike" dirty="0">
                          <a:effectLst/>
                          <a:latin typeface="Times New Roman" panose="02020603050405020304" pitchFamily="18" charset="0"/>
                          <a:cs typeface="Times New Roman" panose="02020603050405020304" pitchFamily="18" charset="0"/>
                        </a:rPr>
                        <a:t> </a:t>
                      </a:r>
                      <a:r>
                        <a:rPr lang="en-US" sz="1200" b="1" u="none" strike="noStrike" dirty="0" err="1">
                          <a:effectLst/>
                          <a:latin typeface="Times New Roman" panose="02020603050405020304" pitchFamily="18" charset="0"/>
                          <a:cs typeface="Times New Roman" panose="02020603050405020304" pitchFamily="18" charset="0"/>
                        </a:rPr>
                        <a:t>Național</a:t>
                      </a:r>
                      <a:r>
                        <a:rPr lang="en-US" sz="1200" b="1" u="none" strike="noStrike" dirty="0">
                          <a:effectLst/>
                          <a:latin typeface="Times New Roman" panose="02020603050405020304" pitchFamily="18" charset="0"/>
                          <a:cs typeface="Times New Roman" panose="02020603050405020304" pitchFamily="18" charset="0"/>
                        </a:rPr>
                        <a:t> </a:t>
                      </a:r>
                      <a:r>
                        <a:rPr lang="en-US" sz="1200" b="1" i="1" u="none" strike="noStrike" dirty="0">
                          <a:effectLst/>
                          <a:latin typeface="Times New Roman" panose="02020603050405020304" pitchFamily="18" charset="0"/>
                          <a:cs typeface="Times New Roman" panose="02020603050405020304" pitchFamily="18" charset="0"/>
                        </a:rPr>
                        <a:t>Gheorghe </a:t>
                      </a:r>
                      <a:r>
                        <a:rPr lang="en-US" sz="1200" b="1" i="1" u="none" strike="noStrike" dirty="0" err="1">
                          <a:effectLst/>
                          <a:latin typeface="Times New Roman" panose="02020603050405020304" pitchFamily="18" charset="0"/>
                          <a:cs typeface="Times New Roman" panose="02020603050405020304" pitchFamily="18" charset="0"/>
                        </a:rPr>
                        <a:t>Șincai</a:t>
                      </a:r>
                      <a:r>
                        <a:rPr lang="en-US" sz="1200" b="1" i="1" u="none" strike="noStrike" dirty="0">
                          <a:effectLst/>
                          <a:latin typeface="Times New Roman" panose="02020603050405020304" pitchFamily="18" charset="0"/>
                          <a:cs typeface="Times New Roman" panose="02020603050405020304" pitchFamily="18" charset="0"/>
                        </a:rPr>
                        <a:t> </a:t>
                      </a:r>
                      <a:r>
                        <a:rPr lang="en-US" sz="1200" b="1" u="none" strike="noStrike" dirty="0">
                          <a:effectLst/>
                          <a:latin typeface="Times New Roman" panose="02020603050405020304" pitchFamily="18" charset="0"/>
                          <a:cs typeface="Times New Roman" panose="02020603050405020304" pitchFamily="18" charset="0"/>
                        </a:rPr>
                        <a:t>Cluj-Napoca</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a:effectLst/>
                          <a:latin typeface="Times New Roman" panose="02020603050405020304" pitchFamily="18" charset="0"/>
                          <a:cs typeface="Times New Roman" panose="02020603050405020304" pitchFamily="18" charset="0"/>
                        </a:rPr>
                        <a:t>ALEXANDRU</a:t>
                      </a:r>
                      <a:r>
                        <a:rPr lang="ro-RO" sz="1200" b="1" u="none" strike="noStrike" dirty="0">
                          <a:effectLst/>
                          <a:latin typeface="Times New Roman" panose="02020603050405020304" pitchFamily="18" charset="0"/>
                          <a:cs typeface="Times New Roman" panose="02020603050405020304" pitchFamily="18" charset="0"/>
                        </a:rPr>
                        <a:t> DUDĂU</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extLst>
                  <a:ext uri="{0D108BD9-81ED-4DB2-BD59-A6C34878D82A}">
                    <a16:rowId xmlns:a16="http://schemas.microsoft.com/office/drawing/2014/main" xmlns="" val="1705066489"/>
                  </a:ext>
                </a:extLst>
              </a:tr>
              <a:tr h="581222">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5</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a:effectLst/>
                          <a:latin typeface="Times New Roman" panose="02020603050405020304" pitchFamily="18" charset="0"/>
                          <a:cs typeface="Times New Roman" panose="02020603050405020304" pitchFamily="18" charset="0"/>
                        </a:rPr>
                        <a:t>HOSSU PAUL HORRIA</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ctr" fontAlgn="ctr"/>
                      <a:r>
                        <a:rPr lang="en-US" sz="1200" b="1" u="none" strike="noStrike">
                          <a:effectLst/>
                          <a:latin typeface="Times New Roman" panose="02020603050405020304" pitchFamily="18" charset="0"/>
                          <a:cs typeface="Times New Roman" panose="02020603050405020304" pitchFamily="18" charset="0"/>
                        </a:rPr>
                        <a:t>I</a:t>
                      </a:r>
                      <a:endParaRPr lang="en-US" sz="1200" b="1" i="0" u="none" strike="noStrike">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ctr" fontAlgn="ctr"/>
                      <a:r>
                        <a:rPr lang="en-US" sz="1200" b="1" u="none" strike="noStrike" dirty="0">
                          <a:effectLst/>
                          <a:latin typeface="Times New Roman" panose="02020603050405020304" pitchFamily="18" charset="0"/>
                          <a:cs typeface="Times New Roman" panose="02020603050405020304" pitchFamily="18" charset="0"/>
                        </a:rPr>
                        <a:t>12</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err="1">
                          <a:effectLst/>
                          <a:latin typeface="Times New Roman" panose="02020603050405020304" pitchFamily="18" charset="0"/>
                          <a:cs typeface="Times New Roman" panose="02020603050405020304" pitchFamily="18" charset="0"/>
                        </a:rPr>
                        <a:t>Colegiul</a:t>
                      </a:r>
                      <a:r>
                        <a:rPr lang="en-US" sz="1200" b="1" u="none" strike="noStrike" dirty="0">
                          <a:effectLst/>
                          <a:latin typeface="Times New Roman" panose="02020603050405020304" pitchFamily="18" charset="0"/>
                          <a:cs typeface="Times New Roman" panose="02020603050405020304" pitchFamily="18" charset="0"/>
                        </a:rPr>
                        <a:t> </a:t>
                      </a:r>
                      <a:r>
                        <a:rPr lang="en-US" sz="1200" b="1" u="none" strike="noStrike" dirty="0" err="1">
                          <a:effectLst/>
                          <a:latin typeface="Times New Roman" panose="02020603050405020304" pitchFamily="18" charset="0"/>
                          <a:cs typeface="Times New Roman" panose="02020603050405020304" pitchFamily="18" charset="0"/>
                        </a:rPr>
                        <a:t>Național</a:t>
                      </a:r>
                      <a:r>
                        <a:rPr lang="en-US" sz="1200" b="1" u="none" strike="noStrike" dirty="0">
                          <a:effectLst/>
                          <a:latin typeface="Times New Roman" panose="02020603050405020304" pitchFamily="18" charset="0"/>
                          <a:cs typeface="Times New Roman" panose="02020603050405020304" pitchFamily="18" charset="0"/>
                        </a:rPr>
                        <a:t> </a:t>
                      </a:r>
                      <a:r>
                        <a:rPr lang="en-US" sz="1200" b="1" i="1" u="none" strike="noStrike" dirty="0">
                          <a:effectLst/>
                          <a:latin typeface="Times New Roman" panose="02020603050405020304" pitchFamily="18" charset="0"/>
                          <a:cs typeface="Times New Roman" panose="02020603050405020304" pitchFamily="18" charset="0"/>
                        </a:rPr>
                        <a:t>Gheorghe </a:t>
                      </a:r>
                      <a:r>
                        <a:rPr lang="en-US" sz="1200" b="1" i="1" u="none" strike="noStrike" dirty="0" err="1">
                          <a:effectLst/>
                          <a:latin typeface="Times New Roman" panose="02020603050405020304" pitchFamily="18" charset="0"/>
                          <a:cs typeface="Times New Roman" panose="02020603050405020304" pitchFamily="18" charset="0"/>
                        </a:rPr>
                        <a:t>Șincai</a:t>
                      </a:r>
                      <a:r>
                        <a:rPr lang="en-US" sz="1200" b="1" i="1" u="none" strike="noStrike" dirty="0">
                          <a:effectLst/>
                          <a:latin typeface="Times New Roman" panose="02020603050405020304" pitchFamily="18" charset="0"/>
                          <a:cs typeface="Times New Roman" panose="02020603050405020304" pitchFamily="18" charset="0"/>
                        </a:rPr>
                        <a:t> </a:t>
                      </a:r>
                      <a:r>
                        <a:rPr lang="en-US" sz="1200" b="1" u="none" strike="noStrike" dirty="0">
                          <a:effectLst/>
                          <a:latin typeface="Times New Roman" panose="02020603050405020304" pitchFamily="18" charset="0"/>
                          <a:cs typeface="Times New Roman" panose="02020603050405020304" pitchFamily="18" charset="0"/>
                        </a:rPr>
                        <a:t>Cluj-Napoca</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u="none" strike="noStrike" dirty="0">
                          <a:effectLst/>
                          <a:latin typeface="Times New Roman" panose="02020603050405020304" pitchFamily="18" charset="0"/>
                          <a:cs typeface="Times New Roman" panose="02020603050405020304" pitchFamily="18" charset="0"/>
                        </a:rPr>
                        <a:t>ALEXANDRU</a:t>
                      </a:r>
                      <a:r>
                        <a:rPr lang="ro-RO" sz="1200" b="1" u="none" strike="noStrike" dirty="0">
                          <a:effectLst/>
                          <a:latin typeface="Times New Roman" panose="02020603050405020304" pitchFamily="18" charset="0"/>
                          <a:cs typeface="Times New Roman" panose="02020603050405020304" pitchFamily="18" charset="0"/>
                        </a:rPr>
                        <a:t> DUDĂU</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p>
                      <a:pPr algn="l" fontAlgn="ct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err="1">
                          <a:effectLst/>
                          <a:latin typeface="Times New Roman" panose="02020603050405020304" pitchFamily="18" charset="0"/>
                          <a:cs typeface="Times New Roman" panose="02020603050405020304" pitchFamily="18" charset="0"/>
                        </a:rPr>
                        <a:t>Colegiul</a:t>
                      </a:r>
                      <a:r>
                        <a:rPr lang="en-US" sz="1200" b="1" u="none" strike="noStrike" dirty="0">
                          <a:effectLst/>
                          <a:latin typeface="Times New Roman" panose="02020603050405020304" pitchFamily="18" charset="0"/>
                          <a:cs typeface="Times New Roman" panose="02020603050405020304" pitchFamily="18" charset="0"/>
                        </a:rPr>
                        <a:t> </a:t>
                      </a:r>
                      <a:r>
                        <a:rPr lang="en-US" sz="1200" b="1" u="none" strike="noStrike" dirty="0" err="1">
                          <a:effectLst/>
                          <a:latin typeface="Times New Roman" panose="02020603050405020304" pitchFamily="18" charset="0"/>
                          <a:cs typeface="Times New Roman" panose="02020603050405020304" pitchFamily="18" charset="0"/>
                        </a:rPr>
                        <a:t>Național</a:t>
                      </a:r>
                      <a:r>
                        <a:rPr lang="en-US" sz="1200" b="1" u="none" strike="noStrike" dirty="0">
                          <a:effectLst/>
                          <a:latin typeface="Times New Roman" panose="02020603050405020304" pitchFamily="18" charset="0"/>
                          <a:cs typeface="Times New Roman" panose="02020603050405020304" pitchFamily="18" charset="0"/>
                        </a:rPr>
                        <a:t> </a:t>
                      </a:r>
                      <a:r>
                        <a:rPr lang="en-US" sz="1200" b="1" i="1" u="none" strike="noStrike" dirty="0">
                          <a:effectLst/>
                          <a:latin typeface="Times New Roman" panose="02020603050405020304" pitchFamily="18" charset="0"/>
                          <a:cs typeface="Times New Roman" panose="02020603050405020304" pitchFamily="18" charset="0"/>
                        </a:rPr>
                        <a:t>Gheorghe </a:t>
                      </a:r>
                      <a:r>
                        <a:rPr lang="en-US" sz="1200" b="1" i="1" u="none" strike="noStrike" dirty="0" err="1">
                          <a:effectLst/>
                          <a:latin typeface="Times New Roman" panose="02020603050405020304" pitchFamily="18" charset="0"/>
                          <a:cs typeface="Times New Roman" panose="02020603050405020304" pitchFamily="18" charset="0"/>
                        </a:rPr>
                        <a:t>Șincai</a:t>
                      </a:r>
                      <a:r>
                        <a:rPr lang="en-US" sz="1200" b="1" i="1" u="none" strike="noStrike" dirty="0">
                          <a:effectLst/>
                          <a:latin typeface="Times New Roman" panose="02020603050405020304" pitchFamily="18" charset="0"/>
                          <a:cs typeface="Times New Roman" panose="02020603050405020304" pitchFamily="18" charset="0"/>
                        </a:rPr>
                        <a:t> </a:t>
                      </a:r>
                      <a:r>
                        <a:rPr lang="en-US" sz="1200" b="1" u="none" strike="noStrike" dirty="0">
                          <a:effectLst/>
                          <a:latin typeface="Times New Roman" panose="02020603050405020304" pitchFamily="18" charset="0"/>
                          <a:cs typeface="Times New Roman" panose="02020603050405020304" pitchFamily="18" charset="0"/>
                        </a:rPr>
                        <a:t>Cluj-Napoca</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a:effectLst/>
                          <a:latin typeface="Times New Roman" panose="02020603050405020304" pitchFamily="18" charset="0"/>
                          <a:cs typeface="Times New Roman" panose="02020603050405020304" pitchFamily="18" charset="0"/>
                        </a:rPr>
                        <a:t>ALEXANDRU</a:t>
                      </a:r>
                      <a:r>
                        <a:rPr lang="ro-RO" sz="1200" b="1" u="none" strike="noStrike" dirty="0">
                          <a:effectLst/>
                          <a:latin typeface="Times New Roman" panose="02020603050405020304" pitchFamily="18" charset="0"/>
                          <a:cs typeface="Times New Roman" panose="02020603050405020304" pitchFamily="18" charset="0"/>
                        </a:rPr>
                        <a:t> DUDĂU</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extLst>
                  <a:ext uri="{0D108BD9-81ED-4DB2-BD59-A6C34878D82A}">
                    <a16:rowId xmlns:a16="http://schemas.microsoft.com/office/drawing/2014/main" xmlns="" val="1430024568"/>
                  </a:ext>
                </a:extLst>
              </a:tr>
              <a:tr h="611465">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6</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a:effectLst/>
                          <a:latin typeface="Times New Roman" panose="02020603050405020304" pitchFamily="18" charset="0"/>
                          <a:cs typeface="Times New Roman" panose="02020603050405020304" pitchFamily="18" charset="0"/>
                        </a:rPr>
                        <a:t>ȘERA N. VICTOR</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ctr" fontAlgn="ctr"/>
                      <a:r>
                        <a:rPr lang="en-US" sz="1200" b="1" u="none" strike="noStrike">
                          <a:effectLst/>
                          <a:latin typeface="Times New Roman" panose="02020603050405020304" pitchFamily="18" charset="0"/>
                          <a:cs typeface="Times New Roman" panose="02020603050405020304" pitchFamily="18" charset="0"/>
                        </a:rPr>
                        <a:t>II</a:t>
                      </a:r>
                      <a:endParaRPr lang="en-US" sz="1200" b="1" i="0" u="none" strike="noStrike">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ctr" fontAlgn="ctr"/>
                      <a:r>
                        <a:rPr lang="en-US" sz="1200" b="1" u="none" strike="noStrike">
                          <a:effectLst/>
                          <a:latin typeface="Times New Roman" panose="02020603050405020304" pitchFamily="18" charset="0"/>
                          <a:cs typeface="Times New Roman" panose="02020603050405020304" pitchFamily="18" charset="0"/>
                        </a:rPr>
                        <a:t>12</a:t>
                      </a:r>
                      <a:endParaRPr lang="en-US" sz="1200" b="1" i="0" u="none" strike="noStrike">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pt-BR" sz="1200" b="1" u="none" strike="noStrike" dirty="0">
                          <a:effectLst/>
                          <a:latin typeface="Times New Roman" panose="02020603050405020304" pitchFamily="18" charset="0"/>
                          <a:cs typeface="Times New Roman" panose="02020603050405020304" pitchFamily="18" charset="0"/>
                        </a:rPr>
                        <a:t>Liceul De Informatică </a:t>
                      </a:r>
                      <a:r>
                        <a:rPr lang="pt-BR" sz="1200" b="1" i="1" u="none" strike="noStrike" dirty="0">
                          <a:effectLst/>
                          <a:latin typeface="Times New Roman" panose="02020603050405020304" pitchFamily="18" charset="0"/>
                          <a:cs typeface="Times New Roman" panose="02020603050405020304" pitchFamily="18" charset="0"/>
                        </a:rPr>
                        <a:t>Tiberiu Popoviciu </a:t>
                      </a:r>
                      <a:r>
                        <a:rPr lang="pt-BR" sz="1200" b="1" u="none" strike="noStrike" dirty="0">
                          <a:effectLst/>
                          <a:latin typeface="Times New Roman" panose="02020603050405020304" pitchFamily="18" charset="0"/>
                          <a:cs typeface="Times New Roman" panose="02020603050405020304" pitchFamily="18" charset="0"/>
                        </a:rPr>
                        <a:t>Cluj-Napoca</a:t>
                      </a:r>
                      <a:endParaRPr lang="pt-BR"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u="none" strike="noStrike" dirty="0">
                          <a:effectLst/>
                          <a:latin typeface="Times New Roman" panose="02020603050405020304" pitchFamily="18" charset="0"/>
                          <a:cs typeface="Times New Roman" panose="02020603050405020304" pitchFamily="18" charset="0"/>
                        </a:rPr>
                        <a:t>ALEXANDRU</a:t>
                      </a:r>
                      <a:r>
                        <a:rPr lang="ro-RO" sz="1200" b="1" u="none" strike="noStrike" dirty="0">
                          <a:effectLst/>
                          <a:latin typeface="Times New Roman" panose="02020603050405020304" pitchFamily="18" charset="0"/>
                          <a:cs typeface="Times New Roman" panose="02020603050405020304" pitchFamily="18" charset="0"/>
                        </a:rPr>
                        <a:t> DUDĂU</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p>
                      <a:pPr algn="l" fontAlgn="ct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err="1">
                          <a:effectLst/>
                          <a:latin typeface="Times New Roman" panose="02020603050405020304" pitchFamily="18" charset="0"/>
                          <a:cs typeface="Times New Roman" panose="02020603050405020304" pitchFamily="18" charset="0"/>
                        </a:rPr>
                        <a:t>Colegiul</a:t>
                      </a:r>
                      <a:r>
                        <a:rPr lang="en-US" sz="1200" b="1" u="none" strike="noStrike" dirty="0">
                          <a:effectLst/>
                          <a:latin typeface="Times New Roman" panose="02020603050405020304" pitchFamily="18" charset="0"/>
                          <a:cs typeface="Times New Roman" panose="02020603050405020304" pitchFamily="18" charset="0"/>
                        </a:rPr>
                        <a:t> </a:t>
                      </a:r>
                      <a:r>
                        <a:rPr lang="en-US" sz="1200" b="1" u="none" strike="noStrike" dirty="0" err="1">
                          <a:effectLst/>
                          <a:latin typeface="Times New Roman" panose="02020603050405020304" pitchFamily="18" charset="0"/>
                          <a:cs typeface="Times New Roman" panose="02020603050405020304" pitchFamily="18" charset="0"/>
                        </a:rPr>
                        <a:t>Național</a:t>
                      </a:r>
                      <a:r>
                        <a:rPr lang="en-US" sz="1200" b="1" u="none" strike="noStrike" dirty="0">
                          <a:effectLst/>
                          <a:latin typeface="Times New Roman" panose="02020603050405020304" pitchFamily="18" charset="0"/>
                          <a:cs typeface="Times New Roman" panose="02020603050405020304" pitchFamily="18" charset="0"/>
                        </a:rPr>
                        <a:t> </a:t>
                      </a:r>
                      <a:r>
                        <a:rPr lang="en-US" sz="1200" b="1" i="1" u="none" strike="noStrike" dirty="0">
                          <a:effectLst/>
                          <a:latin typeface="Times New Roman" panose="02020603050405020304" pitchFamily="18" charset="0"/>
                          <a:cs typeface="Times New Roman" panose="02020603050405020304" pitchFamily="18" charset="0"/>
                        </a:rPr>
                        <a:t>Gheorghe </a:t>
                      </a:r>
                      <a:r>
                        <a:rPr lang="en-US" sz="1200" b="1" i="1" u="none" strike="noStrike" dirty="0" err="1">
                          <a:effectLst/>
                          <a:latin typeface="Times New Roman" panose="02020603050405020304" pitchFamily="18" charset="0"/>
                          <a:cs typeface="Times New Roman" panose="02020603050405020304" pitchFamily="18" charset="0"/>
                        </a:rPr>
                        <a:t>Șincai</a:t>
                      </a:r>
                      <a:r>
                        <a:rPr lang="en-US" sz="1200" b="1" i="1" u="none" strike="noStrike" dirty="0">
                          <a:effectLst/>
                          <a:latin typeface="Times New Roman" panose="02020603050405020304" pitchFamily="18" charset="0"/>
                          <a:cs typeface="Times New Roman" panose="02020603050405020304" pitchFamily="18" charset="0"/>
                        </a:rPr>
                        <a:t> </a:t>
                      </a:r>
                      <a:r>
                        <a:rPr lang="en-US" sz="1200" b="1" u="none" strike="noStrike" dirty="0">
                          <a:effectLst/>
                          <a:latin typeface="Times New Roman" panose="02020603050405020304" pitchFamily="18" charset="0"/>
                          <a:cs typeface="Times New Roman" panose="02020603050405020304" pitchFamily="18" charset="0"/>
                        </a:rPr>
                        <a:t>Cluj-Napoca</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u="none" strike="noStrike" dirty="0">
                          <a:effectLst/>
                          <a:latin typeface="Times New Roman" panose="02020603050405020304" pitchFamily="18" charset="0"/>
                          <a:cs typeface="Times New Roman" panose="02020603050405020304" pitchFamily="18" charset="0"/>
                        </a:rPr>
                        <a:t>ALEXANDRU</a:t>
                      </a:r>
                      <a:r>
                        <a:rPr lang="ro-RO" sz="1200" b="1" u="none" strike="noStrike" dirty="0">
                          <a:effectLst/>
                          <a:latin typeface="Times New Roman" panose="02020603050405020304" pitchFamily="18" charset="0"/>
                          <a:cs typeface="Times New Roman" panose="02020603050405020304" pitchFamily="18" charset="0"/>
                        </a:rPr>
                        <a:t> DUDĂU</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p>
                      <a:pPr algn="l" fontAlgn="ct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extLst>
                  <a:ext uri="{0D108BD9-81ED-4DB2-BD59-A6C34878D82A}">
                    <a16:rowId xmlns:a16="http://schemas.microsoft.com/office/drawing/2014/main" xmlns="" val="1778368283"/>
                  </a:ext>
                </a:extLst>
              </a:tr>
              <a:tr h="585267">
                <a:tc>
                  <a:txBody>
                    <a:bodyPr/>
                    <a:lstStyle/>
                    <a:p>
                      <a:pPr algn="ctr" fontAlgn="ctr"/>
                      <a:r>
                        <a:rPr lang="ro-RO" sz="1200" b="0" i="0" u="none" strike="noStrike" dirty="0">
                          <a:solidFill>
                            <a:srgbClr val="000000"/>
                          </a:solidFill>
                          <a:effectLst/>
                          <a:latin typeface="Times New Roman" panose="02020603050405020304" pitchFamily="18" charset="0"/>
                          <a:cs typeface="Times New Roman" panose="02020603050405020304" pitchFamily="18" charset="0"/>
                        </a:rPr>
                        <a:t>7</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nn-NO" sz="1200" b="1" u="none" strike="noStrike" dirty="0">
                          <a:effectLst/>
                          <a:latin typeface="Times New Roman" panose="02020603050405020304" pitchFamily="18" charset="0"/>
                          <a:cs typeface="Times New Roman" panose="02020603050405020304" pitchFamily="18" charset="0"/>
                        </a:rPr>
                        <a:t>BOBO M. A. ANDREI IONUȚ</a:t>
                      </a:r>
                      <a:endParaRPr lang="nn-NO"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ctr" fontAlgn="ctr"/>
                      <a:r>
                        <a:rPr lang="en-US" sz="1200" b="1" u="none" strike="noStrike">
                          <a:effectLst/>
                          <a:latin typeface="Times New Roman" panose="02020603050405020304" pitchFamily="18" charset="0"/>
                          <a:cs typeface="Times New Roman" panose="02020603050405020304" pitchFamily="18" charset="0"/>
                        </a:rPr>
                        <a:t>III</a:t>
                      </a:r>
                      <a:endParaRPr lang="en-US" sz="1200" b="1" i="0" u="none" strike="noStrike">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ctr" fontAlgn="ctr"/>
                      <a:r>
                        <a:rPr lang="en-US" sz="1200" b="1" u="none" strike="noStrike">
                          <a:effectLst/>
                          <a:latin typeface="Times New Roman" panose="02020603050405020304" pitchFamily="18" charset="0"/>
                          <a:cs typeface="Times New Roman" panose="02020603050405020304" pitchFamily="18" charset="0"/>
                        </a:rPr>
                        <a:t>9</a:t>
                      </a:r>
                      <a:endParaRPr lang="en-US" sz="1200" b="1" i="0" u="none" strike="noStrike">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err="1">
                          <a:effectLst/>
                          <a:latin typeface="Times New Roman" panose="02020603050405020304" pitchFamily="18" charset="0"/>
                          <a:cs typeface="Times New Roman" panose="02020603050405020304" pitchFamily="18" charset="0"/>
                        </a:rPr>
                        <a:t>Seminarul</a:t>
                      </a:r>
                      <a:r>
                        <a:rPr lang="en-US" sz="1200" b="1" u="none" strike="noStrike" dirty="0">
                          <a:effectLst/>
                          <a:latin typeface="Times New Roman" panose="02020603050405020304" pitchFamily="18" charset="0"/>
                          <a:cs typeface="Times New Roman" panose="02020603050405020304" pitchFamily="18" charset="0"/>
                        </a:rPr>
                        <a:t> </a:t>
                      </a:r>
                      <a:r>
                        <a:rPr lang="en-US" sz="1200" b="1" u="none" strike="noStrike" dirty="0" err="1">
                          <a:effectLst/>
                          <a:latin typeface="Times New Roman" panose="02020603050405020304" pitchFamily="18" charset="0"/>
                          <a:cs typeface="Times New Roman" panose="02020603050405020304" pitchFamily="18" charset="0"/>
                        </a:rPr>
                        <a:t>Teologic</a:t>
                      </a:r>
                      <a:r>
                        <a:rPr lang="en-US" sz="1200" b="1" u="none" strike="noStrike" dirty="0">
                          <a:effectLst/>
                          <a:latin typeface="Times New Roman" panose="02020603050405020304" pitchFamily="18" charset="0"/>
                          <a:cs typeface="Times New Roman" panose="02020603050405020304" pitchFamily="18" charset="0"/>
                        </a:rPr>
                        <a:t> </a:t>
                      </a:r>
                      <a:r>
                        <a:rPr lang="en-US" sz="1200" b="1" u="none" strike="noStrike" dirty="0" err="1">
                          <a:effectLst/>
                          <a:latin typeface="Times New Roman" panose="02020603050405020304" pitchFamily="18" charset="0"/>
                          <a:cs typeface="Times New Roman" panose="02020603050405020304" pitchFamily="18" charset="0"/>
                        </a:rPr>
                        <a:t>Ortodox</a:t>
                      </a:r>
                      <a:r>
                        <a:rPr lang="en-US" sz="1200" b="1" u="none" strike="noStrike" dirty="0">
                          <a:effectLst/>
                          <a:latin typeface="Times New Roman" panose="02020603050405020304" pitchFamily="18" charset="0"/>
                          <a:cs typeface="Times New Roman" panose="02020603050405020304" pitchFamily="18" charset="0"/>
                        </a:rPr>
                        <a:t> Cluj-Napoca</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a:effectLst/>
                          <a:latin typeface="Times New Roman" panose="02020603050405020304" pitchFamily="18" charset="0"/>
                          <a:cs typeface="Times New Roman" panose="02020603050405020304" pitchFamily="18" charset="0"/>
                        </a:rPr>
                        <a:t> LILIANA</a:t>
                      </a:r>
                      <a:r>
                        <a:rPr lang="ro-RO" sz="1200" b="1" u="none" strike="noStrike" dirty="0">
                          <a:effectLst/>
                          <a:latin typeface="Times New Roman" panose="02020603050405020304" pitchFamily="18" charset="0"/>
                          <a:cs typeface="Times New Roman" panose="02020603050405020304" pitchFamily="18" charset="0"/>
                        </a:rPr>
                        <a:t> BOTA</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err="1">
                          <a:effectLst/>
                          <a:latin typeface="Times New Roman" panose="02020603050405020304" pitchFamily="18" charset="0"/>
                          <a:cs typeface="Times New Roman" panose="02020603050405020304" pitchFamily="18" charset="0"/>
                        </a:rPr>
                        <a:t>Seminarul</a:t>
                      </a:r>
                      <a:r>
                        <a:rPr lang="en-US" sz="1200" b="1" u="none" strike="noStrike" dirty="0">
                          <a:effectLst/>
                          <a:latin typeface="Times New Roman" panose="02020603050405020304" pitchFamily="18" charset="0"/>
                          <a:cs typeface="Times New Roman" panose="02020603050405020304" pitchFamily="18" charset="0"/>
                        </a:rPr>
                        <a:t> </a:t>
                      </a:r>
                      <a:r>
                        <a:rPr lang="en-US" sz="1200" b="1" u="none" strike="noStrike" dirty="0" err="1">
                          <a:effectLst/>
                          <a:latin typeface="Times New Roman" panose="02020603050405020304" pitchFamily="18" charset="0"/>
                          <a:cs typeface="Times New Roman" panose="02020603050405020304" pitchFamily="18" charset="0"/>
                        </a:rPr>
                        <a:t>Teologic</a:t>
                      </a:r>
                      <a:r>
                        <a:rPr lang="en-US" sz="1200" b="1" u="none" strike="noStrike" dirty="0">
                          <a:effectLst/>
                          <a:latin typeface="Times New Roman" panose="02020603050405020304" pitchFamily="18" charset="0"/>
                          <a:cs typeface="Times New Roman" panose="02020603050405020304" pitchFamily="18" charset="0"/>
                        </a:rPr>
                        <a:t> </a:t>
                      </a:r>
                      <a:r>
                        <a:rPr lang="en-US" sz="1200" b="1" u="none" strike="noStrike" dirty="0" err="1">
                          <a:effectLst/>
                          <a:latin typeface="Times New Roman" panose="02020603050405020304" pitchFamily="18" charset="0"/>
                          <a:cs typeface="Times New Roman" panose="02020603050405020304" pitchFamily="18" charset="0"/>
                        </a:rPr>
                        <a:t>Ortodox</a:t>
                      </a:r>
                      <a:r>
                        <a:rPr lang="en-US" sz="1200" b="1" u="none" strike="noStrike" dirty="0">
                          <a:effectLst/>
                          <a:latin typeface="Times New Roman" panose="02020603050405020304" pitchFamily="18" charset="0"/>
                          <a:cs typeface="Times New Roman" panose="02020603050405020304" pitchFamily="18" charset="0"/>
                        </a:rPr>
                        <a:t> Cluj-Napoca</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a:effectLst/>
                          <a:latin typeface="Times New Roman" panose="02020603050405020304" pitchFamily="18" charset="0"/>
                          <a:cs typeface="Times New Roman" panose="02020603050405020304" pitchFamily="18" charset="0"/>
                        </a:rPr>
                        <a:t> </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extLst>
                  <a:ext uri="{0D108BD9-81ED-4DB2-BD59-A6C34878D82A}">
                    <a16:rowId xmlns:a16="http://schemas.microsoft.com/office/drawing/2014/main" xmlns="" val="1346669062"/>
                  </a:ext>
                </a:extLst>
              </a:tr>
              <a:tr h="415796">
                <a:tc>
                  <a:txBody>
                    <a:bodyPr/>
                    <a:lstStyle/>
                    <a:p>
                      <a:pPr algn="ctr" fontAlgn="ctr"/>
                      <a:r>
                        <a:rPr lang="ro-RO" sz="1200" b="0" i="0" u="none" strike="noStrike" dirty="0">
                          <a:solidFill>
                            <a:srgbClr val="000000"/>
                          </a:solidFill>
                          <a:effectLst/>
                          <a:latin typeface="Times New Roman" panose="02020603050405020304" pitchFamily="18" charset="0"/>
                          <a:cs typeface="Times New Roman" panose="02020603050405020304" pitchFamily="18" charset="0"/>
                        </a:rPr>
                        <a:t>8</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a:effectLst/>
                          <a:latin typeface="Times New Roman" panose="02020603050405020304" pitchFamily="18" charset="0"/>
                          <a:cs typeface="Times New Roman" panose="02020603050405020304" pitchFamily="18" charset="0"/>
                        </a:rPr>
                        <a:t>POP  M. MIHAI RĂZVAN</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ctr" fontAlgn="ctr"/>
                      <a:r>
                        <a:rPr lang="en-US" sz="1200" b="1" u="none" strike="noStrike" dirty="0">
                          <a:effectLst/>
                          <a:latin typeface="Times New Roman" panose="02020603050405020304" pitchFamily="18" charset="0"/>
                          <a:cs typeface="Times New Roman" panose="02020603050405020304" pitchFamily="18" charset="0"/>
                        </a:rPr>
                        <a:t>PREMIU SPECIAL</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ctr" fontAlgn="ctr"/>
                      <a:r>
                        <a:rPr lang="en-US" sz="1200" b="1" u="none" strike="noStrike" dirty="0">
                          <a:effectLst/>
                          <a:latin typeface="Times New Roman" panose="02020603050405020304" pitchFamily="18" charset="0"/>
                          <a:cs typeface="Times New Roman" panose="02020603050405020304" pitchFamily="18" charset="0"/>
                        </a:rPr>
                        <a:t>9</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a:effectLst/>
                          <a:latin typeface="Times New Roman" panose="02020603050405020304" pitchFamily="18" charset="0"/>
                          <a:cs typeface="Times New Roman" panose="02020603050405020304" pitchFamily="18" charset="0"/>
                        </a:rPr>
                        <a:t>Seminarul Teologic Ortodox Cluj-Napoca</a:t>
                      </a:r>
                      <a:endParaRPr lang="en-US" sz="1200" b="1" i="0" u="none" strike="noStrike">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r>
                        <a:rPr lang="en-US" sz="1200" b="1" u="none" strike="noStrike" dirty="0">
                          <a:effectLst/>
                          <a:latin typeface="Times New Roman" panose="02020603050405020304" pitchFamily="18" charset="0"/>
                          <a:cs typeface="Times New Roman" panose="02020603050405020304" pitchFamily="18" charset="0"/>
                        </a:rPr>
                        <a:t>LILIANA</a:t>
                      </a:r>
                      <a:r>
                        <a:rPr lang="ro-RO" sz="1200" b="1" u="none" strike="noStrike" dirty="0">
                          <a:effectLst/>
                          <a:latin typeface="Times New Roman" panose="02020603050405020304" pitchFamily="18" charset="0"/>
                          <a:cs typeface="Times New Roman" panose="02020603050405020304" pitchFamily="18" charset="0"/>
                        </a:rPr>
                        <a:t> BOTA</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p>
                      <a:pPr algn="l" fontAlgn="ct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err="1">
                          <a:effectLst/>
                          <a:latin typeface="Times New Roman" panose="02020603050405020304" pitchFamily="18" charset="0"/>
                          <a:cs typeface="Times New Roman" panose="02020603050405020304" pitchFamily="18" charset="0"/>
                        </a:rPr>
                        <a:t>Seminarul</a:t>
                      </a:r>
                      <a:r>
                        <a:rPr lang="en-US" sz="1200" b="1" u="none" strike="noStrike" dirty="0">
                          <a:effectLst/>
                          <a:latin typeface="Times New Roman" panose="02020603050405020304" pitchFamily="18" charset="0"/>
                          <a:cs typeface="Times New Roman" panose="02020603050405020304" pitchFamily="18" charset="0"/>
                        </a:rPr>
                        <a:t> </a:t>
                      </a:r>
                      <a:r>
                        <a:rPr lang="en-US" sz="1200" b="1" u="none" strike="noStrike" dirty="0" err="1">
                          <a:effectLst/>
                          <a:latin typeface="Times New Roman" panose="02020603050405020304" pitchFamily="18" charset="0"/>
                          <a:cs typeface="Times New Roman" panose="02020603050405020304" pitchFamily="18" charset="0"/>
                        </a:rPr>
                        <a:t>Teologic</a:t>
                      </a:r>
                      <a:r>
                        <a:rPr lang="en-US" sz="1200" b="1" u="none" strike="noStrike" dirty="0">
                          <a:effectLst/>
                          <a:latin typeface="Times New Roman" panose="02020603050405020304" pitchFamily="18" charset="0"/>
                          <a:cs typeface="Times New Roman" panose="02020603050405020304" pitchFamily="18" charset="0"/>
                        </a:rPr>
                        <a:t> </a:t>
                      </a:r>
                      <a:r>
                        <a:rPr lang="en-US" sz="1200" b="1" u="none" strike="noStrike" dirty="0" err="1">
                          <a:effectLst/>
                          <a:latin typeface="Times New Roman" panose="02020603050405020304" pitchFamily="18" charset="0"/>
                          <a:cs typeface="Times New Roman" panose="02020603050405020304" pitchFamily="18" charset="0"/>
                        </a:rPr>
                        <a:t>Ortodox</a:t>
                      </a:r>
                      <a:r>
                        <a:rPr lang="en-US" sz="1200" b="1" u="none" strike="noStrike" dirty="0">
                          <a:effectLst/>
                          <a:latin typeface="Times New Roman" panose="02020603050405020304" pitchFamily="18" charset="0"/>
                          <a:cs typeface="Times New Roman" panose="02020603050405020304" pitchFamily="18" charset="0"/>
                        </a:rPr>
                        <a:t> Cluj-Napoca</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a:effectLst/>
                          <a:latin typeface="Times New Roman" panose="02020603050405020304" pitchFamily="18" charset="0"/>
                          <a:cs typeface="Times New Roman" panose="02020603050405020304" pitchFamily="18" charset="0"/>
                        </a:rPr>
                        <a:t> </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extLst>
                  <a:ext uri="{0D108BD9-81ED-4DB2-BD59-A6C34878D82A}">
                    <a16:rowId xmlns:a16="http://schemas.microsoft.com/office/drawing/2014/main" xmlns="" val="3078057101"/>
                  </a:ext>
                </a:extLst>
              </a:tr>
              <a:tr h="415796">
                <a:tc>
                  <a:txBody>
                    <a:bodyPr/>
                    <a:lstStyle/>
                    <a:p>
                      <a:pPr algn="ctr" fontAlgn="ctr"/>
                      <a:r>
                        <a:rPr lang="ro-RO" sz="1200" b="0" i="0" u="none" strike="noStrike" dirty="0">
                          <a:solidFill>
                            <a:srgbClr val="000000"/>
                          </a:solidFill>
                          <a:effectLst/>
                          <a:latin typeface="Times New Roman" panose="02020603050405020304" pitchFamily="18" charset="0"/>
                          <a:cs typeface="Times New Roman" panose="02020603050405020304" pitchFamily="18" charset="0"/>
                        </a:rPr>
                        <a:t>9</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a:effectLst/>
                          <a:latin typeface="Times New Roman" panose="02020603050405020304" pitchFamily="18" charset="0"/>
                          <a:cs typeface="Times New Roman" panose="02020603050405020304" pitchFamily="18" charset="0"/>
                        </a:rPr>
                        <a:t> </a:t>
                      </a:r>
                      <a:r>
                        <a:rPr lang="ro-RO" sz="1200" b="1" u="none" strike="noStrike" dirty="0">
                          <a:solidFill>
                            <a:schemeClr val="bg1"/>
                          </a:solidFill>
                          <a:effectLst/>
                          <a:latin typeface="Times New Roman" panose="02020603050405020304" pitchFamily="18" charset="0"/>
                          <a:cs typeface="Times New Roman" panose="02020603050405020304" pitchFamily="18" charset="0"/>
                        </a:rPr>
                        <a:t>BAL CRISTIAN</a:t>
                      </a:r>
                      <a:endParaRPr lang="en-US" sz="1200" b="1" i="0" u="none" strike="noStrike" dirty="0">
                        <a:solidFill>
                          <a:schemeClr val="bg1"/>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ctr" fontAlgn="ctr"/>
                      <a:r>
                        <a:rPr lang="en-US" sz="1200" b="1" u="none" strike="noStrike">
                          <a:effectLst/>
                          <a:latin typeface="Times New Roman" panose="02020603050405020304" pitchFamily="18" charset="0"/>
                          <a:cs typeface="Times New Roman" panose="02020603050405020304" pitchFamily="18" charset="0"/>
                        </a:rPr>
                        <a:t>II</a:t>
                      </a:r>
                      <a:endParaRPr lang="en-US" sz="1200" b="1" i="0" u="none" strike="noStrike">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ctr" fontAlgn="ctr"/>
                      <a:r>
                        <a:rPr lang="en-US" sz="1200" b="1" u="none" strike="noStrike" dirty="0">
                          <a:effectLst/>
                          <a:latin typeface="Times New Roman" panose="02020603050405020304" pitchFamily="18" charset="0"/>
                          <a:cs typeface="Times New Roman" panose="02020603050405020304" pitchFamily="18" charset="0"/>
                        </a:rPr>
                        <a:t>10</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a:effectLst/>
                          <a:latin typeface="Times New Roman" panose="02020603050405020304" pitchFamily="18" charset="0"/>
                          <a:cs typeface="Times New Roman" panose="02020603050405020304" pitchFamily="18" charset="0"/>
                        </a:rPr>
                        <a:t>Seminarul Teologic Ortodox Cluj-Napoca</a:t>
                      </a:r>
                      <a:endParaRPr lang="en-US" sz="1200" b="1" i="0" u="none" strike="noStrike">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a:effectLst/>
                          <a:latin typeface="Times New Roman" panose="02020603050405020304" pitchFamily="18" charset="0"/>
                          <a:cs typeface="Times New Roman" panose="02020603050405020304" pitchFamily="18" charset="0"/>
                        </a:rPr>
                        <a:t>LILIANA</a:t>
                      </a:r>
                      <a:r>
                        <a:rPr lang="ro-RO" sz="1200" b="1" u="none" strike="noStrike" dirty="0">
                          <a:effectLst/>
                          <a:latin typeface="Times New Roman" panose="02020603050405020304" pitchFamily="18" charset="0"/>
                          <a:cs typeface="Times New Roman" panose="02020603050405020304" pitchFamily="18" charset="0"/>
                        </a:rPr>
                        <a:t> BOTA</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err="1">
                          <a:effectLst/>
                          <a:latin typeface="Times New Roman" panose="02020603050405020304" pitchFamily="18" charset="0"/>
                          <a:cs typeface="Times New Roman" panose="02020603050405020304" pitchFamily="18" charset="0"/>
                        </a:rPr>
                        <a:t>Seminarul</a:t>
                      </a:r>
                      <a:r>
                        <a:rPr lang="en-US" sz="1200" b="1" u="none" strike="noStrike" dirty="0">
                          <a:effectLst/>
                          <a:latin typeface="Times New Roman" panose="02020603050405020304" pitchFamily="18" charset="0"/>
                          <a:cs typeface="Times New Roman" panose="02020603050405020304" pitchFamily="18" charset="0"/>
                        </a:rPr>
                        <a:t> </a:t>
                      </a:r>
                      <a:r>
                        <a:rPr lang="en-US" sz="1200" b="1" u="none" strike="noStrike" dirty="0" err="1">
                          <a:effectLst/>
                          <a:latin typeface="Times New Roman" panose="02020603050405020304" pitchFamily="18" charset="0"/>
                          <a:cs typeface="Times New Roman" panose="02020603050405020304" pitchFamily="18" charset="0"/>
                        </a:rPr>
                        <a:t>Teologic</a:t>
                      </a:r>
                      <a:r>
                        <a:rPr lang="en-US" sz="1200" b="1" u="none" strike="noStrike" dirty="0">
                          <a:effectLst/>
                          <a:latin typeface="Times New Roman" panose="02020603050405020304" pitchFamily="18" charset="0"/>
                          <a:cs typeface="Times New Roman" panose="02020603050405020304" pitchFamily="18" charset="0"/>
                        </a:rPr>
                        <a:t> </a:t>
                      </a:r>
                      <a:r>
                        <a:rPr lang="en-US" sz="1200" b="1" u="none" strike="noStrike" dirty="0" err="1">
                          <a:effectLst/>
                          <a:latin typeface="Times New Roman" panose="02020603050405020304" pitchFamily="18" charset="0"/>
                          <a:cs typeface="Times New Roman" panose="02020603050405020304" pitchFamily="18" charset="0"/>
                        </a:rPr>
                        <a:t>Ortodox</a:t>
                      </a:r>
                      <a:r>
                        <a:rPr lang="en-US" sz="1200" b="1" u="none" strike="noStrike" dirty="0">
                          <a:effectLst/>
                          <a:latin typeface="Times New Roman" panose="02020603050405020304" pitchFamily="18" charset="0"/>
                          <a:cs typeface="Times New Roman" panose="02020603050405020304" pitchFamily="18" charset="0"/>
                        </a:rPr>
                        <a:t> Cluj-Napoca</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tc>
                  <a:txBody>
                    <a:bodyPr/>
                    <a:lstStyle/>
                    <a:p>
                      <a:pPr algn="l" fontAlgn="ctr"/>
                      <a:r>
                        <a:rPr lang="en-US" sz="1200" b="1" u="none" strike="noStrike" dirty="0">
                          <a:effectLst/>
                          <a:latin typeface="Times New Roman" panose="02020603050405020304" pitchFamily="18" charset="0"/>
                          <a:cs typeface="Times New Roman" panose="02020603050405020304" pitchFamily="18" charset="0"/>
                        </a:rPr>
                        <a:t> </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347" marR="4347" marT="4347" marB="0" anchor="ctr"/>
                </a:tc>
                <a:extLst>
                  <a:ext uri="{0D108BD9-81ED-4DB2-BD59-A6C34878D82A}">
                    <a16:rowId xmlns:a16="http://schemas.microsoft.com/office/drawing/2014/main" xmlns="" val="3669308309"/>
                  </a:ext>
                </a:extLst>
              </a:tr>
            </a:tbl>
          </a:graphicData>
        </a:graphic>
      </p:graphicFrame>
    </p:spTree>
    <p:extLst>
      <p:ext uri="{BB962C8B-B14F-4D97-AF65-F5344CB8AC3E}">
        <p14:creationId xmlns:p14="http://schemas.microsoft.com/office/powerpoint/2010/main" val="37582980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072802433"/>
              </p:ext>
            </p:extLst>
          </p:nvPr>
        </p:nvGraphicFramePr>
        <p:xfrm>
          <a:off x="803564" y="3088801"/>
          <a:ext cx="9922936" cy="2842715"/>
        </p:xfrm>
        <a:graphic>
          <a:graphicData uri="http://schemas.openxmlformats.org/drawingml/2006/table">
            <a:tbl>
              <a:tblPr firstRow="1" firstCol="1" bandRow="1"/>
              <a:tblGrid>
                <a:gridCol w="3363102">
                  <a:extLst>
                    <a:ext uri="{9D8B030D-6E8A-4147-A177-3AD203B41FA5}">
                      <a16:colId xmlns:a16="http://schemas.microsoft.com/office/drawing/2014/main" xmlns="" val="1126993521"/>
                    </a:ext>
                  </a:extLst>
                </a:gridCol>
                <a:gridCol w="3689906">
                  <a:extLst>
                    <a:ext uri="{9D8B030D-6E8A-4147-A177-3AD203B41FA5}">
                      <a16:colId xmlns:a16="http://schemas.microsoft.com/office/drawing/2014/main" xmlns="" val="221583281"/>
                    </a:ext>
                  </a:extLst>
                </a:gridCol>
                <a:gridCol w="2869928">
                  <a:extLst>
                    <a:ext uri="{9D8B030D-6E8A-4147-A177-3AD203B41FA5}">
                      <a16:colId xmlns:a16="http://schemas.microsoft.com/office/drawing/2014/main" xmlns="" val="4276604993"/>
                    </a:ext>
                  </a:extLst>
                </a:gridCol>
              </a:tblGrid>
              <a:tr h="433215">
                <a:tc gridSpan="2">
                  <a:txBody>
                    <a:bodyPr/>
                    <a:lstStyle/>
                    <a:p>
                      <a:pPr>
                        <a:lnSpc>
                          <a:spcPct val="115000"/>
                        </a:lnSpc>
                        <a:spcAft>
                          <a:spcPts val="0"/>
                        </a:spcAft>
                      </a:pPr>
                      <a:r>
                        <a:rPr lang="en-US" sz="24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Candidați</a:t>
                      </a:r>
                      <a:r>
                        <a:rPr lang="en-US" sz="24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înscriși</a:t>
                      </a:r>
                      <a:r>
                        <a:rPr lang="en-US" sz="24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67</a:t>
                      </a:r>
                      <a:endParaRPr lang="en-US" sz="24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hMerge="1">
                  <a:txBody>
                    <a:bodyPr/>
                    <a:lstStyle/>
                    <a:p>
                      <a:endParaRPr lang="en-US"/>
                    </a:p>
                  </a:txBody>
                  <a:tcPr/>
                </a:tc>
                <a:tc>
                  <a:txBody>
                    <a:bodyPr/>
                    <a:lstStyle/>
                    <a:p>
                      <a:endParaRPr lang="en-US" sz="2000" dirty="0">
                        <a:solidFill>
                          <a:schemeClr val="tx1"/>
                        </a:solidFill>
                        <a:effectLst/>
                        <a:latin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xmlns="" val="831942035"/>
                  </a:ext>
                </a:extLst>
              </a:tr>
              <a:tr h="800602">
                <a:tc gridSpan="2">
                  <a:txBody>
                    <a:bodyPr/>
                    <a:lstStyle/>
                    <a:p>
                      <a:pPr>
                        <a:lnSpc>
                          <a:spcPct val="115000"/>
                        </a:lnSpc>
                        <a:spcAft>
                          <a:spcPts val="0"/>
                        </a:spcAft>
                      </a:pPr>
                      <a:r>
                        <a:rPr lang="en-US" sz="24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Candidați</a:t>
                      </a:r>
                      <a:r>
                        <a:rPr lang="en-US" sz="24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pre</a:t>
                      </a:r>
                      <a:r>
                        <a:rPr lang="ro-RO" sz="24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ze</a:t>
                      </a:r>
                      <a:r>
                        <a:rPr lang="en-US" sz="24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nți</a:t>
                      </a:r>
                      <a:r>
                        <a:rPr lang="en-US" sz="24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67</a:t>
                      </a:r>
                      <a:endParaRPr lang="ro-RO" sz="24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lnL>
                      <a:noFill/>
                    </a:lnL>
                    <a:lnR>
                      <a:noFill/>
                    </a:lnR>
                    <a:lnT>
                      <a:noFill/>
                    </a:lnT>
                    <a:lnB w="12700" cap="flat" cmpd="sng" algn="ctr">
                      <a:solidFill>
                        <a:srgbClr val="95B3D7"/>
                      </a:solidFill>
                      <a:prstDash val="solid"/>
                      <a:round/>
                      <a:headEnd type="none" w="med" len="med"/>
                      <a:tailEnd type="none" w="med" len="med"/>
                    </a:lnB>
                  </a:tcPr>
                </a:tc>
                <a:tc hMerge="1">
                  <a:txBody>
                    <a:bodyPr/>
                    <a:lstStyle/>
                    <a:p>
                      <a:endParaRPr lang="en-US"/>
                    </a:p>
                  </a:txBody>
                  <a:tcPr/>
                </a:tc>
                <a:tc>
                  <a:txBody>
                    <a:bodyPr/>
                    <a:lstStyle/>
                    <a:p>
                      <a:endParaRPr lang="en-US" sz="2000" dirty="0">
                        <a:solidFill>
                          <a:schemeClr val="tx1"/>
                        </a:solidFill>
                        <a:effectLst/>
                        <a:latin typeface="Calibri" panose="020F0502020204030204" pitchFamily="34" charset="0"/>
                        <a:cs typeface="Times New Roman" panose="02020603050405020304" pitchFamily="18" charset="0"/>
                      </a:endParaRPr>
                    </a:p>
                  </a:txBody>
                  <a:tcPr marL="68580" marR="68580" marT="0" marB="0" anchor="b">
                    <a:lnL>
                      <a:noFill/>
                    </a:lnL>
                    <a:lnR>
                      <a:noFill/>
                    </a:lnR>
                    <a:lnT>
                      <a:noFill/>
                    </a:lnT>
                    <a:lnB w="12700" cap="flat" cmpd="sng" algn="ctr">
                      <a:solidFill>
                        <a:srgbClr val="95B3D7"/>
                      </a:solidFill>
                      <a:prstDash val="solid"/>
                      <a:round/>
                      <a:headEnd type="none" w="med" len="med"/>
                      <a:tailEnd type="none" w="med" len="med"/>
                    </a:lnB>
                  </a:tcPr>
                </a:tc>
                <a:extLst>
                  <a:ext uri="{0D108BD9-81ED-4DB2-BD59-A6C34878D82A}">
                    <a16:rowId xmlns:a16="http://schemas.microsoft.com/office/drawing/2014/main" xmlns="" val="3332409279"/>
                  </a:ext>
                </a:extLst>
              </a:tr>
              <a:tr h="376708">
                <a:tc>
                  <a:txBody>
                    <a:bodyPr/>
                    <a:lstStyle/>
                    <a:p>
                      <a:endParaRPr lang="en-US" sz="2400"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95B3D7"/>
                      </a:solidFill>
                      <a:prstDash val="solid"/>
                      <a:round/>
                      <a:headEnd type="none" w="med" len="med"/>
                      <a:tailEnd type="none" w="med" len="med"/>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4F81BD"/>
                    </a:solidFill>
                  </a:tcPr>
                </a:tc>
                <a:tc>
                  <a:txBody>
                    <a:bodyPr/>
                    <a:lstStyle/>
                    <a:p>
                      <a:endParaRPr lang="en-US" sz="2400"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4F81BD"/>
                    </a:solidFill>
                  </a:tcPr>
                </a:tc>
                <a:tc>
                  <a:txBody>
                    <a:bodyPr/>
                    <a:lstStyle/>
                    <a:p>
                      <a:endParaRPr lang="en-US" sz="2400"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a:lnL>
                      <a:noFill/>
                    </a:lnL>
                    <a:lnR w="12700" cap="flat" cmpd="sng" algn="ctr">
                      <a:solidFill>
                        <a:srgbClr val="95B3D7"/>
                      </a:solidFill>
                      <a:prstDash val="solid"/>
                      <a:round/>
                      <a:headEnd type="none" w="med" len="med"/>
                      <a:tailEnd type="none" w="med" len="med"/>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4F81BD"/>
                    </a:solidFill>
                  </a:tcPr>
                </a:tc>
                <a:extLst>
                  <a:ext uri="{0D108BD9-81ED-4DB2-BD59-A6C34878D82A}">
                    <a16:rowId xmlns:a16="http://schemas.microsoft.com/office/drawing/2014/main" xmlns="" val="2180903715"/>
                  </a:ext>
                </a:extLst>
              </a:tr>
              <a:tr h="324894">
                <a:tc>
                  <a:txBody>
                    <a:bodyPr/>
                    <a:lstStyle/>
                    <a:p>
                      <a:endParaRPr lang="en-US" sz="2400"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95B3D7"/>
                      </a:solidFill>
                      <a:prstDash val="solid"/>
                      <a:round/>
                      <a:headEnd type="none" w="med" len="med"/>
                      <a:tailEnd type="none" w="med" len="med"/>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DCE6F1"/>
                    </a:solidFill>
                  </a:tcPr>
                </a:tc>
                <a:tc>
                  <a:txBody>
                    <a:bodyPr/>
                    <a:lstStyle/>
                    <a:p>
                      <a:endParaRPr lang="en-US" sz="2400"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DCE6F1"/>
                    </a:solidFill>
                  </a:tcPr>
                </a:tc>
                <a:tc>
                  <a:txBody>
                    <a:bodyPr/>
                    <a:lstStyle/>
                    <a:p>
                      <a:endParaRPr lang="en-US" sz="2400">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a:lnL>
                      <a:noFill/>
                    </a:lnL>
                    <a:lnR w="12700" cap="flat" cmpd="sng" algn="ctr">
                      <a:solidFill>
                        <a:srgbClr val="95B3D7"/>
                      </a:solidFill>
                      <a:prstDash val="solid"/>
                      <a:round/>
                      <a:headEnd type="none" w="med" len="med"/>
                      <a:tailEnd type="none" w="med" len="med"/>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DCE6F1"/>
                    </a:solidFill>
                  </a:tcPr>
                </a:tc>
                <a:extLst>
                  <a:ext uri="{0D108BD9-81ED-4DB2-BD59-A6C34878D82A}">
                    <a16:rowId xmlns:a16="http://schemas.microsoft.com/office/drawing/2014/main" xmlns="" val="1488816947"/>
                  </a:ext>
                </a:extLst>
              </a:tr>
              <a:tr h="433215">
                <a:tc>
                  <a:txBody>
                    <a:bodyPr/>
                    <a:lstStyle/>
                    <a:p>
                      <a:pPr algn="ctr">
                        <a:lnSpc>
                          <a:spcPct val="115000"/>
                        </a:lnSpc>
                        <a:spcAft>
                          <a:spcPts val="0"/>
                        </a:spcAft>
                      </a:pPr>
                      <a:r>
                        <a:rPr lang="en-US" sz="24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Note: 1-5</a:t>
                      </a:r>
                      <a:endParaRPr lang="en-US" sz="24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95B3D7"/>
                      </a:solidFill>
                      <a:prstDash val="solid"/>
                      <a:round/>
                      <a:headEnd type="none" w="med" len="med"/>
                      <a:tailEnd type="none" w="med" len="med"/>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tcPr>
                </a:tc>
                <a:tc>
                  <a:txBody>
                    <a:bodyPr/>
                    <a:lstStyle/>
                    <a:p>
                      <a:pPr algn="ctr">
                        <a:lnSpc>
                          <a:spcPct val="115000"/>
                        </a:lnSpc>
                        <a:spcAft>
                          <a:spcPts val="0"/>
                        </a:spcAft>
                      </a:pPr>
                      <a:r>
                        <a:rPr lang="en-US" sz="24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Note: 5-7</a:t>
                      </a:r>
                      <a:endParaRPr lang="en-US" sz="24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tcPr>
                </a:tc>
                <a:tc>
                  <a:txBody>
                    <a:bodyPr/>
                    <a:lstStyle/>
                    <a:p>
                      <a:pPr algn="ctr">
                        <a:lnSpc>
                          <a:spcPct val="115000"/>
                        </a:lnSpc>
                        <a:spcAft>
                          <a:spcPts val="0"/>
                        </a:spcAft>
                      </a:pPr>
                      <a:r>
                        <a:rPr lang="en-US" sz="24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Note: 7-10</a:t>
                      </a:r>
                      <a:endParaRPr lang="en-US" sz="24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a:noFill/>
                    </a:lnL>
                    <a:lnR w="12700" cap="flat" cmpd="sng" algn="ctr">
                      <a:solidFill>
                        <a:srgbClr val="95B3D7"/>
                      </a:solidFill>
                      <a:prstDash val="solid"/>
                      <a:round/>
                      <a:headEnd type="none" w="med" len="med"/>
                      <a:tailEnd type="none" w="med" len="med"/>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tcPr>
                </a:tc>
                <a:extLst>
                  <a:ext uri="{0D108BD9-81ED-4DB2-BD59-A6C34878D82A}">
                    <a16:rowId xmlns:a16="http://schemas.microsoft.com/office/drawing/2014/main" xmlns="" val="19186237"/>
                  </a:ext>
                </a:extLst>
              </a:tr>
              <a:tr h="433215">
                <a:tc>
                  <a:txBody>
                    <a:bodyPr/>
                    <a:lstStyle/>
                    <a:p>
                      <a:pPr algn="ctr">
                        <a:lnSpc>
                          <a:spcPct val="115000"/>
                        </a:lnSpc>
                        <a:spcAft>
                          <a:spcPts val="0"/>
                        </a:spcAft>
                      </a:pPr>
                      <a:r>
                        <a:rPr lang="en-US" sz="24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0</a:t>
                      </a:r>
                    </a:p>
                  </a:txBody>
                  <a:tcPr marL="68580" marR="68580" marT="0" marB="0" anchor="b">
                    <a:lnL w="12700" cap="flat" cmpd="sng" algn="ctr">
                      <a:solidFill>
                        <a:srgbClr val="95B3D7"/>
                      </a:solidFill>
                      <a:prstDash val="solid"/>
                      <a:round/>
                      <a:headEnd type="none" w="med" len="med"/>
                      <a:tailEnd type="none" w="med" len="med"/>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DCE6F1"/>
                    </a:solidFill>
                  </a:tcPr>
                </a:tc>
                <a:tc>
                  <a:txBody>
                    <a:bodyPr/>
                    <a:lstStyle/>
                    <a:p>
                      <a:pPr algn="ctr">
                        <a:lnSpc>
                          <a:spcPct val="115000"/>
                        </a:lnSpc>
                        <a:spcAft>
                          <a:spcPts val="0"/>
                        </a:spcAft>
                      </a:pPr>
                      <a:r>
                        <a:rPr lang="en-US" sz="24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8</a:t>
                      </a:r>
                    </a:p>
                  </a:txBody>
                  <a:tcPr marL="68580" marR="68580" marT="0" marB="0" anchor="b">
                    <a:lnL>
                      <a:noFill/>
                    </a:lnL>
                    <a:lnR>
                      <a:noFill/>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DCE6F1"/>
                    </a:solidFill>
                  </a:tcPr>
                </a:tc>
                <a:tc>
                  <a:txBody>
                    <a:bodyPr/>
                    <a:lstStyle/>
                    <a:p>
                      <a:pPr algn="ctr">
                        <a:lnSpc>
                          <a:spcPct val="115000"/>
                        </a:lnSpc>
                        <a:spcAft>
                          <a:spcPts val="0"/>
                        </a:spcAft>
                      </a:pPr>
                      <a:r>
                        <a:rPr lang="en-US" sz="24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59</a:t>
                      </a:r>
                    </a:p>
                  </a:txBody>
                  <a:tcPr marL="68580" marR="68580" marT="0" marB="0" anchor="b">
                    <a:lnL>
                      <a:noFill/>
                    </a:lnL>
                    <a:lnR w="12700" cap="flat" cmpd="sng" algn="ctr">
                      <a:solidFill>
                        <a:srgbClr val="95B3D7"/>
                      </a:solidFill>
                      <a:prstDash val="solid"/>
                      <a:round/>
                      <a:headEnd type="none" w="med" len="med"/>
                      <a:tailEnd type="none" w="med" len="med"/>
                    </a:lnR>
                    <a:lnT w="12700" cap="flat" cmpd="sng" algn="ctr">
                      <a:solidFill>
                        <a:srgbClr val="95B3D7"/>
                      </a:solidFill>
                      <a:prstDash val="solid"/>
                      <a:round/>
                      <a:headEnd type="none" w="med" len="med"/>
                      <a:tailEnd type="none" w="med" len="med"/>
                    </a:lnT>
                    <a:lnB w="12700" cap="flat" cmpd="sng" algn="ctr">
                      <a:solidFill>
                        <a:srgbClr val="95B3D7"/>
                      </a:solidFill>
                      <a:prstDash val="solid"/>
                      <a:round/>
                      <a:headEnd type="none" w="med" len="med"/>
                      <a:tailEnd type="none" w="med" len="med"/>
                    </a:lnB>
                    <a:solidFill>
                      <a:srgbClr val="DCE6F1"/>
                    </a:solidFill>
                  </a:tcPr>
                </a:tc>
                <a:extLst>
                  <a:ext uri="{0D108BD9-81ED-4DB2-BD59-A6C34878D82A}">
                    <a16:rowId xmlns:a16="http://schemas.microsoft.com/office/drawing/2014/main" xmlns="" val="419341711"/>
                  </a:ext>
                </a:extLst>
              </a:tr>
            </a:tbl>
          </a:graphicData>
        </a:graphic>
      </p:graphicFrame>
      <p:sp>
        <p:nvSpPr>
          <p:cNvPr id="4" name="Rectangle 1"/>
          <p:cNvSpPr>
            <a:spLocks noGrp="1" noChangeArrowheads="1"/>
          </p:cNvSpPr>
          <p:nvPr>
            <p:ph type="title"/>
          </p:nvPr>
        </p:nvSpPr>
        <p:spPr bwMode="auto">
          <a:xfrm>
            <a:off x="471055" y="591383"/>
            <a:ext cx="11222181" cy="22159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spcBef>
                <a:spcPts val="0"/>
              </a:spcBef>
            </a:pPr>
            <a:r>
              <a:rPr lang="ro-RO" sz="3200" b="1" dirty="0">
                <a:ln w="0"/>
                <a:solidFill>
                  <a:schemeClr val="tx1"/>
                </a:solidFill>
                <a:effectLst>
                  <a:outerShdw blurRad="38100" dist="19050" dir="2700000" algn="tl" rotWithShape="0">
                    <a:prstClr val="black">
                      <a:alpha val="40000"/>
                    </a:prstClr>
                  </a:outerShdw>
                </a:effectLst>
                <a:latin typeface="Times New Roman" panose="02020603050405020304" pitchFamily="18" charset="0"/>
                <a:ea typeface="+mn-ea"/>
                <a:cs typeface="Times New Roman" panose="02020603050405020304" pitchFamily="18" charset="0"/>
              </a:rPr>
              <a:t>1. Diagnoza procesului educațional la disciplina limba și literatura română</a:t>
            </a:r>
            <a:r>
              <a:rPr lang="ro-RO" sz="2800" b="1" dirty="0">
                <a:ln w="0"/>
                <a:solidFill>
                  <a:schemeClr val="tx1"/>
                </a:solidFill>
                <a:effectLst>
                  <a:outerShdw blurRad="38100" dist="19050" dir="2700000" algn="tl" rotWithShape="0">
                    <a:prstClr val="black">
                      <a:alpha val="40000"/>
                    </a:prstClr>
                  </a:outerShdw>
                </a:effectLst>
                <a:latin typeface="Times New Roman" panose="02020603050405020304" pitchFamily="18" charset="0"/>
                <a:ea typeface="+mn-ea"/>
                <a:cs typeface="Times New Roman" panose="02020603050405020304" pitchFamily="18" charset="0"/>
              </a:rPr>
              <a:t/>
            </a:r>
            <a:br>
              <a:rPr lang="ro-RO" sz="2800" b="1" dirty="0">
                <a:ln w="0"/>
                <a:solidFill>
                  <a:schemeClr val="tx1"/>
                </a:solidFill>
                <a:effectLst>
                  <a:outerShdw blurRad="38100" dist="19050" dir="2700000" algn="tl" rotWithShape="0">
                    <a:prstClr val="black">
                      <a:alpha val="40000"/>
                    </a:prstClr>
                  </a:outerShdw>
                </a:effectLst>
                <a:latin typeface="Times New Roman" panose="02020603050405020304" pitchFamily="18" charset="0"/>
                <a:ea typeface="+mn-ea"/>
                <a:cs typeface="Times New Roman" panose="02020603050405020304" pitchFamily="18" charset="0"/>
              </a:rPr>
            </a:br>
            <a:r>
              <a:rPr lang="ro-RO" altLang="en-US" sz="28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r>
            <a:br>
              <a:rPr lang="ro-RO" altLang="en-US" sz="28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br>
            <a:r>
              <a:rPr kumimoji="0" lang="ro-RO" altLang="en-US" sz="28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1.4. Rezultatele la examenul de titularizare</a:t>
            </a:r>
            <a:endParaRPr kumimoji="0" lang="en-US" altLang="en-US" sz="2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99666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3B96BE25-DFB1-4F05-8A72-C37FDBCD24A3}"/>
              </a:ext>
            </a:extLst>
          </p:cNvPr>
          <p:cNvSpPr/>
          <p:nvPr/>
        </p:nvSpPr>
        <p:spPr>
          <a:xfrm>
            <a:off x="332509" y="124691"/>
            <a:ext cx="11651673" cy="6186309"/>
          </a:xfrm>
          <a:prstGeom prst="rect">
            <a:avLst/>
          </a:prstGeom>
        </p:spPr>
        <p:txBody>
          <a:bodyPr wrap="square">
            <a:spAutoFit/>
          </a:bodyPr>
          <a:lstStyle/>
          <a:p>
            <a:pPr algn="ctr"/>
            <a:r>
              <a:rPr lang="ro-RO" sz="4400"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Ordinea de zi:</a:t>
            </a:r>
          </a:p>
          <a:p>
            <a:pPr algn="just"/>
            <a:r>
              <a:rPr lang="en-US" sz="4400"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1. </a:t>
            </a:r>
            <a:r>
              <a:rPr lang="ro-RO" sz="4400"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Diagnoza procesului educațional la disciplina limba și literatura română;</a:t>
            </a:r>
          </a:p>
          <a:p>
            <a:pPr algn="just"/>
            <a:r>
              <a:rPr lang="ro-RO" sz="4400"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2. Cadrul normativ pentru organizarea și</a:t>
            </a:r>
          </a:p>
          <a:p>
            <a:pPr algn="just"/>
            <a:r>
              <a:rPr lang="ro-RO" sz="4400"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desfășurarea activităților în anul școlar </a:t>
            </a:r>
          </a:p>
          <a:p>
            <a:pPr algn="just"/>
            <a:r>
              <a:rPr lang="ro-RO" sz="4400"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201</a:t>
            </a:r>
            <a:r>
              <a:rPr lang="en-US" sz="4400"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9</a:t>
            </a:r>
            <a:r>
              <a:rPr lang="ro-RO" sz="4400"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-20</a:t>
            </a:r>
            <a:r>
              <a:rPr lang="en-US" sz="4400"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20</a:t>
            </a:r>
            <a:r>
              <a:rPr lang="ro-RO" sz="4400"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p>
          <a:p>
            <a:pPr algn="just"/>
            <a:r>
              <a:rPr lang="ro-RO" sz="4400"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3. Documente proiective;</a:t>
            </a:r>
          </a:p>
          <a:p>
            <a:pPr algn="just"/>
            <a:r>
              <a:rPr lang="ro-RO" sz="4400"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4. Perspective;</a:t>
            </a:r>
          </a:p>
          <a:p>
            <a:pPr algn="just"/>
            <a:r>
              <a:rPr lang="ro-RO" sz="4400"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5.</a:t>
            </a:r>
            <a:r>
              <a:rPr lang="en-US" sz="4400"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ro-RO" sz="4400"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Concluzii.</a:t>
            </a:r>
            <a:endParaRPr lang="fr-FR"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71955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51686" y="305581"/>
            <a:ext cx="11640314" cy="2923877"/>
          </a:xfrm>
          <a:prstGeom prst="rect">
            <a:avLst/>
          </a:prstGeom>
          <a:noFill/>
        </p:spPr>
        <p:txBody>
          <a:bodyPr wrap="square" rtlCol="0">
            <a:spAutoFit/>
          </a:bodyPr>
          <a:lstStyle/>
          <a:p>
            <a:r>
              <a:rPr lang="ro-RO" sz="3200" b="1" dirty="0">
                <a:ln w="0"/>
                <a:effectLst>
                  <a:outerShdw blurRad="38100" dist="19050" dir="2700000" algn="tl" rotWithShape="0">
                    <a:prstClr val="black">
                      <a:alpha val="40000"/>
                    </a:prstClr>
                  </a:outerShdw>
                </a:effectLst>
                <a:latin typeface="Times New Roman" panose="02020603050405020304" pitchFamily="18" charset="0"/>
                <a:cs typeface="Times New Roman" panose="02020603050405020304" pitchFamily="18" charset="0"/>
              </a:rPr>
              <a:t>1. Diagnoza procesului educațional la disciplina limba și literatura română</a:t>
            </a:r>
            <a:r>
              <a:rPr lang="ro-RO" sz="3200" dirty="0">
                <a:ln w="0"/>
                <a:effectLst>
                  <a:outerShdw blurRad="38100" dist="19050" dir="2700000" algn="tl" rotWithShape="0">
                    <a:prstClr val="black">
                      <a:alpha val="40000"/>
                    </a:prstClr>
                  </a:outerShdw>
                </a:effectLst>
                <a:latin typeface="Times New Roman" panose="02020603050405020304" pitchFamily="18" charset="0"/>
                <a:cs typeface="Times New Roman" panose="02020603050405020304" pitchFamily="18" charset="0"/>
              </a:rPr>
              <a:t/>
            </a:r>
            <a:br>
              <a:rPr lang="ro-RO" sz="3200" dirty="0">
                <a:ln w="0"/>
                <a:effectLst>
                  <a:outerShdw blurRad="38100" dist="19050" dir="2700000" algn="tl" rotWithShape="0">
                    <a:prstClr val="black">
                      <a:alpha val="40000"/>
                    </a:prstClr>
                  </a:outerShdw>
                </a:effectLst>
                <a:latin typeface="Times New Roman" panose="02020603050405020304" pitchFamily="18" charset="0"/>
                <a:cs typeface="Times New Roman" panose="02020603050405020304" pitchFamily="18" charset="0"/>
              </a:rPr>
            </a:br>
            <a:r>
              <a:rPr lang="ro-RO" altLang="en-US" sz="3200" b="1" dirty="0">
                <a:latin typeface="Times New Roman" panose="02020603050405020304" pitchFamily="18" charset="0"/>
                <a:ea typeface="Calibri" panose="020F0502020204030204" pitchFamily="34" charset="0"/>
                <a:cs typeface="Times New Roman" panose="02020603050405020304" pitchFamily="18" charset="0"/>
              </a:rPr>
              <a:t/>
            </a:r>
            <a:br>
              <a:rPr lang="ro-RO" altLang="en-US" sz="3200" b="1" dirty="0">
                <a:latin typeface="Times New Roman" panose="02020603050405020304" pitchFamily="18" charset="0"/>
                <a:ea typeface="Calibri" panose="020F0502020204030204" pitchFamily="34" charset="0"/>
                <a:cs typeface="Times New Roman" panose="02020603050405020304" pitchFamily="18" charset="0"/>
              </a:rPr>
            </a:br>
            <a:r>
              <a:rPr lang="ro-RO" altLang="en-US" sz="2800" b="1" dirty="0">
                <a:latin typeface="Times New Roman" panose="02020603050405020304" pitchFamily="18" charset="0"/>
                <a:ea typeface="Calibri" panose="020F0502020204030204" pitchFamily="34" charset="0"/>
                <a:cs typeface="Times New Roman" panose="02020603050405020304" pitchFamily="18" charset="0"/>
              </a:rPr>
              <a:t>1.5.  Rezultatele la examenul de definitivat</a:t>
            </a:r>
          </a:p>
          <a:p>
            <a:endParaRPr lang="ro-RO" sz="2000" b="1" dirty="0">
              <a:latin typeface="Times New Roman" panose="02020603050405020304" pitchFamily="18" charset="0"/>
              <a:cs typeface="Times New Roman" panose="02020603050405020304" pitchFamily="18" charset="0"/>
            </a:endParaRPr>
          </a:p>
          <a:p>
            <a:endParaRPr lang="ro-RO" sz="2000" b="1" dirty="0">
              <a:latin typeface="Times New Roman" panose="02020603050405020304" pitchFamily="18" charset="0"/>
              <a:cs typeface="Times New Roman" panose="02020603050405020304" pitchFamily="18" charset="0"/>
            </a:endParaRPr>
          </a:p>
          <a:p>
            <a:r>
              <a:rPr lang="ro-RO" sz="2000" b="1" dirty="0">
                <a:latin typeface="Times New Roman" panose="02020603050405020304" pitchFamily="18" charset="0"/>
                <a:cs typeface="Times New Roman" panose="02020603050405020304" pitchFamily="18" charset="0"/>
              </a:rPr>
              <a:t>			</a:t>
            </a:r>
            <a:endParaRPr lang="en-US" sz="2000" dirty="0"/>
          </a:p>
        </p:txBody>
      </p:sp>
      <p:graphicFrame>
        <p:nvGraphicFramePr>
          <p:cNvPr id="2" name="Tabel 1"/>
          <p:cNvGraphicFramePr>
            <a:graphicFrameLocks noGrp="1"/>
          </p:cNvGraphicFramePr>
          <p:nvPr>
            <p:extLst>
              <p:ext uri="{D42A27DB-BD31-4B8C-83A1-F6EECF244321}">
                <p14:modId xmlns:p14="http://schemas.microsoft.com/office/powerpoint/2010/main" val="2152263453"/>
              </p:ext>
            </p:extLst>
          </p:nvPr>
        </p:nvGraphicFramePr>
        <p:xfrm>
          <a:off x="1454727" y="2797848"/>
          <a:ext cx="9185564" cy="2619279"/>
        </p:xfrm>
        <a:graphic>
          <a:graphicData uri="http://schemas.openxmlformats.org/drawingml/2006/table">
            <a:tbl>
              <a:tblPr firstRow="1" bandRow="1">
                <a:tableStyleId>{5C22544A-7EE6-4342-B048-85BDC9FD1C3A}</a:tableStyleId>
              </a:tblPr>
              <a:tblGrid>
                <a:gridCol w="3040874">
                  <a:extLst>
                    <a:ext uri="{9D8B030D-6E8A-4147-A177-3AD203B41FA5}">
                      <a16:colId xmlns:a16="http://schemas.microsoft.com/office/drawing/2014/main" xmlns="" val="20000"/>
                    </a:ext>
                  </a:extLst>
                </a:gridCol>
                <a:gridCol w="2497889">
                  <a:extLst>
                    <a:ext uri="{9D8B030D-6E8A-4147-A177-3AD203B41FA5}">
                      <a16:colId xmlns:a16="http://schemas.microsoft.com/office/drawing/2014/main" xmlns="" val="20001"/>
                    </a:ext>
                  </a:extLst>
                </a:gridCol>
                <a:gridCol w="2110628">
                  <a:extLst>
                    <a:ext uri="{9D8B030D-6E8A-4147-A177-3AD203B41FA5}">
                      <a16:colId xmlns:a16="http://schemas.microsoft.com/office/drawing/2014/main" xmlns="" val="20002"/>
                    </a:ext>
                  </a:extLst>
                </a:gridCol>
                <a:gridCol w="1536173">
                  <a:extLst>
                    <a:ext uri="{9D8B030D-6E8A-4147-A177-3AD203B41FA5}">
                      <a16:colId xmlns:a16="http://schemas.microsoft.com/office/drawing/2014/main" xmlns="" val="2514305704"/>
                    </a:ext>
                  </a:extLst>
                </a:gridCol>
              </a:tblGrid>
              <a:tr h="1489348">
                <a:tc>
                  <a:txBody>
                    <a:bodyPr/>
                    <a:lstStyle/>
                    <a:p>
                      <a:pPr algn="ctr"/>
                      <a:r>
                        <a:rPr lang="en-US" sz="2400" dirty="0" err="1">
                          <a:latin typeface="Times New Roman" panose="02020603050405020304" pitchFamily="18" charset="0"/>
                          <a:cs typeface="Times New Roman" panose="02020603050405020304" pitchFamily="18" charset="0"/>
                        </a:rPr>
                        <a:t>Nr</a:t>
                      </a:r>
                      <a:r>
                        <a:rPr lang="en-US" sz="2400" dirty="0">
                          <a:latin typeface="Times New Roman" panose="02020603050405020304" pitchFamily="18" charset="0"/>
                          <a:cs typeface="Times New Roman" panose="02020603050405020304" pitchFamily="18" charset="0"/>
                        </a:rPr>
                        <a:t>. </a:t>
                      </a:r>
                      <a:r>
                        <a:rPr lang="ro-RO" sz="2400" dirty="0">
                          <a:latin typeface="Times New Roman" panose="02020603050405020304" pitchFamily="18" charset="0"/>
                          <a:cs typeface="Times New Roman" panose="02020603050405020304" pitchFamily="18" charset="0"/>
                        </a:rPr>
                        <a:t>c</a:t>
                      </a:r>
                      <a:r>
                        <a:rPr lang="en-US" sz="2400" dirty="0" err="1">
                          <a:latin typeface="Times New Roman" panose="02020603050405020304" pitchFamily="18" charset="0"/>
                          <a:cs typeface="Times New Roman" panose="02020603050405020304" pitchFamily="18" charset="0"/>
                        </a:rPr>
                        <a:t>andida</a:t>
                      </a:r>
                      <a:r>
                        <a:rPr lang="ro-RO" sz="2400" dirty="0">
                          <a:latin typeface="Times New Roman" panose="02020603050405020304" pitchFamily="18" charset="0"/>
                          <a:cs typeface="Times New Roman" panose="02020603050405020304" pitchFamily="18" charset="0"/>
                        </a:rPr>
                        <a:t>ți </a:t>
                      </a:r>
                    </a:p>
                    <a:p>
                      <a:pPr algn="ctr"/>
                      <a:r>
                        <a:rPr lang="ro-RO" sz="2400" dirty="0">
                          <a:latin typeface="Times New Roman" panose="02020603050405020304" pitchFamily="18" charset="0"/>
                          <a:cs typeface="Times New Roman" panose="02020603050405020304" pitchFamily="18" charset="0"/>
                        </a:rPr>
                        <a:t>înscriși</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en-US" sz="2400" dirty="0">
                          <a:latin typeface="Times New Roman" panose="02020603050405020304" pitchFamily="18" charset="0"/>
                          <a:cs typeface="Times New Roman" panose="02020603050405020304" pitchFamily="18" charset="0"/>
                        </a:rPr>
                        <a:t>Note: </a:t>
                      </a:r>
                    </a:p>
                    <a:p>
                      <a:pPr algn="ctr"/>
                      <a:r>
                        <a:rPr lang="en-US" sz="2400" dirty="0">
                          <a:latin typeface="Times New Roman" panose="02020603050405020304" pitchFamily="18" charset="0"/>
                          <a:cs typeface="Times New Roman" panose="02020603050405020304" pitchFamily="18" charset="0"/>
                        </a:rPr>
                        <a:t>8</a:t>
                      </a:r>
                      <a:r>
                        <a:rPr lang="ro-RO" sz="2400" dirty="0">
                          <a:latin typeface="Times New Roman" panose="02020603050405020304" pitchFamily="18" charset="0"/>
                          <a:cs typeface="Times New Roman" panose="02020603050405020304" pitchFamily="18" charset="0"/>
                        </a:rPr>
                        <a:t>-9</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en-US" sz="2400" baseline="0" dirty="0">
                          <a:latin typeface="Times New Roman" panose="02020603050405020304" pitchFamily="18" charset="0"/>
                          <a:cs typeface="Times New Roman" panose="02020603050405020304" pitchFamily="18" charset="0"/>
                        </a:rPr>
                        <a:t>Note: </a:t>
                      </a:r>
                    </a:p>
                    <a:p>
                      <a:pPr algn="ctr"/>
                      <a:r>
                        <a:rPr lang="ro-RO" sz="2400" baseline="0" dirty="0">
                          <a:latin typeface="Times New Roman" panose="02020603050405020304" pitchFamily="18" charset="0"/>
                          <a:cs typeface="Times New Roman" panose="02020603050405020304" pitchFamily="18" charset="0"/>
                        </a:rPr>
                        <a:t>9-</a:t>
                      </a:r>
                      <a:r>
                        <a:rPr lang="en-US" sz="2400" baseline="0" dirty="0">
                          <a:latin typeface="Times New Roman" panose="02020603050405020304" pitchFamily="18" charset="0"/>
                          <a:cs typeface="Times New Roman" panose="02020603050405020304" pitchFamily="18" charset="0"/>
                        </a:rPr>
                        <a:t>9,99</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ro-RO" sz="2400" dirty="0">
                          <a:solidFill>
                            <a:srgbClr val="FF0000"/>
                          </a:solidFill>
                          <a:latin typeface="Times New Roman" panose="02020603050405020304" pitchFamily="18" charset="0"/>
                          <a:cs typeface="Times New Roman" panose="02020603050405020304" pitchFamily="18" charset="0"/>
                        </a:rPr>
                        <a:t>Note de </a:t>
                      </a:r>
                      <a:r>
                        <a:rPr lang="en-US" sz="2400" dirty="0">
                          <a:solidFill>
                            <a:srgbClr val="FF0000"/>
                          </a:solidFill>
                          <a:latin typeface="Times New Roman" panose="02020603050405020304" pitchFamily="18" charset="0"/>
                          <a:cs typeface="Times New Roman" panose="02020603050405020304" pitchFamily="18" charset="0"/>
                        </a:rPr>
                        <a:t>10</a:t>
                      </a:r>
                    </a:p>
                  </a:txBody>
                  <a:tcPr/>
                </a:tc>
                <a:extLst>
                  <a:ext uri="{0D108BD9-81ED-4DB2-BD59-A6C34878D82A}">
                    <a16:rowId xmlns:a16="http://schemas.microsoft.com/office/drawing/2014/main" xmlns="" val="10000"/>
                  </a:ext>
                </a:extLst>
              </a:tr>
              <a:tr h="1129931">
                <a:tc>
                  <a:txBody>
                    <a:bodyPr/>
                    <a:lstStyle/>
                    <a:p>
                      <a:pPr algn="ctr"/>
                      <a:r>
                        <a:rPr lang="en-US" sz="2400" b="1" dirty="0">
                          <a:latin typeface="Times New Roman" panose="02020603050405020304" pitchFamily="18" charset="0"/>
                          <a:cs typeface="Times New Roman" panose="02020603050405020304" pitchFamily="18" charset="0"/>
                        </a:rPr>
                        <a:t>8</a:t>
                      </a:r>
                    </a:p>
                  </a:txBody>
                  <a:tcPr/>
                </a:tc>
                <a:tc>
                  <a:txBody>
                    <a:bodyPr/>
                    <a:lstStyle/>
                    <a:p>
                      <a:pPr algn="ctr"/>
                      <a:r>
                        <a:rPr lang="en-US" sz="2400" b="1" dirty="0">
                          <a:latin typeface="Times New Roman" panose="02020603050405020304" pitchFamily="18" charset="0"/>
                          <a:cs typeface="Times New Roman" panose="02020603050405020304" pitchFamily="18" charset="0"/>
                        </a:rPr>
                        <a:t>4</a:t>
                      </a:r>
                    </a:p>
                  </a:txBody>
                  <a:tcPr/>
                </a:tc>
                <a:tc>
                  <a:txBody>
                    <a:bodyPr/>
                    <a:lstStyle/>
                    <a:p>
                      <a:pPr algn="ctr"/>
                      <a:r>
                        <a:rPr lang="en-US" sz="2400" b="1" dirty="0">
                          <a:latin typeface="Times New Roman" panose="02020603050405020304" pitchFamily="18" charset="0"/>
                          <a:cs typeface="Times New Roman" panose="02020603050405020304" pitchFamily="18" charset="0"/>
                        </a:rPr>
                        <a:t>1</a:t>
                      </a:r>
                    </a:p>
                  </a:txBody>
                  <a:tcPr/>
                </a:tc>
                <a:tc>
                  <a:txBody>
                    <a:bodyPr/>
                    <a:lstStyle/>
                    <a:p>
                      <a:pPr algn="ctr"/>
                      <a:r>
                        <a:rPr lang="en-US" sz="2400" b="1" dirty="0">
                          <a:latin typeface="Times New Roman" panose="02020603050405020304" pitchFamily="18" charset="0"/>
                          <a:cs typeface="Times New Roman" panose="02020603050405020304" pitchFamily="18" charset="0"/>
                        </a:rPr>
                        <a:t>3</a:t>
                      </a: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9629328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7527" y="1309037"/>
            <a:ext cx="11736948" cy="5363328"/>
          </a:xfrm>
          <a:prstGeom prst="rect">
            <a:avLst/>
          </a:prstGeom>
          <a:noFill/>
        </p:spPr>
        <p:txBody>
          <a:bodyPr wrap="square" rtlCol="0">
            <a:spAutoFit/>
          </a:bodyPr>
          <a:lstStyle/>
          <a:p>
            <a:r>
              <a:rPr lang="ro-RO" sz="2800" b="1" dirty="0">
                <a:latin typeface="Times New Roman" panose="02020603050405020304" pitchFamily="18" charset="0"/>
                <a:cs typeface="Times New Roman" panose="02020603050405020304" pitchFamily="18" charset="0"/>
              </a:rPr>
              <a:t>1.6. Inspecția școlară</a:t>
            </a:r>
            <a:endParaRPr lang="ro-RO" sz="2000" b="1" dirty="0"/>
          </a:p>
          <a:p>
            <a:r>
              <a:rPr lang="ro-RO" sz="2400" b="1" dirty="0">
                <a:latin typeface="Times New Roman" panose="02020603050405020304" pitchFamily="18" charset="0"/>
                <a:cs typeface="Times New Roman" panose="02020603050405020304" pitchFamily="18" charset="0"/>
              </a:rPr>
              <a:t>Inspecți</a:t>
            </a:r>
            <a:r>
              <a:rPr lang="en-US" sz="2400" b="1" dirty="0" err="1">
                <a:latin typeface="Times New Roman" panose="02020603050405020304" pitchFamily="18" charset="0"/>
                <a:cs typeface="Times New Roman" panose="02020603050405020304" pitchFamily="18" charset="0"/>
              </a:rPr>
              <a:t>i</a:t>
            </a:r>
            <a:r>
              <a:rPr lang="ro-RO" sz="2400" b="1" dirty="0">
                <a:latin typeface="Times New Roman" panose="02020603050405020304" pitchFamily="18" charset="0"/>
                <a:cs typeface="Times New Roman" panose="02020603050405020304" pitchFamily="18" charset="0"/>
              </a:rPr>
              <a:t> tematic</a:t>
            </a:r>
            <a:r>
              <a:rPr lang="en-US" sz="2400" b="1" dirty="0">
                <a:latin typeface="Times New Roman" panose="02020603050405020304" pitchFamily="18" charset="0"/>
                <a:cs typeface="Times New Roman" panose="02020603050405020304" pitchFamily="18" charset="0"/>
              </a:rPr>
              <a:t>e</a:t>
            </a:r>
            <a:r>
              <a:rPr lang="ro-RO" sz="2400" b="1" dirty="0">
                <a:latin typeface="Times New Roman" panose="02020603050405020304" pitchFamily="18" charset="0"/>
                <a:cs typeface="Times New Roman" panose="02020603050405020304" pitchFamily="18" charset="0"/>
              </a:rPr>
              <a:t> în specialitate:</a:t>
            </a:r>
            <a:endParaRPr lang="en-US" sz="2400" b="1" dirty="0">
              <a:latin typeface="Times New Roman" panose="02020603050405020304" pitchFamily="18" charset="0"/>
              <a:cs typeface="Times New Roman" panose="02020603050405020304" pitchFamily="18" charset="0"/>
            </a:endParaRPr>
          </a:p>
          <a:p>
            <a:pPr marL="457200" marR="0">
              <a:lnSpc>
                <a:spcPct val="115000"/>
              </a:lnSpc>
              <a:spcBef>
                <a:spcPts val="0"/>
              </a:spcBef>
              <a:spcAft>
                <a:spcPts val="1000"/>
              </a:spcAft>
            </a:pPr>
            <a:endParaRPr lang="ro-RO" dirty="0">
              <a:latin typeface="Times New Roman" panose="02020603050405020304" pitchFamily="18" charset="0"/>
              <a:ea typeface="Calibri" panose="020F0502020204030204" pitchFamily="34" charset="0"/>
              <a:cs typeface="Times New Roman" panose="02020603050405020304" pitchFamily="18" charset="0"/>
            </a:endParaRPr>
          </a:p>
          <a:p>
            <a:pPr marL="800100" marR="0" indent="-342900" algn="just">
              <a:lnSpc>
                <a:spcPct val="115000"/>
              </a:lnSpc>
              <a:spcBef>
                <a:spcPts val="0"/>
              </a:spcBef>
              <a:spcAft>
                <a:spcPts val="1000"/>
              </a:spcAft>
              <a:buFont typeface="Arial" panose="020B0604020202020204" pitchFamily="34" charset="0"/>
              <a:buChar char="•"/>
            </a:pPr>
            <a:r>
              <a:rPr lang="ro-RO" sz="2000" dirty="0">
                <a:latin typeface="Times New Roman" panose="02020603050405020304" pitchFamily="18" charset="0"/>
                <a:ea typeface="Calibri" panose="020F0502020204030204" pitchFamily="34" charset="0"/>
                <a:cs typeface="Times New Roman" panose="02020603050405020304" pitchFamily="18" charset="0"/>
              </a:rPr>
              <a:t>Monitorizarea modului de valorificare a rezultatelor </a:t>
            </a:r>
            <a:r>
              <a:rPr lang="en-US" sz="2000" dirty="0">
                <a:latin typeface="Times New Roman" panose="02020603050405020304" pitchFamily="18" charset="0"/>
                <a:ea typeface="Calibri" panose="020F0502020204030204" pitchFamily="34" charset="0"/>
                <a:cs typeface="Times New Roman" panose="02020603050405020304" pitchFamily="18" charset="0"/>
              </a:rPr>
              <a:t>la </a:t>
            </a:r>
            <a:r>
              <a:rPr lang="ro-RO" sz="2000" dirty="0">
                <a:latin typeface="Times New Roman" panose="02020603050405020304" pitchFamily="18" charset="0"/>
                <a:ea typeface="Calibri" panose="020F0502020204030204" pitchFamily="34" charset="0"/>
                <a:cs typeface="Times New Roman" panose="02020603050405020304" pitchFamily="18" charset="0"/>
              </a:rPr>
              <a:t>simulăril</a:t>
            </a:r>
            <a:r>
              <a:rPr lang="en-US" sz="2000" dirty="0">
                <a:latin typeface="Times New Roman" panose="02020603050405020304" pitchFamily="18" charset="0"/>
                <a:ea typeface="Calibri" panose="020F0502020204030204" pitchFamily="34" charset="0"/>
                <a:cs typeface="Times New Roman" panose="02020603050405020304" pitchFamily="18" charset="0"/>
              </a:rPr>
              <a:t>e </a:t>
            </a:r>
            <a:r>
              <a:rPr lang="ro-RO" sz="2000" dirty="0">
                <a:latin typeface="Times New Roman" panose="02020603050405020304" pitchFamily="18" charset="0"/>
                <a:ea typeface="Calibri" panose="020F0502020204030204" pitchFamily="34" charset="0"/>
                <a:cs typeface="Times New Roman" panose="02020603050405020304" pitchFamily="18" charset="0"/>
              </a:rPr>
              <a:t>examenelor naționale la nivelul unităților de învățământ;</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800100" marR="0" indent="-342900" algn="just">
              <a:lnSpc>
                <a:spcPct val="115000"/>
              </a:lnSpc>
              <a:spcBef>
                <a:spcPts val="0"/>
              </a:spcBef>
              <a:spcAft>
                <a:spcPts val="1000"/>
              </a:spcAft>
              <a:buFont typeface="Arial" panose="020B0604020202020204" pitchFamily="34" charset="0"/>
              <a:buChar char="•"/>
            </a:pPr>
            <a:r>
              <a:rPr lang="ro-RO" sz="2000" dirty="0">
                <a:latin typeface="Times New Roman" panose="02020603050405020304" pitchFamily="18" charset="0"/>
                <a:ea typeface="Calibri" panose="020F0502020204030204" pitchFamily="34" charset="0"/>
                <a:cs typeface="Times New Roman" panose="02020603050405020304" pitchFamily="18" charset="0"/>
              </a:rPr>
              <a:t>Monitorizarea activității cadrelor didactice de limba și literatura română;</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800100" marR="0" indent="-342900" algn="just">
              <a:lnSpc>
                <a:spcPct val="115000"/>
              </a:lnSpc>
              <a:spcBef>
                <a:spcPts val="0"/>
              </a:spcBef>
              <a:spcAft>
                <a:spcPts val="1000"/>
              </a:spcAft>
              <a:buFont typeface="Arial" panose="020B0604020202020204" pitchFamily="34" charset="0"/>
              <a:buChar char="•"/>
            </a:pPr>
            <a:r>
              <a:rPr lang="ro-RO" sz="2000" dirty="0">
                <a:latin typeface="Times New Roman" panose="02020603050405020304" pitchFamily="18" charset="0"/>
                <a:ea typeface="Calibri" panose="020F0502020204030204" pitchFamily="34" charset="0"/>
                <a:cs typeface="Times New Roman" panose="02020603050405020304" pitchFamily="18" charset="0"/>
              </a:rPr>
              <a:t>Implementarea noii programe școlare la clasele a V-a și a VI-a</a:t>
            </a:r>
            <a:r>
              <a:rPr lang="en-US" sz="2000" dirty="0">
                <a:latin typeface="Times New Roman" panose="02020603050405020304" pitchFamily="18" charset="0"/>
                <a:ea typeface="Calibri" panose="020F0502020204030204" pitchFamily="34" charset="0"/>
                <a:cs typeface="Times New Roman" panose="02020603050405020304" pitchFamily="18" charset="0"/>
              </a:rPr>
              <a:t>.</a:t>
            </a:r>
            <a:endParaRPr lang="ro-RO" sz="2000" dirty="0">
              <a:latin typeface="Times New Roman" panose="02020603050405020304" pitchFamily="18" charset="0"/>
              <a:ea typeface="Calibri" panose="020F0502020204030204" pitchFamily="34" charset="0"/>
              <a:cs typeface="Times New Roman" panose="02020603050405020304" pitchFamily="18" charset="0"/>
            </a:endParaRPr>
          </a:p>
          <a:p>
            <a:pPr marL="457200" marR="0" algn="just">
              <a:lnSpc>
                <a:spcPct val="115000"/>
              </a:lnSpc>
              <a:spcBef>
                <a:spcPts val="0"/>
              </a:spcBef>
              <a:spcAft>
                <a:spcPts val="1000"/>
              </a:spcAft>
            </a:pPr>
            <a:r>
              <a:rPr lang="ro-RO" sz="2000" dirty="0">
                <a:latin typeface="Times New Roman" panose="02020603050405020304" pitchFamily="18" charset="0"/>
                <a:ea typeface="Calibri" panose="020F0502020204030204" pitchFamily="34" charset="0"/>
                <a:cs typeface="Times New Roman" panose="02020603050405020304" pitchFamily="18" charset="0"/>
              </a:rPr>
              <a:t>Au fost inspectate următoarele unități de învățământ:</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457200" marR="0" algn="just">
              <a:lnSpc>
                <a:spcPct val="115000"/>
              </a:lnSpc>
              <a:spcBef>
                <a:spcPts val="0"/>
              </a:spcBef>
              <a:spcAft>
                <a:spcPts val="1000"/>
              </a:spcAft>
            </a:pPr>
            <a:r>
              <a:rPr lang="ro-RO" sz="2000" dirty="0">
                <a:latin typeface="Times New Roman" panose="02020603050405020304" pitchFamily="18" charset="0"/>
                <a:ea typeface="Calibri" panose="020F0502020204030204" pitchFamily="34" charset="0"/>
                <a:cs typeface="Times New Roman" panose="02020603050405020304" pitchFamily="18" charset="0"/>
              </a:rPr>
              <a:t>Școala Gimnazială Baciu, Școala Gimnazială </a:t>
            </a:r>
            <a:r>
              <a:rPr lang="ro-RO" sz="2000" i="1" dirty="0">
                <a:latin typeface="Times New Roman" panose="02020603050405020304" pitchFamily="18" charset="0"/>
                <a:ea typeface="Calibri" panose="020F0502020204030204" pitchFamily="34" charset="0"/>
                <a:cs typeface="Times New Roman" panose="02020603050405020304" pitchFamily="18" charset="0"/>
              </a:rPr>
              <a:t>Gheorghe Șincai</a:t>
            </a:r>
            <a:r>
              <a:rPr lang="ro-RO" sz="2000" dirty="0">
                <a:latin typeface="Times New Roman" panose="02020603050405020304" pitchFamily="18" charset="0"/>
                <a:ea typeface="Calibri" panose="020F0502020204030204" pitchFamily="34" charset="0"/>
                <a:cs typeface="Times New Roman" panose="02020603050405020304" pitchFamily="18" charset="0"/>
              </a:rPr>
              <a:t> Florești, Școala Gimnazială </a:t>
            </a:r>
            <a:r>
              <a:rPr lang="ro-RO" sz="2000" i="1" dirty="0">
                <a:latin typeface="Times New Roman" panose="02020603050405020304" pitchFamily="18" charset="0"/>
                <a:ea typeface="Calibri" panose="020F0502020204030204" pitchFamily="34" charset="0"/>
                <a:cs typeface="Times New Roman" panose="02020603050405020304" pitchFamily="18" charset="0"/>
              </a:rPr>
              <a:t>Liviu Rebreanu </a:t>
            </a:r>
            <a:r>
              <a:rPr lang="ro-RO" sz="2000" dirty="0">
                <a:latin typeface="Times New Roman" panose="02020603050405020304" pitchFamily="18" charset="0"/>
                <a:ea typeface="Calibri" panose="020F0502020204030204" pitchFamily="34" charset="0"/>
                <a:cs typeface="Times New Roman" panose="02020603050405020304" pitchFamily="18" charset="0"/>
              </a:rPr>
              <a:t>Cluj-Napoca, Școala Gimnazială Gârbău, Școala Gimnazială Iclod, Liceul Teoretic </a:t>
            </a:r>
            <a:r>
              <a:rPr lang="ro-RO" sz="2000" i="1" dirty="0">
                <a:latin typeface="Times New Roman" panose="02020603050405020304" pitchFamily="18" charset="0"/>
                <a:ea typeface="Calibri" panose="020F0502020204030204" pitchFamily="34" charset="0"/>
                <a:cs typeface="Times New Roman" panose="02020603050405020304" pitchFamily="18" charset="0"/>
              </a:rPr>
              <a:t>Apaczai Csere Janos, </a:t>
            </a:r>
            <a:r>
              <a:rPr lang="ro-RO" sz="2000" dirty="0">
                <a:latin typeface="Times New Roman" panose="02020603050405020304" pitchFamily="18" charset="0"/>
                <a:ea typeface="Calibri" panose="020F0502020204030204" pitchFamily="34" charset="0"/>
                <a:cs typeface="Times New Roman" panose="02020603050405020304" pitchFamily="18" charset="0"/>
              </a:rPr>
              <a:t>Liceul Unitarian</a:t>
            </a:r>
            <a:r>
              <a:rPr lang="ro-RO" sz="2000" i="1" dirty="0">
                <a:latin typeface="Times New Roman" panose="02020603050405020304" pitchFamily="18" charset="0"/>
                <a:ea typeface="Calibri" panose="020F0502020204030204" pitchFamily="34" charset="0"/>
                <a:cs typeface="Times New Roman" panose="02020603050405020304" pitchFamily="18" charset="0"/>
              </a:rPr>
              <a:t> Janos  Zsigmond, </a:t>
            </a:r>
            <a:r>
              <a:rPr lang="ro-RO" sz="2000" dirty="0">
                <a:latin typeface="Times New Roman" panose="02020603050405020304" pitchFamily="18" charset="0"/>
                <a:ea typeface="Calibri" panose="020F0502020204030204" pitchFamily="34" charset="0"/>
                <a:cs typeface="Times New Roman" panose="02020603050405020304" pitchFamily="18" charset="0"/>
              </a:rPr>
              <a:t>Școala Gimnazială</a:t>
            </a:r>
            <a:r>
              <a:rPr lang="ro-RO" sz="2000" i="1" dirty="0">
                <a:latin typeface="Times New Roman" panose="02020603050405020304" pitchFamily="18" charset="0"/>
                <a:ea typeface="Calibri" panose="020F0502020204030204" pitchFamily="34" charset="0"/>
                <a:cs typeface="Times New Roman" panose="02020603050405020304" pitchFamily="18" charset="0"/>
              </a:rPr>
              <a:t> Vaida Voevod, </a:t>
            </a:r>
            <a:r>
              <a:rPr lang="ro-RO" sz="2000" dirty="0">
                <a:latin typeface="Times New Roman" panose="02020603050405020304" pitchFamily="18" charset="0"/>
                <a:ea typeface="Calibri" panose="020F0502020204030204" pitchFamily="34" charset="0"/>
                <a:cs typeface="Times New Roman" panose="02020603050405020304" pitchFamily="18" charset="0"/>
              </a:rPr>
              <a:t>Școala Gimnazială Aluniș, Școala Gimnazială Nireș, Școala Gimnazială Suatu, Școala Gimnazială Dăbâca, Școala Gimnazială Câțcău, Școala Gimnazială Țaga etc.</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TextBox 2"/>
          <p:cNvSpPr txBox="1"/>
          <p:nvPr/>
        </p:nvSpPr>
        <p:spPr>
          <a:xfrm>
            <a:off x="721218" y="231819"/>
            <a:ext cx="11243256" cy="1077218"/>
          </a:xfrm>
          <a:prstGeom prst="rect">
            <a:avLst/>
          </a:prstGeom>
          <a:noFill/>
        </p:spPr>
        <p:txBody>
          <a:bodyPr wrap="square" rtlCol="0">
            <a:spAutoFit/>
          </a:bodyPr>
          <a:lstStyle/>
          <a:p>
            <a:r>
              <a:rPr lang="ro-RO" sz="3200" b="1" dirty="0">
                <a:ln w="0"/>
                <a:effectLst>
                  <a:outerShdw blurRad="38100" dist="19050" dir="2700000" algn="tl" rotWithShape="0">
                    <a:prstClr val="black">
                      <a:alpha val="40000"/>
                    </a:prstClr>
                  </a:outerShdw>
                </a:effectLst>
                <a:latin typeface="Times New Roman" panose="02020603050405020304" pitchFamily="18" charset="0"/>
                <a:ea typeface="+mj-ea"/>
                <a:cs typeface="Times New Roman" panose="02020603050405020304" pitchFamily="18" charset="0"/>
              </a:rPr>
              <a:t>1.</a:t>
            </a:r>
            <a:r>
              <a:rPr lang="en-US" sz="3200" b="1" dirty="0">
                <a:ln w="0"/>
                <a:effectLst>
                  <a:outerShdw blurRad="38100" dist="19050" dir="2700000" algn="tl" rotWithShape="0">
                    <a:prstClr val="black">
                      <a:alpha val="40000"/>
                    </a:prstClr>
                  </a:outerShdw>
                </a:effectLst>
                <a:latin typeface="Times New Roman" panose="02020603050405020304" pitchFamily="18" charset="0"/>
                <a:ea typeface="+mj-ea"/>
                <a:cs typeface="Times New Roman" panose="02020603050405020304" pitchFamily="18" charset="0"/>
              </a:rPr>
              <a:t> </a:t>
            </a:r>
            <a:r>
              <a:rPr lang="ro-RO" sz="3200" b="1" dirty="0">
                <a:ln w="0"/>
                <a:effectLst>
                  <a:outerShdw blurRad="38100" dist="19050" dir="2700000" algn="tl" rotWithShape="0">
                    <a:prstClr val="black">
                      <a:alpha val="40000"/>
                    </a:prstClr>
                  </a:outerShdw>
                </a:effectLst>
                <a:latin typeface="Times New Roman" panose="02020603050405020304" pitchFamily="18" charset="0"/>
                <a:ea typeface="+mj-ea"/>
                <a:cs typeface="Times New Roman" panose="02020603050405020304" pitchFamily="18" charset="0"/>
              </a:rPr>
              <a:t>Diagnoza procesului educațional la disciplina limba și literatura română</a:t>
            </a:r>
            <a:endParaRPr lang="ro-RO"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92005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9927" y="858982"/>
            <a:ext cx="8506691" cy="4278094"/>
          </a:xfrm>
          <a:prstGeom prst="rect">
            <a:avLst/>
          </a:prstGeom>
        </p:spPr>
        <p:txBody>
          <a:bodyPr wrap="square">
            <a:spAutoFit/>
          </a:bodyPr>
          <a:lstStyle/>
          <a:p>
            <a:pPr lvl="0"/>
            <a:r>
              <a:rPr lang="ro-RO" sz="4000" b="1" dirty="0">
                <a:latin typeface="Times New Roman" panose="02020603050405020304" pitchFamily="18" charset="0"/>
                <a:cs typeface="Times New Roman" panose="02020603050405020304" pitchFamily="18" charset="0"/>
              </a:rPr>
              <a:t>Inspecții școlare generale:</a:t>
            </a:r>
            <a:endParaRPr lang="en-US" sz="4000" b="1" dirty="0">
              <a:latin typeface="Times New Roman" panose="02020603050405020304" pitchFamily="18" charset="0"/>
              <a:cs typeface="Times New Roman" panose="02020603050405020304" pitchFamily="18" charset="0"/>
            </a:endParaRPr>
          </a:p>
          <a:p>
            <a:pPr lvl="0"/>
            <a:endParaRPr lang="ro-RO" sz="40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Colegiul</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Tehnic</a:t>
            </a:r>
            <a:r>
              <a:rPr lang="en-US" sz="3200"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Turda</a:t>
            </a:r>
            <a:r>
              <a:rPr lang="ro-RO" sz="3200" dirty="0">
                <a:latin typeface="Times New Roman" panose="02020603050405020304" pitchFamily="18" charset="0"/>
                <a:cs typeface="Times New Roman" panose="02020603050405020304" pitchFamily="18" charset="0"/>
              </a:rPr>
              <a:t>;</a:t>
            </a:r>
          </a:p>
          <a:p>
            <a:r>
              <a:rPr lang="en-US" sz="3200" dirty="0">
                <a:latin typeface="Times New Roman" panose="02020603050405020304" pitchFamily="18" charset="0"/>
                <a:cs typeface="Times New Roman" panose="02020603050405020304" pitchFamily="18" charset="0"/>
              </a:rPr>
              <a:t>	</a:t>
            </a:r>
            <a:r>
              <a:rPr lang="ro-RO" sz="3200" dirty="0">
                <a:latin typeface="Times New Roman" panose="02020603050405020304" pitchFamily="18" charset="0"/>
                <a:cs typeface="Times New Roman" panose="02020603050405020304" pitchFamily="18" charset="0"/>
              </a:rPr>
              <a:t>Liceul Waldorf Cluj;</a:t>
            </a:r>
          </a:p>
          <a:p>
            <a:r>
              <a:rPr lang="en-US" sz="3200" dirty="0">
                <a:latin typeface="Times New Roman" panose="02020603050405020304" pitchFamily="18" charset="0"/>
                <a:cs typeface="Times New Roman" panose="02020603050405020304" pitchFamily="18" charset="0"/>
              </a:rPr>
              <a:t>	</a:t>
            </a:r>
            <a:r>
              <a:rPr lang="ro-RO" sz="3200" dirty="0">
                <a:latin typeface="Times New Roman" panose="02020603050405020304" pitchFamily="18" charset="0"/>
                <a:cs typeface="Times New Roman" panose="02020603050405020304" pitchFamily="18" charset="0"/>
              </a:rPr>
              <a:t>Liceul Teoretic </a:t>
            </a:r>
            <a:r>
              <a:rPr lang="ro-RO" sz="3200" i="1" dirty="0">
                <a:latin typeface="Times New Roman" panose="02020603050405020304" pitchFamily="18" charset="0"/>
                <a:cs typeface="Times New Roman" panose="02020603050405020304" pitchFamily="18" charset="0"/>
              </a:rPr>
              <a:t>Octavian Goga </a:t>
            </a:r>
            <a:r>
              <a:rPr lang="ro-RO" sz="3200" dirty="0">
                <a:latin typeface="Times New Roman" panose="02020603050405020304" pitchFamily="18" charset="0"/>
                <a:cs typeface="Times New Roman" panose="02020603050405020304" pitchFamily="18" charset="0"/>
              </a:rPr>
              <a:t>Huedin;</a:t>
            </a:r>
          </a:p>
          <a:p>
            <a:r>
              <a:rPr lang="en-US" sz="3200" dirty="0">
                <a:latin typeface="Times New Roman" panose="02020603050405020304" pitchFamily="18" charset="0"/>
                <a:cs typeface="Times New Roman" panose="02020603050405020304" pitchFamily="18" charset="0"/>
              </a:rPr>
              <a:t>	</a:t>
            </a:r>
            <a:r>
              <a:rPr lang="ro-RO" sz="3200" dirty="0">
                <a:latin typeface="Times New Roman" panose="02020603050405020304" pitchFamily="18" charset="0"/>
                <a:cs typeface="Times New Roman" panose="02020603050405020304" pitchFamily="18" charset="0"/>
              </a:rPr>
              <a:t>Școala Gimnazială </a:t>
            </a:r>
            <a:r>
              <a:rPr lang="en-US" sz="3200" i="1" dirty="0" err="1">
                <a:latin typeface="Times New Roman" panose="02020603050405020304" pitchFamily="18" charset="0"/>
                <a:cs typeface="Times New Roman" panose="02020603050405020304" pitchFamily="18" charset="0"/>
              </a:rPr>
              <a:t>Liviu</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Rebreanu</a:t>
            </a:r>
            <a:r>
              <a:rPr lang="en-US" sz="3200" i="1"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Cluj</a:t>
            </a:r>
            <a:r>
              <a:rPr lang="ro-RO" sz="3200" dirty="0">
                <a:latin typeface="Times New Roman" panose="02020603050405020304" pitchFamily="18" charset="0"/>
                <a:cs typeface="Times New Roman" panose="02020603050405020304" pitchFamily="18" charset="0"/>
              </a:rPr>
              <a:t>;</a:t>
            </a:r>
          </a:p>
          <a:p>
            <a:r>
              <a:rPr lang="en-US" sz="3200" dirty="0">
                <a:latin typeface="Times New Roman" panose="02020603050405020304" pitchFamily="18" charset="0"/>
                <a:cs typeface="Times New Roman" panose="02020603050405020304" pitchFamily="18" charset="0"/>
              </a:rPr>
              <a:t>	</a:t>
            </a:r>
            <a:r>
              <a:rPr lang="ro-RO" sz="3200" dirty="0">
                <a:latin typeface="Times New Roman" panose="02020603050405020304" pitchFamily="18" charset="0"/>
                <a:cs typeface="Times New Roman" panose="02020603050405020304" pitchFamily="18" charset="0"/>
              </a:rPr>
              <a:t>Școala Gimnazială Luna, Turda;</a:t>
            </a:r>
          </a:p>
          <a:p>
            <a:r>
              <a:rPr lang="en-US" sz="3200" dirty="0">
                <a:latin typeface="Times New Roman" panose="02020603050405020304" pitchFamily="18" charset="0"/>
                <a:cs typeface="Times New Roman" panose="02020603050405020304" pitchFamily="18" charset="0"/>
              </a:rPr>
              <a:t>	</a:t>
            </a:r>
            <a:r>
              <a:rPr lang="ro-RO" sz="3200" dirty="0">
                <a:latin typeface="Times New Roman" panose="02020603050405020304" pitchFamily="18" charset="0"/>
                <a:cs typeface="Times New Roman" panose="02020603050405020304" pitchFamily="18" charset="0"/>
              </a:rPr>
              <a:t>Școala Gimnazială </a:t>
            </a:r>
            <a:r>
              <a:rPr lang="en-US" sz="3200" dirty="0">
                <a:latin typeface="Times New Roman" panose="02020603050405020304" pitchFamily="18" charset="0"/>
                <a:cs typeface="Times New Roman" panose="02020603050405020304" pitchFamily="18" charset="0"/>
              </a:rPr>
              <a:t>G</a:t>
            </a:r>
            <a:r>
              <a:rPr lang="ro-RO" sz="3200" dirty="0">
                <a:latin typeface="Times New Roman" panose="02020603050405020304" pitchFamily="18" charset="0"/>
                <a:cs typeface="Times New Roman" panose="02020603050405020304" pitchFamily="18" charset="0"/>
              </a:rPr>
              <a:t>ârbău.</a:t>
            </a:r>
          </a:p>
        </p:txBody>
      </p:sp>
    </p:spTree>
    <p:extLst>
      <p:ext uri="{BB962C8B-B14F-4D97-AF65-F5344CB8AC3E}">
        <p14:creationId xmlns:p14="http://schemas.microsoft.com/office/powerpoint/2010/main" val="10209822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11901054" cy="7854458"/>
          </a:xfrm>
          <a:prstGeom prst="rect">
            <a:avLst/>
          </a:prstGeom>
        </p:spPr>
        <p:txBody>
          <a:bodyPr wrap="square">
            <a:spAutoFit/>
          </a:bodyPr>
          <a:lstStyle/>
          <a:p>
            <a:pPr marL="342900" marR="0" lvl="0" indent="-342900" algn="just">
              <a:spcBef>
                <a:spcPts val="0"/>
              </a:spcBef>
              <a:spcAft>
                <a:spcPts val="0"/>
              </a:spcAft>
              <a:buFont typeface="Arial" panose="020B0604020202020204" pitchFamily="34" charset="0"/>
              <a:buChar char="-"/>
            </a:pPr>
            <a:endParaRPr lang="ro-RO" dirty="0">
              <a:latin typeface="Cambria" panose="02040503050406030204" pitchFamily="18" charset="0"/>
              <a:ea typeface="Times New Roman" panose="02020603050405020304" pitchFamily="18" charset="0"/>
              <a:cs typeface="Cambria" panose="02040503050406030204" pitchFamily="18" charset="0"/>
            </a:endParaRPr>
          </a:p>
          <a:p>
            <a:pPr marR="0" lvl="0" algn="just">
              <a:lnSpc>
                <a:spcPct val="115000"/>
              </a:lnSpc>
              <a:spcBef>
                <a:spcPts val="0"/>
              </a:spcBef>
              <a:spcAft>
                <a:spcPts val="0"/>
              </a:spcAft>
            </a:pPr>
            <a:r>
              <a:rPr lang="ro-RO" dirty="0">
                <a:latin typeface="Cambria" panose="02040503050406030204" pitchFamily="18" charset="0"/>
                <a:ea typeface="Times New Roman" panose="02020603050405020304" pitchFamily="18" charset="0"/>
                <a:cs typeface="Cambria" panose="02040503050406030204" pitchFamily="18" charset="0"/>
              </a:rPr>
              <a:t>	</a:t>
            </a:r>
            <a:r>
              <a:rPr lang="ro-RO" sz="3600" dirty="0">
                <a:latin typeface="Times New Roman" panose="02020603050405020304" pitchFamily="18" charset="0"/>
                <a:ea typeface="Times New Roman" panose="02020603050405020304" pitchFamily="18" charset="0"/>
                <a:cs typeface="Times New Roman" panose="02020603050405020304" pitchFamily="18" charset="0"/>
              </a:rPr>
              <a:t>Aspecte po</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z</a:t>
            </a:r>
            <a:r>
              <a:rPr lang="ro-RO" sz="3600" dirty="0">
                <a:latin typeface="Times New Roman" panose="02020603050405020304" pitchFamily="18" charset="0"/>
                <a:ea typeface="Times New Roman" panose="02020603050405020304" pitchFamily="18" charset="0"/>
                <a:cs typeface="Times New Roman" panose="02020603050405020304" pitchFamily="18" charset="0"/>
              </a:rPr>
              <a:t>itive</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a:t>
            </a:r>
            <a:endParaRPr lang="ro-RO" dirty="0">
              <a:latin typeface="Cambria" panose="02040503050406030204" pitchFamily="18" charset="0"/>
              <a:ea typeface="Times New Roman" panose="02020603050405020304" pitchFamily="18" charset="0"/>
              <a:cs typeface="Cambria" panose="02040503050406030204" pitchFamily="18" charset="0"/>
            </a:endParaRPr>
          </a:p>
          <a:p>
            <a:pPr marL="285750" marR="0" lvl="0" indent="-285750" algn="just">
              <a:lnSpc>
                <a:spcPct val="115000"/>
              </a:lnSpc>
              <a:spcBef>
                <a:spcPts val="0"/>
              </a:spcBef>
              <a:spcAft>
                <a:spcPts val="0"/>
              </a:spcAft>
              <a:buFont typeface="Arial" panose="020B0604020202020204" pitchFamily="34" charset="0"/>
              <a:buChar char="•"/>
            </a:pPr>
            <a:r>
              <a:rPr lang="ro-RO" sz="2000" dirty="0">
                <a:latin typeface="Times New Roman" panose="02020603050405020304" pitchFamily="18" charset="0"/>
                <a:ea typeface="Times New Roman" panose="02020603050405020304" pitchFamily="18" charset="0"/>
                <a:cs typeface="Times New Roman" panose="02020603050405020304" pitchFamily="18" charset="0"/>
              </a:rPr>
              <a:t>În general, activitățile didactice sunt centrate pe formarea de competențe, fără a se neglija, însă, conținuturile. Profesorii concep demersuri didactice acurate, incluzând componente ludice, cu referințe interdisciplinare;</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285750" marR="0" lvl="0" indent="-285750" algn="just">
              <a:lnSpc>
                <a:spcPct val="115000"/>
              </a:lnSpc>
              <a:spcBef>
                <a:spcPts val="0"/>
              </a:spcBef>
              <a:spcAft>
                <a:spcPts val="0"/>
              </a:spcAft>
              <a:buFont typeface="Arial" panose="020B0604020202020204" pitchFamily="34" charset="0"/>
              <a:buChar char="•"/>
            </a:pPr>
            <a:r>
              <a:rPr lang="ro-RO" sz="2000" dirty="0">
                <a:latin typeface="Times New Roman" panose="02020603050405020304" pitchFamily="18" charset="0"/>
                <a:ea typeface="Times New Roman" panose="02020603050405020304" pitchFamily="18" charset="0"/>
                <a:cs typeface="Times New Roman" panose="02020603050405020304" pitchFamily="18" charset="0"/>
              </a:rPr>
              <a:t>Activităţile de pregătire a elevilor pentru evaluările naţionale sunt focalizate pe dezvoltarea şi măsurarea competenţelor specifice disciplinei;</a:t>
            </a:r>
          </a:p>
          <a:p>
            <a:pPr marL="285750" marR="0" lvl="0" indent="-285750" algn="just">
              <a:lnSpc>
                <a:spcPct val="115000"/>
              </a:lnSpc>
              <a:spcBef>
                <a:spcPts val="0"/>
              </a:spcBef>
              <a:spcAft>
                <a:spcPts val="0"/>
              </a:spcAft>
              <a:buFont typeface="Arial" panose="020B0604020202020204" pitchFamily="34" charset="0"/>
              <a:buChar char="•"/>
            </a:pPr>
            <a:r>
              <a:rPr lang="ro-RO" sz="2000" dirty="0">
                <a:latin typeface="Times New Roman" panose="02020603050405020304" pitchFamily="18" charset="0"/>
                <a:ea typeface="Times New Roman" panose="02020603050405020304" pitchFamily="18" charset="0"/>
                <a:cs typeface="Times New Roman" panose="02020603050405020304" pitchFamily="18" charset="0"/>
              </a:rPr>
              <a:t>Elevii stăpânesc, în bună măsură, conținuturile de specialitate învățate și pot opera cu acestea în diferite situații, dând dovadă de capacitate de analiză, de sinteză, de transfer;</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pPr marL="285750" marR="0" lvl="0" indent="-285750" algn="just">
              <a:lnSpc>
                <a:spcPct val="115000"/>
              </a:lnSpc>
              <a:spcBef>
                <a:spcPts val="0"/>
              </a:spcBef>
              <a:spcAft>
                <a:spcPts val="0"/>
              </a:spcAft>
              <a:buFont typeface="Arial" panose="020B0604020202020204" pitchFamily="34" charset="0"/>
              <a:buChar char="•"/>
            </a:pPr>
            <a:r>
              <a:rPr lang="ro-RO" sz="2000" dirty="0">
                <a:effectLst>
                  <a:outerShdw blurRad="50800" dist="38100" dir="2700000" algn="tl">
                    <a:srgbClr val="000000">
                      <a:alpha val="40000"/>
                    </a:srgbClr>
                  </a:outerShdw>
                </a:effectLst>
                <a:latin typeface="Times New Roman" panose="02020603050405020304" pitchFamily="18" charset="0"/>
                <a:ea typeface="Calibri" panose="020F0502020204030204" pitchFamily="34" charset="0"/>
                <a:cs typeface="Times New Roman" panose="02020603050405020304" pitchFamily="18" charset="0"/>
              </a:rPr>
              <a:t>Activitățile didactice sunt proiectate și performate cu rigurozitate;</a:t>
            </a:r>
          </a:p>
          <a:p>
            <a:pPr marL="285750" marR="0" lvl="0" indent="-285750" algn="just">
              <a:lnSpc>
                <a:spcPct val="115000"/>
              </a:lnSpc>
              <a:spcBef>
                <a:spcPts val="0"/>
              </a:spcBef>
              <a:spcAft>
                <a:spcPts val="0"/>
              </a:spcAft>
              <a:buFont typeface="Arial" panose="020B0604020202020204" pitchFamily="34" charset="0"/>
              <a:buChar char="•"/>
            </a:pPr>
            <a:r>
              <a:rPr lang="ro-RO" sz="2000" dirty="0">
                <a:effectLst>
                  <a:outerShdw blurRad="50800" dist="38100" dir="2700000" algn="tl">
                    <a:srgbClr val="000000">
                      <a:alpha val="40000"/>
                    </a:srgbClr>
                  </a:outerShdw>
                </a:effectLst>
                <a:latin typeface="Times New Roman" panose="02020603050405020304" pitchFamily="18" charset="0"/>
                <a:cs typeface="Times New Roman" panose="02020603050405020304" pitchFamily="18" charset="0"/>
              </a:rPr>
              <a:t>Orele asistate sunt organizate pe componentele predare-învățare-evaluare, componenta evaluare formativă / sumativă fiind concretizată prin observarea sistematică a rezultatelor activităților de învățare frontale / individuale / de grup, prin calificativ evaluativ / notare ritmică, prin aplicarea de chestionare de satisfacție școlară;</a:t>
            </a:r>
          </a:p>
          <a:p>
            <a:pPr marL="285750" marR="0" lvl="0" indent="-285750" algn="just">
              <a:lnSpc>
                <a:spcPct val="115000"/>
              </a:lnSpc>
              <a:spcBef>
                <a:spcPts val="0"/>
              </a:spcBef>
              <a:spcAft>
                <a:spcPts val="0"/>
              </a:spcAft>
              <a:buFont typeface="Arial" panose="020B0604020202020204" pitchFamily="34" charset="0"/>
              <a:buChar char="•"/>
            </a:pPr>
            <a:r>
              <a:rPr lang="ro-RO" sz="2000" dirty="0">
                <a:effectLst>
                  <a:outerShdw blurRad="50800" dist="38100" dir="2700000" algn="tl">
                    <a:srgbClr val="000000">
                      <a:alpha val="40000"/>
                    </a:srgbClr>
                  </a:outerShdw>
                </a:effectLst>
                <a:latin typeface="Times New Roman" panose="02020603050405020304" pitchFamily="18" charset="0"/>
                <a:cs typeface="Times New Roman" panose="02020603050405020304" pitchFamily="18" charset="0"/>
              </a:rPr>
              <a:t>Profesorii de limba și literatura română se asigură de înțelegerea și de operarea cu noile cunoștințe predate, în vederea creşterii ratei de progres şcolar . </a:t>
            </a:r>
            <a:endParaRPr lang="ro-RO" sz="20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just">
              <a:spcBef>
                <a:spcPts val="0"/>
              </a:spcBef>
              <a:spcAft>
                <a:spcPts val="0"/>
              </a:spcAft>
              <a:buFont typeface="Arial" panose="020B0604020202020204" pitchFamily="34" charset="0"/>
              <a:buChar char="-"/>
            </a:pPr>
            <a:endParaRPr lang="ro-RO" sz="20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just">
              <a:spcBef>
                <a:spcPts val="0"/>
              </a:spcBef>
              <a:spcAft>
                <a:spcPts val="0"/>
              </a:spcAft>
              <a:buFont typeface="Arial" panose="020B0604020202020204" pitchFamily="34" charset="0"/>
              <a:buChar char="-"/>
            </a:pPr>
            <a:endParaRPr lang="ro-RO" dirty="0">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just">
              <a:spcBef>
                <a:spcPts val="0"/>
              </a:spcBef>
              <a:spcAft>
                <a:spcPts val="0"/>
              </a:spcAft>
              <a:buFont typeface="Arial" panose="020B0604020202020204" pitchFamily="34" charset="0"/>
              <a:buChar char="-"/>
            </a:pPr>
            <a:endParaRPr lang="ro-RO" dirty="0">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just">
              <a:spcBef>
                <a:spcPts val="0"/>
              </a:spcBef>
              <a:spcAft>
                <a:spcPts val="0"/>
              </a:spcAft>
              <a:buFont typeface="Arial" panose="020B0604020202020204" pitchFamily="34" charset="0"/>
              <a:buChar char="-"/>
            </a:pPr>
            <a:endParaRPr lang="ro-RO" dirty="0">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just">
              <a:spcBef>
                <a:spcPts val="0"/>
              </a:spcBef>
              <a:spcAft>
                <a:spcPts val="0"/>
              </a:spcAft>
              <a:buFont typeface="Arial" panose="020B0604020202020204" pitchFamily="34" charset="0"/>
              <a:buChar char="-"/>
            </a:pPr>
            <a:endParaRPr lang="ro-RO" dirty="0">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just">
              <a:spcBef>
                <a:spcPts val="0"/>
              </a:spcBef>
              <a:spcAft>
                <a:spcPts val="0"/>
              </a:spcAft>
              <a:buFont typeface="Arial" panose="020B0604020202020204" pitchFamily="34" charset="0"/>
              <a:buChar char="-"/>
            </a:pPr>
            <a:endParaRPr lang="ro-RO" dirty="0">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just">
              <a:spcBef>
                <a:spcPts val="0"/>
              </a:spcBef>
              <a:spcAft>
                <a:spcPts val="0"/>
              </a:spcAft>
              <a:buFont typeface="Arial" panose="020B0604020202020204" pitchFamily="34" charset="0"/>
              <a:buChar char="-"/>
            </a:pPr>
            <a:endParaRPr lang="ro-RO" dirty="0">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just">
              <a:spcBef>
                <a:spcPts val="0"/>
              </a:spcBef>
              <a:spcAft>
                <a:spcPts val="0"/>
              </a:spcAft>
              <a:buFont typeface="Arial" panose="020B0604020202020204" pitchFamily="34" charset="0"/>
              <a:buChar char="-"/>
            </a:pPr>
            <a:endParaRPr lang="ro-RO" dirty="0">
              <a:latin typeface="Cambria" panose="02040503050406030204" pitchFamily="18" charset="0"/>
              <a:ea typeface="Times New Roman" panose="02020603050405020304" pitchFamily="18" charset="0"/>
              <a:cs typeface="Cambria" panose="02040503050406030204" pitchFamily="18" charset="0"/>
            </a:endParaRPr>
          </a:p>
        </p:txBody>
      </p:sp>
    </p:spTree>
    <p:extLst>
      <p:ext uri="{BB962C8B-B14F-4D97-AF65-F5344CB8AC3E}">
        <p14:creationId xmlns:p14="http://schemas.microsoft.com/office/powerpoint/2010/main" val="21645034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0109" y="263236"/>
            <a:ext cx="11748656" cy="5816977"/>
          </a:xfrm>
          <a:prstGeom prst="rect">
            <a:avLst/>
          </a:prstGeom>
        </p:spPr>
        <p:txBody>
          <a:bodyPr wrap="square">
            <a:spAutoFit/>
          </a:bodyPr>
          <a:lstStyle/>
          <a:p>
            <a:pPr marR="0" lvl="0" algn="just">
              <a:spcBef>
                <a:spcPts val="0"/>
              </a:spcBef>
              <a:spcAft>
                <a:spcPts val="0"/>
              </a:spcAft>
            </a:pPr>
            <a:r>
              <a:rPr lang="ro-RO" sz="3600" dirty="0">
                <a:latin typeface="Times New Roman" panose="02020603050405020304" pitchFamily="18" charset="0"/>
                <a:ea typeface="Times New Roman" panose="02020603050405020304" pitchFamily="18" charset="0"/>
                <a:cs typeface="Times New Roman" panose="02020603050405020304" pitchFamily="18" charset="0"/>
              </a:rPr>
              <a:t>Aspecte care necesită îmbunătățiri:</a:t>
            </a:r>
          </a:p>
          <a:p>
            <a:pPr marL="342900" marR="0" lvl="0" indent="-342900" algn="just">
              <a:spcBef>
                <a:spcPts val="0"/>
              </a:spcBef>
              <a:spcAft>
                <a:spcPts val="0"/>
              </a:spcAft>
              <a:buFont typeface="Arial" panose="020B0604020202020204" pitchFamily="34" charset="0"/>
              <a:buChar char="•"/>
            </a:pPr>
            <a:r>
              <a:rPr lang="ro-RO" sz="2400" dirty="0">
                <a:latin typeface="Times New Roman" panose="02020603050405020304" pitchFamily="18" charset="0"/>
                <a:ea typeface="Times New Roman" panose="02020603050405020304" pitchFamily="18" charset="0"/>
                <a:cs typeface="Times New Roman" panose="02020603050405020304" pitchFamily="18" charset="0"/>
              </a:rPr>
              <a:t>Nerespectarea conținuturilor prezentate de noua programă școlară, la clasele a V-a și a VI-a;</a:t>
            </a:r>
          </a:p>
          <a:p>
            <a:pPr marL="342900" marR="0" lvl="0" indent="-342900" algn="just">
              <a:spcBef>
                <a:spcPts val="0"/>
              </a:spcBef>
              <a:spcAft>
                <a:spcPts val="0"/>
              </a:spcAft>
              <a:buFont typeface="Arial" panose="020B0604020202020204" pitchFamily="34" charset="0"/>
              <a:buChar char="•"/>
            </a:pPr>
            <a:r>
              <a:rPr lang="ro-RO" sz="2400" dirty="0">
                <a:latin typeface="Times New Roman" panose="02020603050405020304" pitchFamily="18" charset="0"/>
                <a:ea typeface="Times New Roman" panose="02020603050405020304" pitchFamily="18" charset="0"/>
                <a:cs typeface="Times New Roman" panose="02020603050405020304" pitchFamily="18" charset="0"/>
              </a:rPr>
              <a:t>Proiectarea didactică nu a respectat, în unele cazuri, modelele standardizate la nivel naţional; unele planificări urmează cu docilitate parcursurile didactice propuse în manualul ales, ignorând principiul adecvării la nivelul de performanţă al colectivului de elevi;</a:t>
            </a:r>
            <a:endParaRPr lang="en-US" sz="24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just">
              <a:spcBef>
                <a:spcPts val="0"/>
              </a:spcBef>
              <a:spcAft>
                <a:spcPts val="0"/>
              </a:spcAft>
              <a:buFont typeface="Arial" panose="020B0604020202020204" pitchFamily="34" charset="0"/>
              <a:buChar char="•"/>
            </a:pPr>
            <a:r>
              <a:rPr lang="ro-RO" sz="2400" dirty="0">
                <a:latin typeface="Times New Roman" panose="02020603050405020304" pitchFamily="18" charset="0"/>
                <a:ea typeface="Times New Roman" panose="02020603050405020304" pitchFamily="18" charset="0"/>
                <a:cs typeface="Times New Roman" panose="02020603050405020304" pitchFamily="18" charset="0"/>
              </a:rPr>
              <a:t>Pregătirea ştiinţifică în domeniul „comunicare” este mai puţin performantă decât în celelalte domenii ale specialităţii;</a:t>
            </a:r>
            <a:endParaRPr lang="en-US" sz="24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just">
              <a:spcBef>
                <a:spcPts val="0"/>
              </a:spcBef>
              <a:spcAft>
                <a:spcPts val="0"/>
              </a:spcAft>
              <a:buFont typeface="Arial" panose="020B0604020202020204" pitchFamily="34" charset="0"/>
              <a:buChar char="•"/>
            </a:pPr>
            <a:r>
              <a:rPr lang="ro-RO" sz="2400" dirty="0">
                <a:latin typeface="Times New Roman" panose="02020603050405020304" pitchFamily="18" charset="0"/>
                <a:ea typeface="Times New Roman" panose="02020603050405020304" pitchFamily="18" charset="0"/>
                <a:cs typeface="Times New Roman" panose="02020603050405020304" pitchFamily="18" charset="0"/>
              </a:rPr>
              <a:t>Unii profesori perpetuează strategii şi metode tradiţionale care pun accent pe transmiterea conţinuturilor, nu pe formarea competenţelor. Frecvent, aceşti profesori susţin lecţii în care recurg la dictarea unor informaţii de specialitate pe care elevii trebuie să le memoreze şi să le reproducă;</a:t>
            </a:r>
          </a:p>
          <a:p>
            <a:pPr marL="342900" marR="0" lvl="0" indent="-342900" algn="just">
              <a:spcBef>
                <a:spcPts val="0"/>
              </a:spcBef>
              <a:spcAft>
                <a:spcPts val="0"/>
              </a:spcAft>
              <a:buFont typeface="Arial" panose="020B0604020202020204" pitchFamily="34" charset="0"/>
              <a:buChar char="•"/>
            </a:pPr>
            <a:r>
              <a:rPr lang="ro-RO" sz="2400" dirty="0">
                <a:latin typeface="Times New Roman" panose="02020603050405020304" pitchFamily="18" charset="0"/>
                <a:ea typeface="Times New Roman" panose="02020603050405020304" pitchFamily="18" charset="0"/>
                <a:cs typeface="Times New Roman" panose="02020603050405020304" pitchFamily="18" charset="0"/>
              </a:rPr>
              <a:t>S-a constatat persistenţa accentului pus pe evaluarea informaţiilor şi pe caracterul întâmplător, nesistematic al evaluării competenţelor. Alt punct vulnerabil este evaluarea fără furnizarea feedback-ului către elev, fapt ce diminuează caracterul formativ al evaluării curente (de exemplu, lipsa baremului de evaluare a răspunsului oral).</a:t>
            </a:r>
            <a:endParaRPr lang="en-US"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34026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6DAB494-C1DC-4480-A81F-1701EC056BD9}"/>
              </a:ext>
            </a:extLst>
          </p:cNvPr>
          <p:cNvSpPr>
            <a:spLocks noGrp="1"/>
          </p:cNvSpPr>
          <p:nvPr>
            <p:ph type="title"/>
          </p:nvPr>
        </p:nvSpPr>
        <p:spPr>
          <a:xfrm>
            <a:off x="720925" y="219961"/>
            <a:ext cx="9404723" cy="1400530"/>
          </a:xfrm>
        </p:spPr>
        <p:txBody>
          <a:bodyPr/>
          <a:lstStyle/>
          <a:p>
            <a:r>
              <a:rPr lang="ro-RO" sz="3200" b="1" dirty="0">
                <a:ln w="0"/>
                <a:effectLst>
                  <a:outerShdw blurRad="38100" dist="19050" dir="2700000" algn="tl" rotWithShape="0">
                    <a:prstClr val="black">
                      <a:alpha val="40000"/>
                    </a:prstClr>
                  </a:outerShdw>
                </a:effectLst>
                <a:latin typeface="Times New Roman" panose="02020603050405020304" pitchFamily="18" charset="0"/>
                <a:cs typeface="Times New Roman" panose="02020603050405020304" pitchFamily="18" charset="0"/>
              </a:rPr>
              <a:t>1. Diagnoza procesului educațional la disciplina limba și literatura română</a:t>
            </a:r>
            <a:r>
              <a:rPr lang="ro-RO" sz="4400" b="1" dirty="0">
                <a:ln w="0"/>
                <a:effectLst>
                  <a:outerShdw blurRad="38100" dist="19050" dir="2700000" algn="tl" rotWithShape="0">
                    <a:prstClr val="black">
                      <a:alpha val="40000"/>
                    </a:prstClr>
                  </a:outerShdw>
                </a:effectLst>
                <a:latin typeface="Times New Roman" panose="02020603050405020304" pitchFamily="18" charset="0"/>
                <a:cs typeface="Times New Roman" panose="02020603050405020304" pitchFamily="18" charset="0"/>
              </a:rPr>
              <a:t/>
            </a:r>
            <a:br>
              <a:rPr lang="ro-RO" sz="4400" b="1" dirty="0">
                <a:ln w="0"/>
                <a:effectLst>
                  <a:outerShdw blurRad="38100" dist="19050" dir="2700000" algn="tl" rotWithShape="0">
                    <a:prstClr val="black">
                      <a:alpha val="40000"/>
                    </a:prstClr>
                  </a:outerShdw>
                </a:effectLst>
                <a:latin typeface="Times New Roman" panose="02020603050405020304" pitchFamily="18" charset="0"/>
                <a:cs typeface="Times New Roman" panose="02020603050405020304" pitchFamily="18" charset="0"/>
              </a:rPr>
            </a:br>
            <a:r>
              <a:rPr lang="ro-RO" sz="4400" b="1" dirty="0">
                <a:ln w="0"/>
                <a:effectLst>
                  <a:outerShdw blurRad="38100" dist="19050" dir="2700000" algn="tl" rotWithShape="0">
                    <a:prstClr val="black">
                      <a:alpha val="40000"/>
                    </a:prstClr>
                  </a:outerShdw>
                </a:effectLst>
                <a:latin typeface="Times New Roman" panose="02020603050405020304" pitchFamily="18" charset="0"/>
                <a:cs typeface="Times New Roman" panose="02020603050405020304" pitchFamily="18" charset="0"/>
              </a:rPr>
              <a:t/>
            </a:r>
            <a:br>
              <a:rPr lang="ro-RO" sz="4400" b="1" dirty="0">
                <a:ln w="0"/>
                <a:effectLst>
                  <a:outerShdw blurRad="38100" dist="19050" dir="2700000" algn="tl" rotWithShape="0">
                    <a:prstClr val="black">
                      <a:alpha val="40000"/>
                    </a:prstClr>
                  </a:outerShdw>
                </a:effectLst>
                <a:latin typeface="Times New Roman" panose="02020603050405020304" pitchFamily="18" charset="0"/>
                <a:cs typeface="Times New Roman" panose="02020603050405020304" pitchFamily="18" charset="0"/>
              </a:rPr>
            </a:br>
            <a:r>
              <a:rPr lang="ro-RO" sz="2800" b="1" dirty="0">
                <a:ln w="0"/>
                <a:effectLst>
                  <a:outerShdw blurRad="38100" dist="19050" dir="2700000" algn="tl" rotWithShape="0">
                    <a:prstClr val="black">
                      <a:alpha val="40000"/>
                    </a:prstClr>
                  </a:outerShdw>
                </a:effectLst>
                <a:latin typeface="Times New Roman" panose="02020603050405020304" pitchFamily="18" charset="0"/>
                <a:cs typeface="Times New Roman" panose="02020603050405020304" pitchFamily="18" charset="0"/>
              </a:rPr>
              <a:t>1.7. Activități de formare</a:t>
            </a:r>
            <a:r>
              <a:rPr lang="ro-RO" sz="4400" dirty="0">
                <a:latin typeface="Times New Roman" panose="02020603050405020304" pitchFamily="18" charset="0"/>
                <a:cs typeface="Times New Roman" panose="02020603050405020304" pitchFamily="18" charset="0"/>
              </a:rPr>
              <a:t/>
            </a:r>
            <a:br>
              <a:rPr lang="ro-RO" sz="4400" dirty="0">
                <a:latin typeface="Times New Roman" panose="02020603050405020304" pitchFamily="18" charset="0"/>
                <a:cs typeface="Times New Roman" panose="02020603050405020304" pitchFamily="18" charset="0"/>
              </a:rPr>
            </a:br>
            <a:endParaRPr lang="fr-FR" dirty="0"/>
          </a:p>
        </p:txBody>
      </p:sp>
      <p:sp>
        <p:nvSpPr>
          <p:cNvPr id="3" name="Rectangle 2"/>
          <p:cNvSpPr/>
          <p:nvPr/>
        </p:nvSpPr>
        <p:spPr>
          <a:xfrm>
            <a:off x="1230283" y="2274838"/>
            <a:ext cx="10213572" cy="3970318"/>
          </a:xfrm>
          <a:prstGeom prst="rect">
            <a:avLst/>
          </a:prstGeom>
        </p:spPr>
        <p:txBody>
          <a:bodyPr wrap="square">
            <a:spAutoFit/>
          </a:bodyPr>
          <a:lstStyle/>
          <a:p>
            <a:pPr marL="457200" lvl="0" indent="-457200" algn="just">
              <a:buFont typeface="Arial" panose="020B0604020202020204" pitchFamily="34" charset="0"/>
              <a:buChar char="•"/>
            </a:pPr>
            <a:r>
              <a:rPr lang="ro-RO" sz="2800" i="1" dirty="0">
                <a:latin typeface="Times New Roman" panose="02020603050405020304" pitchFamily="18" charset="0"/>
                <a:ea typeface="Calibri" panose="020F0502020204030204" pitchFamily="34" charset="0"/>
                <a:cs typeface="Times New Roman" panose="02020603050405020304" pitchFamily="18" charset="0"/>
              </a:rPr>
              <a:t>Management și consiliere în predarea limbii și literaturii române, </a:t>
            </a:r>
            <a:r>
              <a:rPr lang="ro-RO" sz="2800" dirty="0">
                <a:latin typeface="Times New Roman" panose="02020603050405020304" pitchFamily="18" charset="0"/>
                <a:ea typeface="Calibri" panose="020F0502020204030204" pitchFamily="34" charset="0"/>
                <a:cs typeface="Times New Roman" panose="02020603050405020304" pitchFamily="18" charset="0"/>
              </a:rPr>
              <a:t>organizat de CCD Cluj, formare pentru 2</a:t>
            </a:r>
            <a:r>
              <a:rPr lang="en-US" sz="2800" dirty="0">
                <a:latin typeface="Times New Roman" panose="02020603050405020304" pitchFamily="18" charset="0"/>
                <a:ea typeface="Calibri" panose="020F0502020204030204" pitchFamily="34" charset="0"/>
                <a:cs typeface="Times New Roman" panose="02020603050405020304" pitchFamily="18" charset="0"/>
              </a:rPr>
              <a:t>2</a:t>
            </a:r>
            <a:r>
              <a:rPr lang="ro-RO" sz="2800" dirty="0">
                <a:latin typeface="Times New Roman" panose="02020603050405020304" pitchFamily="18" charset="0"/>
                <a:ea typeface="Calibri" panose="020F0502020204030204" pitchFamily="34" charset="0"/>
                <a:cs typeface="Times New Roman" panose="02020603050405020304" pitchFamily="18" charset="0"/>
              </a:rPr>
              <a:t> de profesori de limba și literatura română - 24 de ore, 20 de participanți, formator Graur Smaranda;</a:t>
            </a:r>
          </a:p>
          <a:p>
            <a:pPr marL="457200" lvl="0" indent="-457200" algn="just">
              <a:buFont typeface="Arial" panose="020B0604020202020204" pitchFamily="34" charset="0"/>
              <a:buChar char="•"/>
            </a:pPr>
            <a:r>
              <a:rPr lang="ro-RO" sz="2800" i="1" dirty="0">
                <a:latin typeface="Times New Roman" panose="02020603050405020304" pitchFamily="18" charset="0"/>
                <a:ea typeface="Calibri" panose="020F0502020204030204" pitchFamily="34" charset="0"/>
                <a:cs typeface="Times New Roman" panose="02020603050405020304" pitchFamily="18" charset="0"/>
              </a:rPr>
              <a:t>Management în evaluarea didactică, formare pentru cadre didactice care predau în învățământul rural, în parteneriat cu CCD Cluj și Palatul Copiilor Cluj - </a:t>
            </a:r>
            <a:r>
              <a:rPr lang="ro-RO" sz="2800" dirty="0">
                <a:latin typeface="Times New Roman" panose="02020603050405020304" pitchFamily="18" charset="0"/>
                <a:ea typeface="Calibri" panose="020F0502020204030204" pitchFamily="34" charset="0"/>
                <a:cs typeface="Times New Roman" panose="02020603050405020304" pitchFamily="18" charset="0"/>
              </a:rPr>
              <a:t>20 de ore, 48 de cadre didactice, formatori: Sfîrlea Lenuța, Popa Mihaela, Graur Smaranda.</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531713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17F00140-21B5-4060-91B3-D3C257D6AF66}"/>
              </a:ext>
            </a:extLst>
          </p:cNvPr>
          <p:cNvSpPr/>
          <p:nvPr/>
        </p:nvSpPr>
        <p:spPr>
          <a:xfrm>
            <a:off x="393700" y="177801"/>
            <a:ext cx="11239500" cy="6848991"/>
          </a:xfrm>
          <a:prstGeom prst="rect">
            <a:avLst/>
          </a:prstGeom>
        </p:spPr>
        <p:txBody>
          <a:bodyPr wrap="square">
            <a:spAutoFit/>
          </a:bodyPr>
          <a:lstStyle/>
          <a:p>
            <a:pPr>
              <a:lnSpc>
                <a:spcPct val="107000"/>
              </a:lnSpc>
              <a:spcAft>
                <a:spcPts val="800"/>
              </a:spcAft>
            </a:pPr>
            <a:r>
              <a:rPr lang="ro-RO" sz="2400" b="1" dirty="0">
                <a:latin typeface="Calibri" panose="020F0502020204030204" pitchFamily="34" charset="0"/>
                <a:ea typeface="Calibri" panose="020F0502020204030204" pitchFamily="34" charset="0"/>
                <a:cs typeface="Times New Roman" panose="02020603050405020304" pitchFamily="18" charset="0"/>
              </a:rPr>
              <a:t>1.8. Activitatea cercurilor metodice în anul școlar 2018-2019</a:t>
            </a:r>
            <a:endParaRPr lang="ro-RO" i="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o-RO" sz="2000" b="1" i="1" dirty="0">
                <a:latin typeface="Times New Roman" panose="02020603050405020304" pitchFamily="18" charset="0"/>
                <a:ea typeface="Calibri" panose="020F0502020204030204" pitchFamily="34" charset="0"/>
                <a:cs typeface="Times New Roman" panose="02020603050405020304" pitchFamily="18" charset="0"/>
              </a:rPr>
              <a:t>Noile programe și manuale pentru clasele a V-a și a VI. Dificultăți și aspecte metodologice</a:t>
            </a:r>
            <a:endParaRPr lang="en-US" sz="2000" b="1"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ro-RO" sz="2000" b="1" dirty="0">
                <a:latin typeface="Times New Roman" panose="02020603050405020304" pitchFamily="18" charset="0"/>
                <a:ea typeface="Calibri" panose="020F0502020204030204" pitchFamily="34" charset="0"/>
                <a:cs typeface="Times New Roman" panose="02020603050405020304" pitchFamily="18" charset="0"/>
              </a:rPr>
              <a:t> Școala Gimnazială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Ioan Bob</a:t>
            </a:r>
            <a:r>
              <a:rPr lang="ro-RO" sz="2000" b="1" dirty="0">
                <a:latin typeface="Times New Roman" panose="02020603050405020304" pitchFamily="18" charset="0"/>
                <a:ea typeface="Calibri" panose="020F0502020204030204" pitchFamily="34" charset="0"/>
                <a:cs typeface="Times New Roman" panose="02020603050405020304" pitchFamily="18" charset="0"/>
              </a:rPr>
              <a:t>, Cluj-Napoca</a:t>
            </a:r>
            <a:endParaRPr lang="en-US" sz="2000" b="1"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ro-RO" sz="2000" b="1" i="1" dirty="0">
                <a:latin typeface="Times New Roman" panose="02020603050405020304" pitchFamily="18" charset="0"/>
                <a:ea typeface="Calibri" panose="020F0502020204030204" pitchFamily="34" charset="0"/>
                <a:cs typeface="Times New Roman" panose="02020603050405020304" pitchFamily="18" charset="0"/>
              </a:rPr>
              <a:t>Lectura școlară în gimnaziau</a:t>
            </a:r>
          </a:p>
          <a:p>
            <a:pPr>
              <a:lnSpc>
                <a:spcPct val="107000"/>
              </a:lnSpc>
              <a:spcAft>
                <a:spcPts val="800"/>
              </a:spcAft>
            </a:pPr>
            <a:r>
              <a:rPr lang="ro-RO" sz="2000" b="1" dirty="0">
                <a:latin typeface="Times New Roman" panose="02020603050405020304" pitchFamily="18" charset="0"/>
                <a:ea typeface="Calibri" panose="020F0502020204030204" pitchFamily="34" charset="0"/>
                <a:cs typeface="Times New Roman" panose="02020603050405020304" pitchFamily="18" charset="0"/>
              </a:rPr>
              <a:t>Școala Gimnazială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Octavian Goga</a:t>
            </a:r>
            <a:r>
              <a:rPr lang="ro-RO" sz="2000" b="1" dirty="0">
                <a:latin typeface="Times New Roman" panose="02020603050405020304" pitchFamily="18" charset="0"/>
                <a:ea typeface="Calibri" panose="020F0502020204030204" pitchFamily="34" charset="0"/>
                <a:cs typeface="Times New Roman" panose="02020603050405020304" pitchFamily="18" charset="0"/>
              </a:rPr>
              <a:t>, Cluj- Napoca (Roșa Gabriela, Caia Loredana, Iacob Ionela)</a:t>
            </a:r>
            <a:endParaRPr lang="en-US" sz="2000" b="1"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ro-RO" sz="2000" b="1" dirty="0">
                <a:latin typeface="Times New Roman" panose="02020603050405020304" pitchFamily="18" charset="0"/>
                <a:ea typeface="Calibri" panose="020F0502020204030204" pitchFamily="34" charset="0"/>
                <a:cs typeface="Times New Roman" panose="02020603050405020304" pitchFamily="18" charset="0"/>
              </a:rPr>
              <a:t>Responsabili de cerc, prof.Sfârlea Lenuța, prof. Popa Mihaela</a:t>
            </a:r>
            <a:endParaRPr lang="en-US" sz="2000" b="1"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ro-RO" sz="2000" b="1" dirty="0">
                <a:latin typeface="Times New Roman" panose="02020603050405020304" pitchFamily="18" charset="0"/>
                <a:ea typeface="Calibri" panose="020F0502020204030204" pitchFamily="34" charset="0"/>
                <a:cs typeface="Times New Roman" panose="02020603050405020304" pitchFamily="18" charset="0"/>
              </a:rPr>
              <a:t> </a:t>
            </a:r>
            <a:endParaRPr lang="en-US" sz="2000" b="1"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ro-RO" sz="2000" b="1" i="1" dirty="0">
                <a:latin typeface="Times New Roman" panose="02020603050405020304" pitchFamily="18" charset="0"/>
                <a:ea typeface="Calibri" panose="020F0502020204030204" pitchFamily="34" charset="0"/>
                <a:cs typeface="Times New Roman" panose="02020603050405020304" pitchFamily="18" charset="0"/>
              </a:rPr>
              <a:t>Teste inițiale- analiza rezultatelor, planuri remediale; Simulări și examene naționale- metodologie subiecte</a:t>
            </a:r>
            <a:endParaRPr lang="en-US" sz="2000" b="1"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ro-RO" sz="2000" b="1" dirty="0">
                <a:latin typeface="Times New Roman" panose="02020603050405020304" pitchFamily="18" charset="0"/>
                <a:ea typeface="Calibri" panose="020F0502020204030204" pitchFamily="34" charset="0"/>
                <a:cs typeface="Times New Roman" panose="02020603050405020304" pitchFamily="18" charset="0"/>
              </a:rPr>
              <a:t>Liceul Tehnologic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Alexandru Borza</a:t>
            </a:r>
            <a:r>
              <a:rPr lang="ro-RO" sz="2000" b="1" dirty="0">
                <a:latin typeface="Times New Roman" panose="02020603050405020304" pitchFamily="18" charset="0"/>
                <a:ea typeface="Calibri" panose="020F0502020204030204" pitchFamily="34" charset="0"/>
                <a:cs typeface="Times New Roman" panose="02020603050405020304" pitchFamily="18" charset="0"/>
              </a:rPr>
              <a:t>, Cluj-Napoca</a:t>
            </a:r>
            <a:endParaRPr lang="en-US" sz="2000" b="1"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ro-RO" sz="2000" b="1" dirty="0">
                <a:latin typeface="Times New Roman" panose="02020603050405020304" pitchFamily="18" charset="0"/>
                <a:ea typeface="Calibri" panose="020F0502020204030204" pitchFamily="34" charset="0"/>
                <a:cs typeface="Times New Roman" panose="02020603050405020304" pitchFamily="18" charset="0"/>
              </a:rPr>
              <a:t>Responsabili de cerc, prof.Diertic Adriana, prof. Torje Nadia</a:t>
            </a:r>
          </a:p>
          <a:p>
            <a:pPr>
              <a:lnSpc>
                <a:spcPct val="107000"/>
              </a:lnSpc>
              <a:spcAft>
                <a:spcPts val="800"/>
              </a:spcAft>
            </a:pPr>
            <a:endParaRPr lang="en-US" sz="2000" b="1"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ro-RO" sz="2000" b="1" i="1" dirty="0">
                <a:latin typeface="Times New Roman" panose="02020603050405020304" pitchFamily="18" charset="0"/>
                <a:ea typeface="Calibri" panose="020F0502020204030204" pitchFamily="34" charset="0"/>
                <a:cs typeface="Times New Roman" panose="02020603050405020304" pitchFamily="18" charset="0"/>
              </a:rPr>
              <a:t>Modele de subiecte pentru examenele de bacalaureat- repere teoretice și practice</a:t>
            </a:r>
            <a:endParaRPr lang="en-US" sz="2000" b="1"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ro-RO" sz="2000" b="1" dirty="0">
                <a:latin typeface="Times New Roman" panose="02020603050405020304" pitchFamily="18" charset="0"/>
                <a:ea typeface="Calibri" panose="020F0502020204030204" pitchFamily="34" charset="0"/>
                <a:cs typeface="Times New Roman" panose="02020603050405020304" pitchFamily="18" charset="0"/>
              </a:rPr>
              <a:t>Liceul Teoretic </a:t>
            </a:r>
            <a:r>
              <a:rPr lang="ro-RO" sz="2000" b="1" i="1" dirty="0">
                <a:latin typeface="Times New Roman" panose="02020603050405020304" pitchFamily="18" charset="0"/>
                <a:ea typeface="Calibri" panose="020F0502020204030204" pitchFamily="34" charset="0"/>
                <a:cs typeface="Times New Roman" panose="02020603050405020304" pitchFamily="18" charset="0"/>
              </a:rPr>
              <a:t>Mihai Eminescu</a:t>
            </a:r>
            <a:r>
              <a:rPr lang="ro-RO" sz="2000" b="1" dirty="0">
                <a:latin typeface="Times New Roman" panose="02020603050405020304" pitchFamily="18" charset="0"/>
                <a:ea typeface="Calibri" panose="020F0502020204030204" pitchFamily="34" charset="0"/>
                <a:cs typeface="Times New Roman" panose="02020603050405020304" pitchFamily="18" charset="0"/>
              </a:rPr>
              <a:t>, Cluj-Napoca</a:t>
            </a:r>
            <a:endParaRPr lang="en-US" sz="2000" b="1"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ro-RO" sz="2000" b="1" dirty="0">
                <a:latin typeface="Times New Roman" panose="02020603050405020304" pitchFamily="18" charset="0"/>
                <a:ea typeface="Calibri" panose="020F0502020204030204" pitchFamily="34" charset="0"/>
                <a:cs typeface="Times New Roman" panose="02020603050405020304" pitchFamily="18" charset="0"/>
              </a:rPr>
              <a:t>Responsabili de cerc, prof.Popescu Cristina, prof. Pop Iulia</a:t>
            </a:r>
          </a:p>
          <a:p>
            <a:pPr>
              <a:lnSpc>
                <a:spcPct val="107000"/>
              </a:lnSpc>
              <a:spcAft>
                <a:spcPts val="800"/>
              </a:spcAft>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91364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E65C4A5F-6624-44B9-987E-D3BE0DEAA0A2}"/>
              </a:ext>
            </a:extLst>
          </p:cNvPr>
          <p:cNvSpPr/>
          <p:nvPr/>
        </p:nvSpPr>
        <p:spPr>
          <a:xfrm>
            <a:off x="241300" y="750607"/>
            <a:ext cx="11341100" cy="5655844"/>
          </a:xfrm>
          <a:prstGeom prst="rect">
            <a:avLst/>
          </a:prstGeom>
        </p:spPr>
        <p:txBody>
          <a:bodyPr wrap="square">
            <a:spAutoFit/>
          </a:bodyPr>
          <a:lstStyle/>
          <a:p>
            <a:pPr>
              <a:lnSpc>
                <a:spcPct val="107000"/>
              </a:lnSpc>
              <a:spcAft>
                <a:spcPts val="800"/>
              </a:spcAft>
            </a:pPr>
            <a:r>
              <a:rPr lang="ro-RO" sz="2400" b="1" dirty="0">
                <a:latin typeface="Calibri" panose="020F0502020204030204" pitchFamily="34" charset="0"/>
                <a:ea typeface="Calibri" panose="020F0502020204030204" pitchFamily="34" charset="0"/>
                <a:cs typeface="Times New Roman" panose="02020603050405020304" pitchFamily="18" charset="0"/>
              </a:rPr>
              <a:t>1.8. Activitatea cercurilor metodice în anul școlar 2018-2019</a:t>
            </a:r>
          </a:p>
          <a:p>
            <a:pPr>
              <a:lnSpc>
                <a:spcPct val="107000"/>
              </a:lnSpc>
              <a:spcAft>
                <a:spcPts val="800"/>
              </a:spcAft>
            </a:pPr>
            <a:endParaRPr lang="ro-RO" sz="2000" i="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o-RO" sz="2000" i="1" dirty="0">
                <a:latin typeface="Calibri" panose="020F0502020204030204" pitchFamily="34" charset="0"/>
                <a:ea typeface="Calibri" panose="020F0502020204030204" pitchFamily="34" charset="0"/>
                <a:cs typeface="Times New Roman" panose="02020603050405020304" pitchFamily="18" charset="0"/>
              </a:rPr>
              <a:t>Teste inițiale- analiza rezultatelor, planuri remediale; Simulări și examene naționale- metodologie subiecte</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o-RO" sz="2000" dirty="0">
                <a:latin typeface="Calibri" panose="020F0502020204030204" pitchFamily="34" charset="0"/>
                <a:ea typeface="Calibri" panose="020F0502020204030204" pitchFamily="34" charset="0"/>
                <a:cs typeface="Times New Roman" panose="02020603050405020304" pitchFamily="18" charset="0"/>
              </a:rPr>
              <a:t>Școala Gimnazială </a:t>
            </a:r>
            <a:r>
              <a:rPr lang="ro-RO" sz="2000" i="1" dirty="0">
                <a:latin typeface="Calibri" panose="020F0502020204030204" pitchFamily="34" charset="0"/>
                <a:ea typeface="Calibri" panose="020F0502020204030204" pitchFamily="34" charset="0"/>
                <a:cs typeface="Times New Roman" panose="02020603050405020304" pitchFamily="18" charset="0"/>
              </a:rPr>
              <a:t>Mihai Eminescu</a:t>
            </a:r>
            <a:r>
              <a:rPr lang="ro-RO" sz="2000" dirty="0">
                <a:latin typeface="Calibri" panose="020F0502020204030204" pitchFamily="34" charset="0"/>
                <a:ea typeface="Calibri" panose="020F0502020204030204" pitchFamily="34" charset="0"/>
                <a:cs typeface="Times New Roman" panose="02020603050405020304" pitchFamily="18" charset="0"/>
              </a:rPr>
              <a:t>, Dej</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o-RO" sz="2000" dirty="0">
                <a:latin typeface="Calibri" panose="020F0502020204030204" pitchFamily="34" charset="0"/>
                <a:ea typeface="Calibri" panose="020F0502020204030204" pitchFamily="34" charset="0"/>
                <a:cs typeface="Times New Roman" panose="02020603050405020304" pitchFamily="18" charset="0"/>
              </a:rPr>
              <a:t>Responsabili de cerc, prof. Bumbu Simona, prof. Vasiliu Petruța</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o-RO" sz="2000" dirty="0">
                <a:latin typeface="Calibri" panose="020F0502020204030204" pitchFamily="34" charset="0"/>
                <a:ea typeface="Calibri" panose="020F0502020204030204" pitchFamily="34" charset="0"/>
                <a:cs typeface="Times New Roman" panose="02020603050405020304" pitchFamily="18" charset="0"/>
              </a:rPr>
              <a:t>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o-RO" sz="2000" dirty="0">
                <a:latin typeface="Calibri" panose="020F0502020204030204" pitchFamily="34" charset="0"/>
                <a:ea typeface="Calibri" panose="020F0502020204030204" pitchFamily="34" charset="0"/>
                <a:cs typeface="Times New Roman" panose="02020603050405020304" pitchFamily="18" charset="0"/>
              </a:rPr>
              <a:t>Dezbatere- </a:t>
            </a:r>
            <a:r>
              <a:rPr lang="ro-RO" sz="2000" i="1" dirty="0">
                <a:latin typeface="Calibri" panose="020F0502020204030204" pitchFamily="34" charset="0"/>
                <a:ea typeface="Calibri" panose="020F0502020204030204" pitchFamily="34" charset="0"/>
                <a:cs typeface="Times New Roman" panose="02020603050405020304" pitchFamily="18" charset="0"/>
              </a:rPr>
              <a:t>Dificultăți legate de noua programă școlară</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o-RO" sz="2000" dirty="0">
                <a:latin typeface="Calibri" panose="020F0502020204030204" pitchFamily="34" charset="0"/>
                <a:ea typeface="Calibri" panose="020F0502020204030204" pitchFamily="34" charset="0"/>
                <a:cs typeface="Times New Roman" panose="02020603050405020304" pitchFamily="18" charset="0"/>
              </a:rPr>
              <a:t>Liceul Tehnologic</a:t>
            </a:r>
            <a:r>
              <a:rPr lang="ro-RO" sz="2000" i="1" dirty="0">
                <a:latin typeface="Calibri" panose="020F0502020204030204" pitchFamily="34" charset="0"/>
                <a:ea typeface="Calibri" panose="020F0502020204030204" pitchFamily="34" charset="0"/>
                <a:cs typeface="Times New Roman" panose="02020603050405020304" pitchFamily="18" charset="0"/>
              </a:rPr>
              <a:t> Vlădeasa</a:t>
            </a:r>
            <a:r>
              <a:rPr lang="ro-RO" sz="2000" dirty="0">
                <a:latin typeface="Calibri" panose="020F0502020204030204" pitchFamily="34" charset="0"/>
                <a:ea typeface="Calibri" panose="020F0502020204030204" pitchFamily="34" charset="0"/>
                <a:cs typeface="Times New Roman" panose="02020603050405020304" pitchFamily="18" charset="0"/>
              </a:rPr>
              <a:t>, Huedin</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o-RO" sz="2000" dirty="0">
                <a:latin typeface="Calibri" panose="020F0502020204030204" pitchFamily="34" charset="0"/>
                <a:ea typeface="Calibri" panose="020F0502020204030204" pitchFamily="34" charset="0"/>
                <a:cs typeface="Times New Roman" panose="02020603050405020304" pitchFamily="18" charset="0"/>
              </a:rPr>
              <a:t>Responsabili de cerc, prof. Stănică Daniela, prof. Bălan Dinu</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o-RO" sz="2000" dirty="0">
                <a:latin typeface="Calibri" panose="020F0502020204030204" pitchFamily="34" charset="0"/>
                <a:ea typeface="Calibri" panose="020F0502020204030204" pitchFamily="34" charset="0"/>
                <a:cs typeface="Times New Roman" panose="02020603050405020304" pitchFamily="18" charset="0"/>
              </a:rPr>
              <a:t>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o-RO" sz="2000" i="1" dirty="0">
                <a:latin typeface="Calibri" panose="020F0502020204030204" pitchFamily="34" charset="0"/>
                <a:ea typeface="Calibri" panose="020F0502020204030204" pitchFamily="34" charset="0"/>
                <a:cs typeface="Times New Roman" panose="02020603050405020304" pitchFamily="18" charset="0"/>
              </a:rPr>
              <a:t>Scriitori locali: trecut-prezent -viitor</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o-RO" sz="2000" dirty="0">
                <a:latin typeface="Calibri" panose="020F0502020204030204" pitchFamily="34" charset="0"/>
                <a:ea typeface="Calibri" panose="020F0502020204030204" pitchFamily="34" charset="0"/>
                <a:cs typeface="Times New Roman" panose="02020603050405020304" pitchFamily="18" charset="0"/>
              </a:rPr>
              <a:t>Colegiul Tehnic </a:t>
            </a:r>
            <a:r>
              <a:rPr lang="ro-RO" sz="2000" i="1" dirty="0">
                <a:latin typeface="Calibri" panose="020F0502020204030204" pitchFamily="34" charset="0"/>
                <a:ea typeface="Calibri" panose="020F0502020204030204" pitchFamily="34" charset="0"/>
                <a:cs typeface="Times New Roman" panose="02020603050405020304" pitchFamily="18" charset="0"/>
              </a:rPr>
              <a:t>Victor Ungureanu</a:t>
            </a:r>
            <a:r>
              <a:rPr lang="ro-RO" sz="2000" dirty="0">
                <a:latin typeface="Calibri" panose="020F0502020204030204" pitchFamily="34" charset="0"/>
                <a:ea typeface="Calibri" panose="020F0502020204030204" pitchFamily="34" charset="0"/>
                <a:cs typeface="Times New Roman" panose="02020603050405020304" pitchFamily="18" charset="0"/>
              </a:rPr>
              <a:t>, Câmpia Turzii</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o-RO" sz="2000" dirty="0">
                <a:latin typeface="Calibri" panose="020F0502020204030204" pitchFamily="34" charset="0"/>
                <a:ea typeface="Calibri" panose="020F0502020204030204" pitchFamily="34" charset="0"/>
                <a:cs typeface="Times New Roman" panose="02020603050405020304" pitchFamily="18" charset="0"/>
              </a:rPr>
              <a:t>Responsabili de cerc, prof. Loredana Corchiș, prof. Diana Spălnăcan</a:t>
            </a:r>
            <a:endParaRPr lang="en-US" sz="2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27496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274320"/>
            <a:ext cx="11882095" cy="6093976"/>
          </a:xfrm>
          <a:prstGeom prst="rect">
            <a:avLst/>
          </a:prstGeom>
          <a:noFill/>
        </p:spPr>
        <p:txBody>
          <a:bodyPr wrap="square" rtlCol="0">
            <a:spAutoFit/>
          </a:bodyPr>
          <a:lstStyle/>
          <a:p>
            <a:endParaRPr lang="ro-RO" sz="1400" b="1" dirty="0"/>
          </a:p>
          <a:p>
            <a:endParaRPr lang="ro-RO" sz="1400" b="1" dirty="0"/>
          </a:p>
          <a:p>
            <a:pPr algn="just"/>
            <a:endParaRPr lang="ro-RO" sz="1400" b="1" dirty="0"/>
          </a:p>
          <a:p>
            <a:pPr algn="just"/>
            <a:endParaRPr lang="ro-RO" sz="1400" b="1" dirty="0"/>
          </a:p>
          <a:p>
            <a:pPr algn="just"/>
            <a:endParaRPr lang="ro-RO" sz="1400" b="1" dirty="0"/>
          </a:p>
          <a:p>
            <a:pPr algn="just"/>
            <a:endParaRPr lang="ro-RO" sz="1400" b="1" dirty="0"/>
          </a:p>
          <a:p>
            <a:pPr algn="just"/>
            <a:r>
              <a:rPr lang="ro-RO" sz="2400" b="1" dirty="0">
                <a:latin typeface="Times New Roman" panose="02020603050405020304" pitchFamily="18" charset="0"/>
                <a:cs typeface="Times New Roman" panose="02020603050405020304" pitchFamily="18" charset="0"/>
              </a:rPr>
              <a:t>Programe în vigoare – disciplina limba și literatura română</a:t>
            </a:r>
          </a:p>
          <a:p>
            <a:pPr algn="just"/>
            <a:r>
              <a:rPr lang="en-US" sz="2400" b="1"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cls. a V-a , a VI-a și a VII-a: </a:t>
            </a:r>
            <a:r>
              <a:rPr lang="ro-RO" sz="2400" i="1" dirty="0">
                <a:latin typeface="Times New Roman" panose="02020603050405020304" pitchFamily="18" charset="0"/>
                <a:cs typeface="Times New Roman" panose="02020603050405020304" pitchFamily="18" charset="0"/>
              </a:rPr>
              <a:t>Programa de limba și literatura română, aprobată prin O.M.E.N. nr. 3393/ 28.02.2017</a:t>
            </a:r>
            <a:r>
              <a:rPr lang="ro-RO" sz="2400" dirty="0">
                <a:latin typeface="Times New Roman" panose="02020603050405020304" pitchFamily="18" charset="0"/>
                <a:cs typeface="Times New Roman" panose="02020603050405020304" pitchFamily="18" charset="0"/>
              </a:rPr>
              <a:t>;</a:t>
            </a:r>
          </a:p>
          <a:p>
            <a:pPr algn="just"/>
            <a:r>
              <a:rPr lang="en-US" sz="2400" b="1"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cls.</a:t>
            </a:r>
            <a:r>
              <a:rPr lang="en-US" sz="2400" b="1"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a VIII-a: </a:t>
            </a:r>
            <a:r>
              <a:rPr lang="ro-RO" sz="2400" i="1" dirty="0">
                <a:latin typeface="Times New Roman" panose="02020603050405020304" pitchFamily="18" charset="0"/>
                <a:cs typeface="Times New Roman" panose="02020603050405020304" pitchFamily="18" charset="0"/>
              </a:rPr>
              <a:t>Programa de limba și literatura română, aprobată prin O.M.E.C.I. nr. 5097/09.09.2009</a:t>
            </a:r>
            <a:r>
              <a:rPr lang="ro-RO" sz="24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a:t>
            </a:r>
            <a:endParaRPr lang="ro-RO" sz="2400" dirty="0">
              <a:latin typeface="Times New Roman" panose="02020603050405020304" pitchFamily="18" charset="0"/>
              <a:cs typeface="Times New Roman" panose="02020603050405020304" pitchFamily="18" charset="0"/>
            </a:endParaRPr>
          </a:p>
          <a:p>
            <a:pPr algn="just"/>
            <a:r>
              <a:rPr lang="en-US" sz="2400" b="1"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cls. a IX-a și a X-a : </a:t>
            </a:r>
            <a:r>
              <a:rPr lang="ro-RO" sz="2400" i="1" dirty="0">
                <a:latin typeface="Times New Roman" panose="02020603050405020304" pitchFamily="18" charset="0"/>
                <a:cs typeface="Times New Roman" panose="02020603050405020304" pitchFamily="18" charset="0"/>
              </a:rPr>
              <a:t>Programa de limba și literatura română, aprobată prin O.M.E.C.I. nr. 3252/ 13.02.2006</a:t>
            </a:r>
            <a:r>
              <a:rPr lang="ro-RO" sz="2400" dirty="0">
                <a:latin typeface="Times New Roman" panose="02020603050405020304" pitchFamily="18" charset="0"/>
                <a:cs typeface="Times New Roman" panose="02020603050405020304" pitchFamily="18" charset="0"/>
              </a:rPr>
              <a:t>;</a:t>
            </a:r>
          </a:p>
          <a:p>
            <a:pPr algn="just"/>
            <a:r>
              <a:rPr lang="en-US" sz="2400" b="1"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cls. a XII-a </a:t>
            </a:r>
            <a:r>
              <a:rPr lang="ro-RO" sz="2400" b="1" i="1" dirty="0">
                <a:latin typeface="Times New Roman" panose="02020603050405020304" pitchFamily="18" charset="0"/>
                <a:cs typeface="Times New Roman" panose="02020603050405020304" pitchFamily="18" charset="0"/>
              </a:rPr>
              <a:t>: </a:t>
            </a:r>
            <a:r>
              <a:rPr lang="ro-RO" sz="2400" i="1" dirty="0">
                <a:latin typeface="Times New Roman" panose="02020603050405020304" pitchFamily="18" charset="0"/>
                <a:cs typeface="Times New Roman" panose="02020603050405020304" pitchFamily="18" charset="0"/>
              </a:rPr>
              <a:t>Programa de limba și literatura română, aprobată prin O.M.E.C.I. nr. 3410/ 7.03.2006</a:t>
            </a:r>
            <a:r>
              <a:rPr lang="ro-RO" sz="2400" dirty="0">
                <a:latin typeface="Times New Roman" panose="02020603050405020304" pitchFamily="18" charset="0"/>
                <a:cs typeface="Times New Roman" panose="02020603050405020304" pitchFamily="18" charset="0"/>
              </a:rPr>
              <a:t>;</a:t>
            </a:r>
          </a:p>
          <a:p>
            <a:pPr algn="just"/>
            <a:r>
              <a:rPr lang="en-US" sz="2400" b="1"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Anexa nr. 1 la O.M.E.N nr. 4437 / 29.08.2014 referitor la aplicarea programelor școlare pentru cultura generală în învățământul profesional de stat cu durata de 3 ani și în învățământul profesional special</a:t>
            </a:r>
          </a:p>
          <a:p>
            <a:endParaRPr lang="en-US" b="1" dirty="0"/>
          </a:p>
        </p:txBody>
      </p:sp>
      <p:sp>
        <p:nvSpPr>
          <p:cNvPr id="3" name="TextBox 2"/>
          <p:cNvSpPr txBox="1"/>
          <p:nvPr/>
        </p:nvSpPr>
        <p:spPr>
          <a:xfrm>
            <a:off x="399011" y="274320"/>
            <a:ext cx="11571316" cy="1200329"/>
          </a:xfrm>
          <a:prstGeom prst="rect">
            <a:avLst/>
          </a:prstGeom>
          <a:noFill/>
        </p:spPr>
        <p:txBody>
          <a:bodyPr wrap="square" rtlCol="0">
            <a:spAutoFit/>
          </a:bodyPr>
          <a:lstStyle/>
          <a:p>
            <a:pPr algn="just"/>
            <a:r>
              <a:rPr lang="ro-RO" sz="3600"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2. Cadrul normativ pentru organizarea și desfășurarea activităților în anul școlar 2019-2020</a:t>
            </a:r>
          </a:p>
        </p:txBody>
      </p:sp>
    </p:spTree>
    <p:extLst>
      <p:ext uri="{BB962C8B-B14F-4D97-AF65-F5344CB8AC3E}">
        <p14:creationId xmlns:p14="http://schemas.microsoft.com/office/powerpoint/2010/main" val="33104962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AC7A34AE-6CFC-413B-BA11-8AB2A8BEC164}"/>
              </a:ext>
            </a:extLst>
          </p:cNvPr>
          <p:cNvSpPr/>
          <p:nvPr/>
        </p:nvSpPr>
        <p:spPr>
          <a:xfrm>
            <a:off x="457199" y="180109"/>
            <a:ext cx="11637819" cy="954107"/>
          </a:xfrm>
          <a:prstGeom prst="rect">
            <a:avLst/>
          </a:prstGeom>
        </p:spPr>
        <p:txBody>
          <a:bodyPr wrap="square">
            <a:spAutoFit/>
          </a:bodyPr>
          <a:lstStyle/>
          <a:p>
            <a:r>
              <a:rPr lang="ro-RO" sz="2800"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2. Cadrul normativ pentru organizarea și desfășurarea activităților în anul școlar 2019-2020</a:t>
            </a:r>
          </a:p>
        </p:txBody>
      </p:sp>
      <p:sp>
        <p:nvSpPr>
          <p:cNvPr id="3" name="Rectangle 2">
            <a:extLst>
              <a:ext uri="{FF2B5EF4-FFF2-40B4-BE49-F238E27FC236}">
                <a16:creationId xmlns:a16="http://schemas.microsoft.com/office/drawing/2014/main" xmlns="" id="{6B3501E4-1A00-4270-A759-81AA2FDF0F46}"/>
              </a:ext>
            </a:extLst>
          </p:cNvPr>
          <p:cNvSpPr/>
          <p:nvPr/>
        </p:nvSpPr>
        <p:spPr>
          <a:xfrm>
            <a:off x="235527" y="1039091"/>
            <a:ext cx="11859491" cy="5486400"/>
          </a:xfrm>
          <a:prstGeom prst="rect">
            <a:avLst/>
          </a:prstGeom>
        </p:spPr>
        <p:txBody>
          <a:bodyPr wrap="square">
            <a:spAutoFit/>
          </a:bodyPr>
          <a:lstStyle/>
          <a:p>
            <a:pPr algn="just"/>
            <a:r>
              <a:rPr lang="en-US" b="1" dirty="0">
                <a:latin typeface="Times New Roman" panose="02020603050405020304" pitchFamily="18" charset="0"/>
                <a:cs typeface="Times New Roman" panose="02020603050405020304" pitchFamily="18" charset="0"/>
              </a:rPr>
              <a:t>• </a:t>
            </a:r>
            <a:r>
              <a:rPr lang="ro-RO" b="1" dirty="0">
                <a:latin typeface="Times New Roman" panose="02020603050405020304" pitchFamily="18" charset="0"/>
                <a:cs typeface="Times New Roman" panose="02020603050405020304" pitchFamily="18" charset="0"/>
              </a:rPr>
              <a:t>Programe şcolare aplicate în învăţământul profesional la clasa a IX-a</a:t>
            </a:r>
          </a:p>
          <a:p>
            <a:pPr algn="just"/>
            <a:r>
              <a:rPr lang="ro-RO" b="1" dirty="0">
                <a:latin typeface="Times New Roman" panose="02020603050405020304" pitchFamily="18" charset="0"/>
                <a:cs typeface="Times New Roman" panose="02020603050405020304" pitchFamily="18" charset="0"/>
              </a:rPr>
              <a:t> </a:t>
            </a:r>
            <a:r>
              <a:rPr lang="ro-RO" i="1" dirty="0">
                <a:latin typeface="Times New Roman" panose="02020603050405020304" pitchFamily="18" charset="0"/>
                <a:cs typeface="Times New Roman" panose="02020603050405020304" pitchFamily="18" charset="0"/>
              </a:rPr>
              <a:t>Limba şi literatura română, clasa a IX-a, aprobată prin O.M.E.C.I nr. 5099 / 09.09.2009, cu următoarele observaţii</a:t>
            </a:r>
            <a:r>
              <a:rPr lang="ro-RO" dirty="0">
                <a:latin typeface="Times New Roman" panose="02020603050405020304" pitchFamily="18" charset="0"/>
                <a:cs typeface="Times New Roman" panose="02020603050405020304" pitchFamily="18" charset="0"/>
              </a:rPr>
              <a:t>:</a:t>
            </a:r>
          </a:p>
          <a:p>
            <a:pPr algn="just"/>
            <a:r>
              <a:rPr lang="ro-RO" dirty="0">
                <a:latin typeface="Times New Roman" panose="02020603050405020304" pitchFamily="18" charset="0"/>
                <a:cs typeface="Times New Roman" panose="02020603050405020304" pitchFamily="18" charset="0"/>
              </a:rPr>
              <a:t>1. Se studiază trei grupaje tematice, la alegere: Adolescenţa sau Joc şi joacă; Familia sau Şcoala; Iubirea sau Scene din viaţa de ieri şi de azi.</a:t>
            </a:r>
          </a:p>
          <a:p>
            <a:pPr algn="just"/>
            <a:r>
              <a:rPr lang="ro-RO" dirty="0">
                <a:latin typeface="Times New Roman" panose="02020603050405020304" pitchFamily="18" charset="0"/>
                <a:cs typeface="Times New Roman" panose="02020603050405020304" pitchFamily="18" charset="0"/>
              </a:rPr>
              <a:t>2. Se recomandă ca număr minimal: 6 texte la tema aleasă din primul grupaj tematic; 4 texte la tema aleasă din al doilea grupaj tematic; 1. film la tema aleasă din al treilea grupaj tematic</a:t>
            </a:r>
            <a:r>
              <a:rPr lang="ro-RO" b="1" dirty="0">
                <a:latin typeface="Times New Roman" panose="02020603050405020304" pitchFamily="18" charset="0"/>
                <a:cs typeface="Times New Roman" panose="02020603050405020304" pitchFamily="18" charset="0"/>
              </a:rPr>
              <a:t>.</a:t>
            </a:r>
          </a:p>
          <a:p>
            <a:pPr algn="just"/>
            <a:r>
              <a:rPr lang="ro-RO" b="1"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 </a:t>
            </a:r>
            <a:r>
              <a:rPr lang="ro-RO" b="1" dirty="0">
                <a:latin typeface="Times New Roman" panose="02020603050405020304" pitchFamily="18" charset="0"/>
                <a:cs typeface="Times New Roman" panose="02020603050405020304" pitchFamily="18" charset="0"/>
              </a:rPr>
              <a:t>Programe şcolare aplicate în învăţământul profesional la clasa a X-a</a:t>
            </a:r>
          </a:p>
          <a:p>
            <a:pPr algn="just"/>
            <a:r>
              <a:rPr lang="ro-RO" i="1" dirty="0">
                <a:latin typeface="Times New Roman" panose="02020603050405020304" pitchFamily="18" charset="0"/>
                <a:cs typeface="Times New Roman" panose="02020603050405020304" pitchFamily="18" charset="0"/>
              </a:rPr>
              <a:t>Limba şi literatura română, clasa a X-a, aprobată prin O.M.E.C.I nr. 5099 / 09.09.2009, cu următoarele observaţii</a:t>
            </a:r>
            <a:r>
              <a:rPr lang="ro-RO" dirty="0">
                <a:latin typeface="Times New Roman" panose="02020603050405020304" pitchFamily="18" charset="0"/>
                <a:cs typeface="Times New Roman" panose="02020603050405020304" pitchFamily="18" charset="0"/>
              </a:rPr>
              <a:t>:</a:t>
            </a:r>
          </a:p>
          <a:p>
            <a:pPr algn="just"/>
            <a:r>
              <a:rPr lang="ro-RO" dirty="0">
                <a:latin typeface="Times New Roman" panose="02020603050405020304" pitchFamily="18" charset="0"/>
                <a:cs typeface="Times New Roman" panose="02020603050405020304" pitchFamily="18" charset="0"/>
              </a:rPr>
              <a:t>1. În clasa a X-a se studiază minimum 5 texte literare: un basm cult, o nuvelă, 3 romane reprezentative pentru aspectele esenţiale ale genului şi ale evoluţiei acestuia.</a:t>
            </a:r>
          </a:p>
          <a:p>
            <a:pPr algn="just"/>
            <a:r>
              <a:rPr lang="ro-RO" dirty="0">
                <a:latin typeface="Times New Roman" panose="02020603050405020304" pitchFamily="18" charset="0"/>
                <a:cs typeface="Times New Roman" panose="02020603050405020304" pitchFamily="18" charset="0"/>
              </a:rPr>
              <a:t>2. Pentru competenţa generală 2 (Folosirea instrumentelor de analiză tematică, structurală şi stilistică în receptarea diferitelor texte literare şi nonliterare) se vor avea în vedere competenţele specifice 2.1 şi 2.4.</a:t>
            </a:r>
          </a:p>
          <a:p>
            <a:pPr algn="just"/>
            <a:r>
              <a:rPr lang="en-US" b="1" dirty="0">
                <a:latin typeface="Times New Roman" panose="02020603050405020304" pitchFamily="18" charset="0"/>
                <a:cs typeface="Times New Roman" panose="02020603050405020304" pitchFamily="18" charset="0"/>
              </a:rPr>
              <a:t>• </a:t>
            </a:r>
            <a:r>
              <a:rPr lang="ro-RO" b="1" dirty="0">
                <a:latin typeface="Times New Roman" panose="02020603050405020304" pitchFamily="18" charset="0"/>
                <a:cs typeface="Times New Roman" panose="02020603050405020304" pitchFamily="18" charset="0"/>
              </a:rPr>
              <a:t>Programe şcolare aplicate în învăţământul profesional la clasa a XI-a </a:t>
            </a:r>
          </a:p>
          <a:p>
            <a:pPr algn="just"/>
            <a:r>
              <a:rPr lang="ro-RO" i="1" dirty="0">
                <a:latin typeface="Times New Roman" panose="02020603050405020304" pitchFamily="18" charset="0"/>
                <a:cs typeface="Times New Roman" panose="02020603050405020304" pitchFamily="18" charset="0"/>
              </a:rPr>
              <a:t>Limba şi literatura română, clasa a X-a, aprobată prin O.M.E.C.I. nr. 5099 / 09.09.2009, cu următoarele observaţii:</a:t>
            </a:r>
          </a:p>
          <a:p>
            <a:pPr algn="just"/>
            <a:r>
              <a:rPr lang="ro-RO" dirty="0">
                <a:latin typeface="Times New Roman" panose="02020603050405020304" pitchFamily="18" charset="0"/>
                <a:cs typeface="Times New Roman" panose="02020603050405020304" pitchFamily="18" charset="0"/>
              </a:rPr>
              <a:t>1. În clasa a XI-a se studiază minimum 5 texte literare: un text dramatic care să ilustreze comedia ca specie literară şi 4 texte poetice, care să ilustreze aspecte specifice şi diferite ale genului şi ale evoluţiei acestuia: poezie epică, poezie lirică; instanţele comunicării în textele poetice; sugestie şi ambiguitate; diversitate prozodică etc.</a:t>
            </a:r>
          </a:p>
          <a:p>
            <a:pPr algn="just"/>
            <a:r>
              <a:rPr lang="ro-RO" dirty="0">
                <a:latin typeface="Times New Roman" panose="02020603050405020304" pitchFamily="18" charset="0"/>
                <a:cs typeface="Times New Roman" panose="02020603050405020304" pitchFamily="18" charset="0"/>
              </a:rPr>
              <a:t>2. Pentru competenţa generală 2 (Folosirea instrumentelor de analiză tematică, structurală şi stilistică în receptarea diferitelor texte literare şi nonliterare) se vor avea în vedere competenţele specifice 2.2, 2.3 şi 2.4.</a:t>
            </a:r>
          </a:p>
        </p:txBody>
      </p:sp>
    </p:spTree>
    <p:extLst>
      <p:ext uri="{BB962C8B-B14F-4D97-AF65-F5344CB8AC3E}">
        <p14:creationId xmlns:p14="http://schemas.microsoft.com/office/powerpoint/2010/main" val="866845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871914" y="398151"/>
            <a:ext cx="10812086" cy="3293209"/>
          </a:xfrm>
          <a:prstGeom prst="rect">
            <a:avLst/>
          </a:prstGeom>
          <a:noFill/>
        </p:spPr>
        <p:txBody>
          <a:bodyPr wrap="square" rtlCol="0">
            <a:spAutoFit/>
          </a:bodyPr>
          <a:lstStyle/>
          <a:p>
            <a:pPr lvl="0" algn="just"/>
            <a:r>
              <a:rPr lang="ro-RO" sz="4000" b="1" dirty="0">
                <a:ln w="0"/>
                <a:effectLst>
                  <a:outerShdw blurRad="38100" dist="19050" dir="2700000" algn="tl" rotWithShape="0">
                    <a:prstClr val="black">
                      <a:alpha val="40000"/>
                    </a:prstClr>
                  </a:outerShdw>
                </a:effectLst>
                <a:latin typeface="Times New Roman" panose="02020603050405020304" pitchFamily="18" charset="0"/>
                <a:cs typeface="Times New Roman" panose="02020603050405020304" pitchFamily="18" charset="0"/>
              </a:rPr>
              <a:t>1. Diagnoza procesului educațional la disciplina limba și literatura română</a:t>
            </a:r>
          </a:p>
          <a:p>
            <a:pPr algn="ctr"/>
            <a:r>
              <a:rPr lang="ro-RO" sz="2800" b="1" dirty="0">
                <a:latin typeface="Times New Roman" panose="02020603050405020304" pitchFamily="18" charset="0"/>
                <a:cs typeface="Times New Roman" panose="02020603050405020304" pitchFamily="18" charset="0"/>
              </a:rPr>
              <a:t>1.1. Rezultatele la Examenul de Evaluare națională</a:t>
            </a:r>
            <a:r>
              <a:rPr lang="en-US" sz="2800" b="1" dirty="0">
                <a:latin typeface="Times New Roman" panose="02020603050405020304" pitchFamily="18" charset="0"/>
                <a:cs typeface="Times New Roman" panose="02020603050405020304" pitchFamily="18" charset="0"/>
              </a:rPr>
              <a:t> 2019, </a:t>
            </a:r>
            <a:endParaRPr lang="ro-RO" sz="2800" b="1" dirty="0">
              <a:latin typeface="Times New Roman" panose="02020603050405020304" pitchFamily="18" charset="0"/>
              <a:cs typeface="Times New Roman" panose="02020603050405020304" pitchFamily="18" charset="0"/>
            </a:endParaRPr>
          </a:p>
          <a:p>
            <a:pPr algn="ctr"/>
            <a:r>
              <a:rPr lang="en-US" sz="2800" b="1" dirty="0" err="1">
                <a:latin typeface="Times New Roman" panose="02020603050405020304" pitchFamily="18" charset="0"/>
                <a:cs typeface="Times New Roman" panose="02020603050405020304" pitchFamily="18" charset="0"/>
              </a:rPr>
              <a:t>după</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contestații</a:t>
            </a:r>
            <a:endParaRPr lang="en-US" sz="2800" b="1" dirty="0">
              <a:latin typeface="Times New Roman" panose="02020603050405020304" pitchFamily="18" charset="0"/>
              <a:cs typeface="Times New Roman" panose="02020603050405020304" pitchFamily="18" charset="0"/>
            </a:endParaRPr>
          </a:p>
          <a:p>
            <a:pPr lvl="0"/>
            <a:endParaRPr lang="en-US" sz="3600" b="1" dirty="0">
              <a:latin typeface="Times New Roman" panose="02020603050405020304" pitchFamily="18" charset="0"/>
              <a:cs typeface="Times New Roman" panose="02020603050405020304" pitchFamily="18" charset="0"/>
            </a:endParaRPr>
          </a:p>
          <a:p>
            <a:pPr lvl="0"/>
            <a:endParaRPr lang="en-US" sz="3600" dirty="0">
              <a:ln w="0"/>
              <a:solidFill>
                <a:prstClr val="black"/>
              </a:solidFill>
              <a:effectLst>
                <a:outerShdw blurRad="38100" dist="19050" dir="2700000" algn="tl" rotWithShape="0">
                  <a:prstClr val="black">
                    <a:alpha val="40000"/>
                  </a:prstClr>
                </a:outerShdw>
              </a:effectLst>
            </a:endParaRPr>
          </a:p>
        </p:txBody>
      </p:sp>
      <p:sp>
        <p:nvSpPr>
          <p:cNvPr id="5" name="Rectangle 1">
            <a:extLst>
              <a:ext uri="{FF2B5EF4-FFF2-40B4-BE49-F238E27FC236}">
                <a16:creationId xmlns:a16="http://schemas.microsoft.com/office/drawing/2014/main" xmlns="" id="{24A502CF-F3BC-474A-9901-3496010FD223}"/>
              </a:ext>
            </a:extLst>
          </p:cNvPr>
          <p:cNvSpPr>
            <a:spLocks noChangeArrowheads="1"/>
          </p:cNvSpPr>
          <p:nvPr/>
        </p:nvSpPr>
        <p:spPr bwMode="auto">
          <a:xfrm>
            <a:off x="608548" y="2742843"/>
            <a:ext cx="14491104" cy="7551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fr-FR"/>
          </a:p>
        </p:txBody>
      </p:sp>
      <p:graphicFrame>
        <p:nvGraphicFramePr>
          <p:cNvPr id="6" name="Table 5">
            <a:extLst>
              <a:ext uri="{FF2B5EF4-FFF2-40B4-BE49-F238E27FC236}">
                <a16:creationId xmlns:a16="http://schemas.microsoft.com/office/drawing/2014/main" xmlns="" id="{1B7BD334-1FF8-456B-80B6-76160E543C2E}"/>
              </a:ext>
            </a:extLst>
          </p:cNvPr>
          <p:cNvGraphicFramePr>
            <a:graphicFrameLocks noGrp="1"/>
          </p:cNvGraphicFramePr>
          <p:nvPr>
            <p:extLst>
              <p:ext uri="{D42A27DB-BD31-4B8C-83A1-F6EECF244321}">
                <p14:modId xmlns:p14="http://schemas.microsoft.com/office/powerpoint/2010/main" val="649090761"/>
              </p:ext>
            </p:extLst>
          </p:nvPr>
        </p:nvGraphicFramePr>
        <p:xfrm>
          <a:off x="188686" y="2727972"/>
          <a:ext cx="11785598" cy="3907860"/>
        </p:xfrm>
        <a:graphic>
          <a:graphicData uri="http://schemas.openxmlformats.org/drawingml/2006/table">
            <a:tbl>
              <a:tblPr>
                <a:tableStyleId>{5C22544A-7EE6-4342-B048-85BDC9FD1C3A}</a:tableStyleId>
              </a:tblPr>
              <a:tblGrid>
                <a:gridCol w="824268">
                  <a:extLst>
                    <a:ext uri="{9D8B030D-6E8A-4147-A177-3AD203B41FA5}">
                      <a16:colId xmlns:a16="http://schemas.microsoft.com/office/drawing/2014/main" xmlns="" val="3198222470"/>
                    </a:ext>
                  </a:extLst>
                </a:gridCol>
                <a:gridCol w="1121334">
                  <a:extLst>
                    <a:ext uri="{9D8B030D-6E8A-4147-A177-3AD203B41FA5}">
                      <a16:colId xmlns:a16="http://schemas.microsoft.com/office/drawing/2014/main" xmlns="" val="1447885116"/>
                    </a:ext>
                  </a:extLst>
                </a:gridCol>
                <a:gridCol w="971719">
                  <a:extLst>
                    <a:ext uri="{9D8B030D-6E8A-4147-A177-3AD203B41FA5}">
                      <a16:colId xmlns:a16="http://schemas.microsoft.com/office/drawing/2014/main" xmlns="" val="1134600131"/>
                    </a:ext>
                  </a:extLst>
                </a:gridCol>
                <a:gridCol w="971719">
                  <a:extLst>
                    <a:ext uri="{9D8B030D-6E8A-4147-A177-3AD203B41FA5}">
                      <a16:colId xmlns:a16="http://schemas.microsoft.com/office/drawing/2014/main" xmlns="" val="4141732805"/>
                    </a:ext>
                  </a:extLst>
                </a:gridCol>
                <a:gridCol w="971719">
                  <a:extLst>
                    <a:ext uri="{9D8B030D-6E8A-4147-A177-3AD203B41FA5}">
                      <a16:colId xmlns:a16="http://schemas.microsoft.com/office/drawing/2014/main" xmlns="" val="2771074801"/>
                    </a:ext>
                  </a:extLst>
                </a:gridCol>
                <a:gridCol w="971719">
                  <a:extLst>
                    <a:ext uri="{9D8B030D-6E8A-4147-A177-3AD203B41FA5}">
                      <a16:colId xmlns:a16="http://schemas.microsoft.com/office/drawing/2014/main" xmlns="" val="132493943"/>
                    </a:ext>
                  </a:extLst>
                </a:gridCol>
                <a:gridCol w="973884">
                  <a:extLst>
                    <a:ext uri="{9D8B030D-6E8A-4147-A177-3AD203B41FA5}">
                      <a16:colId xmlns:a16="http://schemas.microsoft.com/office/drawing/2014/main" xmlns="" val="209316128"/>
                    </a:ext>
                  </a:extLst>
                </a:gridCol>
                <a:gridCol w="973884">
                  <a:extLst>
                    <a:ext uri="{9D8B030D-6E8A-4147-A177-3AD203B41FA5}">
                      <a16:colId xmlns:a16="http://schemas.microsoft.com/office/drawing/2014/main" xmlns="" val="3904000500"/>
                    </a:ext>
                  </a:extLst>
                </a:gridCol>
                <a:gridCol w="973884">
                  <a:extLst>
                    <a:ext uri="{9D8B030D-6E8A-4147-A177-3AD203B41FA5}">
                      <a16:colId xmlns:a16="http://schemas.microsoft.com/office/drawing/2014/main" xmlns="" val="1929529555"/>
                    </a:ext>
                  </a:extLst>
                </a:gridCol>
                <a:gridCol w="973884">
                  <a:extLst>
                    <a:ext uri="{9D8B030D-6E8A-4147-A177-3AD203B41FA5}">
                      <a16:colId xmlns:a16="http://schemas.microsoft.com/office/drawing/2014/main" xmlns="" val="4076595667"/>
                    </a:ext>
                  </a:extLst>
                </a:gridCol>
                <a:gridCol w="973884">
                  <a:extLst>
                    <a:ext uri="{9D8B030D-6E8A-4147-A177-3AD203B41FA5}">
                      <a16:colId xmlns:a16="http://schemas.microsoft.com/office/drawing/2014/main" xmlns="" val="208120665"/>
                    </a:ext>
                  </a:extLst>
                </a:gridCol>
                <a:gridCol w="971719">
                  <a:extLst>
                    <a:ext uri="{9D8B030D-6E8A-4147-A177-3AD203B41FA5}">
                      <a16:colId xmlns:a16="http://schemas.microsoft.com/office/drawing/2014/main" xmlns="" val="1053775176"/>
                    </a:ext>
                  </a:extLst>
                </a:gridCol>
                <a:gridCol w="111981">
                  <a:extLst>
                    <a:ext uri="{9D8B030D-6E8A-4147-A177-3AD203B41FA5}">
                      <a16:colId xmlns:a16="http://schemas.microsoft.com/office/drawing/2014/main" xmlns="" val="2724723720"/>
                    </a:ext>
                  </a:extLst>
                </a:gridCol>
              </a:tblGrid>
              <a:tr h="740586">
                <a:tc gridSpan="13">
                  <a:txBody>
                    <a:bodyPr/>
                    <a:lstStyle/>
                    <a:p>
                      <a:pPr algn="ctr" fontAlgn="b">
                        <a:lnSpc>
                          <a:spcPct val="107000"/>
                        </a:lnSpc>
                        <a:spcAft>
                          <a:spcPts val="0"/>
                        </a:spcAft>
                      </a:pPr>
                      <a:r>
                        <a:rPr lang="en-US" sz="2000" b="1" kern="1200" dirty="0">
                          <a:effectLst/>
                          <a:latin typeface="Times New Roman" panose="02020603050405020304" pitchFamily="18" charset="0"/>
                          <a:cs typeface="Times New Roman" panose="02020603050405020304" pitchFamily="18" charset="0"/>
                        </a:rPr>
                        <a:t>LIMBA ROMÂNĂ</a:t>
                      </a:r>
                      <a:endParaRPr lang="fr-FR"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xmlns="" val="4293103006"/>
                  </a:ext>
                </a:extLst>
              </a:tr>
              <a:tr h="743425">
                <a:tc>
                  <a:txBody>
                    <a:bodyPr/>
                    <a:lstStyle/>
                    <a:p>
                      <a:pPr algn="ctr" fontAlgn="b">
                        <a:lnSpc>
                          <a:spcPct val="107000"/>
                        </a:lnSpc>
                        <a:spcAft>
                          <a:spcPts val="0"/>
                        </a:spcAft>
                      </a:pPr>
                      <a:r>
                        <a:rPr lang="en-US" sz="2000" b="1" kern="1200">
                          <a:effectLst/>
                          <a:latin typeface="Times New Roman" panose="02020603050405020304" pitchFamily="18" charset="0"/>
                          <a:cs typeface="Times New Roman" panose="02020603050405020304" pitchFamily="18" charset="0"/>
                        </a:rPr>
                        <a:t> </a:t>
                      </a:r>
                      <a:endParaRPr lang="fr-FR" sz="2000" b="1">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a:effectLst/>
                          <a:latin typeface="Times New Roman" panose="02020603050405020304" pitchFamily="18" charset="0"/>
                          <a:cs typeface="Times New Roman" panose="02020603050405020304" pitchFamily="18" charset="0"/>
                        </a:rPr>
                        <a:t>Evalua</a:t>
                      </a:r>
                      <a:r>
                        <a:rPr lang="ro-RO" sz="2000" b="1" kern="1200">
                          <a:effectLst/>
                          <a:latin typeface="Times New Roman" panose="02020603050405020304" pitchFamily="18" charset="0"/>
                          <a:cs typeface="Times New Roman" panose="02020603050405020304" pitchFamily="18" charset="0"/>
                        </a:rPr>
                        <a:t>ț</a:t>
                      </a:r>
                      <a:r>
                        <a:rPr lang="en-US" sz="2000" b="1" kern="1200">
                          <a:effectLst/>
                          <a:latin typeface="Times New Roman" panose="02020603050405020304" pitchFamily="18" charset="0"/>
                          <a:cs typeface="Times New Roman" panose="02020603050405020304" pitchFamily="18" charset="0"/>
                        </a:rPr>
                        <a:t>i</a:t>
                      </a:r>
                      <a:endParaRPr lang="fr-FR" sz="2000" b="1">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a:effectLst/>
                          <a:latin typeface="Times New Roman" panose="02020603050405020304" pitchFamily="18" charset="0"/>
                          <a:cs typeface="Times New Roman" panose="02020603050405020304" pitchFamily="18" charset="0"/>
                        </a:rPr>
                        <a:t>1-1,99</a:t>
                      </a:r>
                      <a:endParaRPr lang="fr-FR" sz="2000" b="1">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a:effectLst/>
                          <a:latin typeface="Times New Roman" panose="02020603050405020304" pitchFamily="18" charset="0"/>
                          <a:cs typeface="Times New Roman" panose="02020603050405020304" pitchFamily="18" charset="0"/>
                        </a:rPr>
                        <a:t>2-2,99</a:t>
                      </a:r>
                      <a:endParaRPr lang="fr-FR" sz="2000" b="1">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dirty="0">
                          <a:effectLst/>
                          <a:latin typeface="Times New Roman" panose="02020603050405020304" pitchFamily="18" charset="0"/>
                          <a:cs typeface="Times New Roman" panose="02020603050405020304" pitchFamily="18" charset="0"/>
                        </a:rPr>
                        <a:t>3-3,99</a:t>
                      </a:r>
                      <a:endParaRPr lang="fr-FR"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dirty="0">
                          <a:effectLst/>
                          <a:latin typeface="Times New Roman" panose="02020603050405020304" pitchFamily="18" charset="0"/>
                          <a:cs typeface="Times New Roman" panose="02020603050405020304" pitchFamily="18" charset="0"/>
                        </a:rPr>
                        <a:t>4-4,99</a:t>
                      </a:r>
                      <a:endParaRPr lang="fr-FR"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dirty="0">
                          <a:effectLst/>
                          <a:latin typeface="Times New Roman" panose="02020603050405020304" pitchFamily="18" charset="0"/>
                          <a:cs typeface="Times New Roman" panose="02020603050405020304" pitchFamily="18" charset="0"/>
                        </a:rPr>
                        <a:t>5-5,99</a:t>
                      </a:r>
                      <a:endParaRPr lang="fr-FR"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dirty="0">
                          <a:effectLst/>
                          <a:latin typeface="Times New Roman" panose="02020603050405020304" pitchFamily="18" charset="0"/>
                          <a:cs typeface="Times New Roman" panose="02020603050405020304" pitchFamily="18" charset="0"/>
                        </a:rPr>
                        <a:t>6-6,99</a:t>
                      </a:r>
                      <a:endParaRPr lang="fr-FR"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dirty="0">
                          <a:effectLst/>
                          <a:latin typeface="Times New Roman" panose="02020603050405020304" pitchFamily="18" charset="0"/>
                          <a:cs typeface="Times New Roman" panose="02020603050405020304" pitchFamily="18" charset="0"/>
                        </a:rPr>
                        <a:t>7-7,99</a:t>
                      </a:r>
                      <a:endParaRPr lang="fr-FR"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dirty="0">
                          <a:effectLst/>
                          <a:latin typeface="Times New Roman" panose="02020603050405020304" pitchFamily="18" charset="0"/>
                          <a:cs typeface="Times New Roman" panose="02020603050405020304" pitchFamily="18" charset="0"/>
                        </a:rPr>
                        <a:t>8-8,99</a:t>
                      </a:r>
                      <a:endParaRPr lang="fr-FR"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a:effectLst/>
                          <a:latin typeface="Times New Roman" panose="02020603050405020304" pitchFamily="18" charset="0"/>
                          <a:cs typeface="Times New Roman" panose="02020603050405020304" pitchFamily="18" charset="0"/>
                        </a:rPr>
                        <a:t>9-9,99</a:t>
                      </a:r>
                      <a:endParaRPr lang="fr-FR" sz="2000" b="1">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dirty="0">
                          <a:effectLst/>
                          <a:latin typeface="Times New Roman" panose="02020603050405020304" pitchFamily="18" charset="0"/>
                          <a:cs typeface="Times New Roman" panose="02020603050405020304" pitchFamily="18" charset="0"/>
                        </a:rPr>
                        <a:t>10</a:t>
                      </a:r>
                      <a:endParaRPr lang="fr-FR"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l">
                        <a:lnSpc>
                          <a:spcPct val="107000"/>
                        </a:lnSpc>
                        <a:spcAft>
                          <a:spcPts val="800"/>
                        </a:spcAft>
                      </a:pPr>
                      <a:r>
                        <a:rPr lang="fr-FR" sz="2000" b="1" dirty="0">
                          <a:effectLst/>
                          <a:latin typeface="Times New Roman" panose="02020603050405020304" pitchFamily="18" charset="0"/>
                          <a:cs typeface="Times New Roman" panose="02020603050405020304" pitchFamily="18" charset="0"/>
                        </a:rPr>
                        <a:t> </a:t>
                      </a:r>
                      <a:endParaRPr lang="fr-FR"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xmlns="" val="2534046529"/>
                  </a:ext>
                </a:extLst>
              </a:tr>
              <a:tr h="936999">
                <a:tc>
                  <a:txBody>
                    <a:bodyPr/>
                    <a:lstStyle/>
                    <a:p>
                      <a:pPr algn="ctr" fontAlgn="b">
                        <a:lnSpc>
                          <a:spcPct val="107000"/>
                        </a:lnSpc>
                        <a:spcAft>
                          <a:spcPts val="0"/>
                        </a:spcAft>
                      </a:pPr>
                      <a:r>
                        <a:rPr lang="en-US" sz="2000" b="1" kern="1200" dirty="0">
                          <a:effectLst/>
                          <a:latin typeface="Times New Roman" panose="02020603050405020304" pitchFamily="18" charset="0"/>
                          <a:cs typeface="Times New Roman" panose="02020603050405020304" pitchFamily="18" charset="0"/>
                        </a:rPr>
                        <a:t>Total:</a:t>
                      </a:r>
                      <a:endParaRPr lang="fr-FR"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a:effectLst/>
                          <a:latin typeface="Times New Roman" panose="02020603050405020304" pitchFamily="18" charset="0"/>
                          <a:cs typeface="Times New Roman" panose="02020603050405020304" pitchFamily="18" charset="0"/>
                        </a:rPr>
                        <a:t>4191</a:t>
                      </a:r>
                      <a:endParaRPr lang="fr-FR" sz="2000" b="1">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a:effectLst/>
                          <a:latin typeface="Times New Roman" panose="02020603050405020304" pitchFamily="18" charset="0"/>
                          <a:cs typeface="Times New Roman" panose="02020603050405020304" pitchFamily="18" charset="0"/>
                        </a:rPr>
                        <a:t>19</a:t>
                      </a:r>
                      <a:endParaRPr lang="fr-FR" sz="2000" b="1">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a:effectLst/>
                          <a:latin typeface="Times New Roman" panose="02020603050405020304" pitchFamily="18" charset="0"/>
                          <a:cs typeface="Times New Roman" panose="02020603050405020304" pitchFamily="18" charset="0"/>
                        </a:rPr>
                        <a:t>66</a:t>
                      </a:r>
                      <a:endParaRPr lang="fr-FR" sz="2000" b="1">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a:effectLst/>
                          <a:latin typeface="Times New Roman" panose="02020603050405020304" pitchFamily="18" charset="0"/>
                          <a:cs typeface="Times New Roman" panose="02020603050405020304" pitchFamily="18" charset="0"/>
                        </a:rPr>
                        <a:t>155</a:t>
                      </a:r>
                      <a:endParaRPr lang="fr-FR" sz="2000" b="1">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dirty="0">
                          <a:effectLst/>
                          <a:latin typeface="Times New Roman" panose="02020603050405020304" pitchFamily="18" charset="0"/>
                          <a:cs typeface="Times New Roman" panose="02020603050405020304" pitchFamily="18" charset="0"/>
                        </a:rPr>
                        <a:t>143</a:t>
                      </a:r>
                      <a:endParaRPr lang="fr-FR"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dirty="0">
                          <a:effectLst/>
                          <a:latin typeface="Times New Roman" panose="02020603050405020304" pitchFamily="18" charset="0"/>
                          <a:cs typeface="Times New Roman" panose="02020603050405020304" pitchFamily="18" charset="0"/>
                        </a:rPr>
                        <a:t>488</a:t>
                      </a:r>
                      <a:endParaRPr lang="fr-FR"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a:effectLst/>
                          <a:latin typeface="Times New Roman" panose="02020603050405020304" pitchFamily="18" charset="0"/>
                          <a:cs typeface="Times New Roman" panose="02020603050405020304" pitchFamily="18" charset="0"/>
                        </a:rPr>
                        <a:t>492</a:t>
                      </a:r>
                      <a:endParaRPr lang="fr-FR" sz="2000" b="1">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dirty="0">
                          <a:effectLst/>
                          <a:latin typeface="Times New Roman" panose="02020603050405020304" pitchFamily="18" charset="0"/>
                          <a:cs typeface="Times New Roman" panose="02020603050405020304" pitchFamily="18" charset="0"/>
                        </a:rPr>
                        <a:t>727</a:t>
                      </a:r>
                      <a:endParaRPr lang="fr-FR"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dirty="0">
                          <a:effectLst/>
                          <a:latin typeface="Times New Roman" panose="02020603050405020304" pitchFamily="18" charset="0"/>
                          <a:cs typeface="Times New Roman" panose="02020603050405020304" pitchFamily="18" charset="0"/>
                        </a:rPr>
                        <a:t>930</a:t>
                      </a:r>
                      <a:endParaRPr lang="fr-FR"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dirty="0">
                          <a:effectLst/>
                          <a:latin typeface="Times New Roman" panose="02020603050405020304" pitchFamily="18" charset="0"/>
                          <a:cs typeface="Times New Roman" panose="02020603050405020304" pitchFamily="18" charset="0"/>
                        </a:rPr>
                        <a:t>1088</a:t>
                      </a:r>
                      <a:endParaRPr lang="fr-FR"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dirty="0">
                          <a:effectLst/>
                          <a:latin typeface="Times New Roman" panose="02020603050405020304" pitchFamily="18" charset="0"/>
                          <a:cs typeface="Times New Roman" panose="02020603050405020304" pitchFamily="18" charset="0"/>
                        </a:rPr>
                        <a:t>83</a:t>
                      </a:r>
                      <a:endParaRPr lang="fr-FR"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l">
                        <a:lnSpc>
                          <a:spcPct val="107000"/>
                        </a:lnSpc>
                        <a:spcAft>
                          <a:spcPts val="800"/>
                        </a:spcAft>
                      </a:pPr>
                      <a:r>
                        <a:rPr lang="fr-FR" sz="2000" b="1">
                          <a:effectLst/>
                          <a:latin typeface="Times New Roman" panose="02020603050405020304" pitchFamily="18" charset="0"/>
                          <a:cs typeface="Times New Roman" panose="02020603050405020304" pitchFamily="18" charset="0"/>
                        </a:rPr>
                        <a:t> </a:t>
                      </a:r>
                      <a:endParaRPr lang="fr-FR" sz="2000" b="1">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xmlns="" val="4145051233"/>
                  </a:ext>
                </a:extLst>
              </a:tr>
              <a:tr h="743425">
                <a:tc>
                  <a:txBody>
                    <a:bodyPr/>
                    <a:lstStyle/>
                    <a:p>
                      <a:pPr algn="ctr" fontAlgn="b">
                        <a:lnSpc>
                          <a:spcPct val="107000"/>
                        </a:lnSpc>
                        <a:spcAft>
                          <a:spcPts val="0"/>
                        </a:spcAft>
                      </a:pPr>
                      <a:r>
                        <a:rPr lang="en-US" sz="2000" b="1" kern="1200">
                          <a:effectLst/>
                          <a:latin typeface="Times New Roman" panose="02020603050405020304" pitchFamily="18" charset="0"/>
                          <a:cs typeface="Times New Roman" panose="02020603050405020304" pitchFamily="18" charset="0"/>
                        </a:rPr>
                        <a:t> </a:t>
                      </a:r>
                      <a:endParaRPr lang="fr-FR" sz="2000" b="1">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a:effectLst/>
                          <a:latin typeface="Times New Roman" panose="02020603050405020304" pitchFamily="18" charset="0"/>
                          <a:cs typeface="Times New Roman" panose="02020603050405020304" pitchFamily="18" charset="0"/>
                        </a:rPr>
                        <a:t>%</a:t>
                      </a:r>
                      <a:endParaRPr lang="fr-FR" sz="2000" b="1">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a:effectLst/>
                          <a:latin typeface="Times New Roman" panose="02020603050405020304" pitchFamily="18" charset="0"/>
                          <a:cs typeface="Times New Roman" panose="02020603050405020304" pitchFamily="18" charset="0"/>
                        </a:rPr>
                        <a:t>0.45%</a:t>
                      </a:r>
                      <a:endParaRPr lang="fr-FR" sz="2000" b="1">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a:effectLst/>
                          <a:latin typeface="Times New Roman" panose="02020603050405020304" pitchFamily="18" charset="0"/>
                          <a:cs typeface="Times New Roman" panose="02020603050405020304" pitchFamily="18" charset="0"/>
                        </a:rPr>
                        <a:t>1.57%</a:t>
                      </a:r>
                      <a:endParaRPr lang="fr-FR" sz="2000" b="1">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a:effectLst/>
                          <a:latin typeface="Times New Roman" panose="02020603050405020304" pitchFamily="18" charset="0"/>
                          <a:cs typeface="Times New Roman" panose="02020603050405020304" pitchFamily="18" charset="0"/>
                        </a:rPr>
                        <a:t>3.70%</a:t>
                      </a:r>
                      <a:endParaRPr lang="fr-FR" sz="2000" b="1">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a:effectLst/>
                          <a:latin typeface="Times New Roman" panose="02020603050405020304" pitchFamily="18" charset="0"/>
                          <a:cs typeface="Times New Roman" panose="02020603050405020304" pitchFamily="18" charset="0"/>
                        </a:rPr>
                        <a:t>3.41%</a:t>
                      </a:r>
                      <a:endParaRPr lang="fr-FR" sz="2000" b="1">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a:effectLst/>
                          <a:latin typeface="Times New Roman" panose="02020603050405020304" pitchFamily="18" charset="0"/>
                          <a:cs typeface="Times New Roman" panose="02020603050405020304" pitchFamily="18" charset="0"/>
                        </a:rPr>
                        <a:t>11.64%</a:t>
                      </a:r>
                      <a:endParaRPr lang="fr-FR" sz="2000" b="1">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a:effectLst/>
                          <a:latin typeface="Times New Roman" panose="02020603050405020304" pitchFamily="18" charset="0"/>
                          <a:cs typeface="Times New Roman" panose="02020603050405020304" pitchFamily="18" charset="0"/>
                        </a:rPr>
                        <a:t>11.74%</a:t>
                      </a:r>
                      <a:endParaRPr lang="fr-FR" sz="2000" b="1">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a:effectLst/>
                          <a:latin typeface="Times New Roman" panose="02020603050405020304" pitchFamily="18" charset="0"/>
                          <a:cs typeface="Times New Roman" panose="02020603050405020304" pitchFamily="18" charset="0"/>
                        </a:rPr>
                        <a:t>17.35%</a:t>
                      </a:r>
                      <a:endParaRPr lang="fr-FR" sz="2000" b="1">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dirty="0">
                          <a:effectLst/>
                          <a:latin typeface="Times New Roman" panose="02020603050405020304" pitchFamily="18" charset="0"/>
                          <a:cs typeface="Times New Roman" panose="02020603050405020304" pitchFamily="18" charset="0"/>
                        </a:rPr>
                        <a:t>22.19%</a:t>
                      </a:r>
                      <a:endParaRPr lang="fr-FR"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dirty="0">
                          <a:effectLst/>
                          <a:latin typeface="Times New Roman" panose="02020603050405020304" pitchFamily="18" charset="0"/>
                          <a:cs typeface="Times New Roman" panose="02020603050405020304" pitchFamily="18" charset="0"/>
                        </a:rPr>
                        <a:t>25.96%</a:t>
                      </a:r>
                      <a:endParaRPr lang="fr-FR"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ctr" fontAlgn="b">
                        <a:lnSpc>
                          <a:spcPct val="107000"/>
                        </a:lnSpc>
                        <a:spcAft>
                          <a:spcPts val="0"/>
                        </a:spcAft>
                      </a:pPr>
                      <a:r>
                        <a:rPr lang="en-US" sz="2000" b="1" kern="1200">
                          <a:effectLst/>
                          <a:latin typeface="Times New Roman" panose="02020603050405020304" pitchFamily="18" charset="0"/>
                          <a:cs typeface="Times New Roman" panose="02020603050405020304" pitchFamily="18" charset="0"/>
                        </a:rPr>
                        <a:t>1.98%</a:t>
                      </a:r>
                      <a:endParaRPr lang="fr-FR" sz="2000" b="1">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a:txBody>
                    <a:bodyPr/>
                    <a:lstStyle/>
                    <a:p>
                      <a:pPr algn="l">
                        <a:lnSpc>
                          <a:spcPct val="107000"/>
                        </a:lnSpc>
                        <a:spcAft>
                          <a:spcPts val="800"/>
                        </a:spcAft>
                      </a:pPr>
                      <a:r>
                        <a:rPr lang="fr-FR" sz="2000" b="1">
                          <a:effectLst/>
                          <a:latin typeface="Times New Roman" panose="02020603050405020304" pitchFamily="18" charset="0"/>
                          <a:cs typeface="Times New Roman" panose="02020603050405020304" pitchFamily="18" charset="0"/>
                        </a:rPr>
                        <a:t> </a:t>
                      </a:r>
                      <a:endParaRPr lang="fr-FR" sz="2000" b="1">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xmlns="" val="1425497045"/>
                  </a:ext>
                </a:extLst>
              </a:tr>
              <a:tr h="743425">
                <a:tc>
                  <a:txBody>
                    <a:bodyPr/>
                    <a:lstStyle/>
                    <a:p>
                      <a:pPr algn="l"/>
                      <a:endParaRPr lang="fr-FR" sz="2000" b="1">
                        <a:effectLst/>
                        <a:latin typeface="Times New Roman" panose="02020603050405020304" pitchFamily="18" charset="0"/>
                        <a:cs typeface="Times New Roman" panose="02020603050405020304" pitchFamily="18" charset="0"/>
                      </a:endParaRPr>
                    </a:p>
                  </a:txBody>
                  <a:tcPr marL="59643" marR="59643" marT="0" marB="0"/>
                </a:tc>
                <a:tc>
                  <a:txBody>
                    <a:bodyPr/>
                    <a:lstStyle/>
                    <a:p>
                      <a:pPr algn="l"/>
                      <a:endParaRPr lang="fr-FR" sz="2000" b="1">
                        <a:effectLst/>
                        <a:latin typeface="Times New Roman" panose="02020603050405020304" pitchFamily="18" charset="0"/>
                        <a:cs typeface="Times New Roman" panose="02020603050405020304" pitchFamily="18" charset="0"/>
                      </a:endParaRPr>
                    </a:p>
                  </a:txBody>
                  <a:tcPr marL="59643" marR="59643" marT="0" marB="0"/>
                </a:tc>
                <a:tc gridSpan="4">
                  <a:txBody>
                    <a:bodyPr/>
                    <a:lstStyle/>
                    <a:p>
                      <a:pPr algn="ctr" fontAlgn="b">
                        <a:lnSpc>
                          <a:spcPct val="107000"/>
                        </a:lnSpc>
                        <a:spcAft>
                          <a:spcPts val="0"/>
                        </a:spcAft>
                      </a:pPr>
                      <a:r>
                        <a:rPr lang="en-US" sz="2000" b="1" kern="1200">
                          <a:effectLst/>
                          <a:latin typeface="Times New Roman" panose="02020603050405020304" pitchFamily="18" charset="0"/>
                          <a:cs typeface="Times New Roman" panose="02020603050405020304" pitchFamily="18" charset="0"/>
                        </a:rPr>
                        <a:t>9.14%</a:t>
                      </a:r>
                      <a:endParaRPr lang="fr-FR" sz="2000" b="1">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hMerge="1">
                  <a:txBody>
                    <a:bodyPr/>
                    <a:lstStyle/>
                    <a:p>
                      <a:endParaRPr lang="fr-FR"/>
                    </a:p>
                  </a:txBody>
                  <a:tcPr/>
                </a:tc>
                <a:tc hMerge="1">
                  <a:txBody>
                    <a:bodyPr/>
                    <a:lstStyle/>
                    <a:p>
                      <a:endParaRPr lang="fr-FR"/>
                    </a:p>
                  </a:txBody>
                  <a:tcPr/>
                </a:tc>
                <a:tc hMerge="1">
                  <a:txBody>
                    <a:bodyPr/>
                    <a:lstStyle/>
                    <a:p>
                      <a:endParaRPr lang="fr-FR"/>
                    </a:p>
                  </a:txBody>
                  <a:tcPr/>
                </a:tc>
                <a:tc gridSpan="7">
                  <a:txBody>
                    <a:bodyPr/>
                    <a:lstStyle/>
                    <a:p>
                      <a:pPr algn="ctr" fontAlgn="b">
                        <a:lnSpc>
                          <a:spcPct val="107000"/>
                        </a:lnSpc>
                        <a:spcAft>
                          <a:spcPts val="0"/>
                        </a:spcAft>
                      </a:pPr>
                      <a:r>
                        <a:rPr lang="en-US" sz="2000" b="1" kern="1200" dirty="0">
                          <a:solidFill>
                            <a:srgbClr val="FF0000"/>
                          </a:solidFill>
                          <a:effectLst/>
                          <a:latin typeface="Times New Roman" panose="02020603050405020304" pitchFamily="18" charset="0"/>
                          <a:cs typeface="Times New Roman" panose="02020603050405020304" pitchFamily="18" charset="0"/>
                        </a:rPr>
                        <a:t>90.86%</a:t>
                      </a:r>
                      <a:endParaRPr lang="fr-FR" sz="20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9643" marR="59643"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xmlns="" val="1539921243"/>
                  </a:ext>
                </a:extLst>
              </a:tr>
            </a:tbl>
          </a:graphicData>
        </a:graphic>
      </p:graphicFrame>
      <p:sp>
        <p:nvSpPr>
          <p:cNvPr id="7" name="Rectangle 2">
            <a:extLst>
              <a:ext uri="{FF2B5EF4-FFF2-40B4-BE49-F238E27FC236}">
                <a16:creationId xmlns:a16="http://schemas.microsoft.com/office/drawing/2014/main" xmlns="" id="{69DF4D18-0E4A-405A-9E2E-2C485B34AAC5}"/>
              </a:ext>
            </a:extLst>
          </p:cNvPr>
          <p:cNvSpPr>
            <a:spLocks noChangeArrowheads="1"/>
          </p:cNvSpPr>
          <p:nvPr/>
        </p:nvSpPr>
        <p:spPr bwMode="auto">
          <a:xfrm>
            <a:off x="1101725" y="28432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Tree>
    <p:extLst>
      <p:ext uri="{BB962C8B-B14F-4D97-AF65-F5344CB8AC3E}">
        <p14:creationId xmlns:p14="http://schemas.microsoft.com/office/powerpoint/2010/main" val="23690355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 y="1399309"/>
            <a:ext cx="12039600" cy="5539978"/>
          </a:xfrm>
          <a:prstGeom prst="rect">
            <a:avLst/>
          </a:prstGeom>
          <a:noFill/>
        </p:spPr>
        <p:txBody>
          <a:bodyPr wrap="square" rtlCol="0">
            <a:spAutoFit/>
          </a:bodyPr>
          <a:lstStyle/>
          <a:p>
            <a:pPr algn="just"/>
            <a:endParaRPr lang="en-US" b="1" dirty="0"/>
          </a:p>
          <a:p>
            <a:pPr marL="285750" indent="-285750" algn="just">
              <a:buFont typeface="Wingdings" panose="05000000000000000000" pitchFamily="2" charset="2"/>
              <a:buChar char="§"/>
            </a:pPr>
            <a:r>
              <a:rPr lang="it-IT" sz="2400" b="1" dirty="0">
                <a:latin typeface="Times New Roman" panose="02020603050405020304" pitchFamily="18" charset="0"/>
                <a:cs typeface="Times New Roman" panose="02020603050405020304" pitchFamily="18" charset="0"/>
              </a:rPr>
              <a:t>OMEN</a:t>
            </a:r>
            <a:r>
              <a:rPr lang="it-IT" sz="2400" dirty="0">
                <a:latin typeface="Times New Roman" panose="02020603050405020304" pitchFamily="18" charset="0"/>
                <a:cs typeface="Times New Roman" panose="02020603050405020304" pitchFamily="18" charset="0"/>
              </a:rPr>
              <a:t> nr.</a:t>
            </a:r>
            <a:r>
              <a:rPr lang="it-IT" sz="2400" b="1" dirty="0">
                <a:latin typeface="Times New Roman" panose="02020603050405020304" pitchFamily="18" charset="0"/>
                <a:cs typeface="Times New Roman" panose="02020603050405020304" pitchFamily="18" charset="0"/>
              </a:rPr>
              <a:t>4916/</a:t>
            </a:r>
            <a:r>
              <a:rPr lang="ro-RO" sz="2400" b="1" dirty="0">
                <a:latin typeface="Times New Roman" panose="02020603050405020304" pitchFamily="18" charset="0"/>
                <a:cs typeface="Times New Roman" panose="02020603050405020304" pitchFamily="18" charset="0"/>
              </a:rPr>
              <a:t> </a:t>
            </a:r>
            <a:r>
              <a:rPr lang="it-IT" sz="2400" b="1" dirty="0">
                <a:latin typeface="Times New Roman" panose="02020603050405020304" pitchFamily="18" charset="0"/>
                <a:cs typeface="Times New Roman" panose="02020603050405020304" pitchFamily="18" charset="0"/>
              </a:rPr>
              <a:t>26.08.2019</a:t>
            </a:r>
            <a:r>
              <a:rPr lang="it-IT" sz="2400" dirty="0">
                <a:latin typeface="Times New Roman" panose="02020603050405020304" pitchFamily="18" charset="0"/>
                <a:cs typeface="Times New Roman" panose="02020603050405020304" pitchFamily="18" charset="0"/>
              </a:rPr>
              <a:t> - Organizarea </a:t>
            </a:r>
            <a:r>
              <a:rPr lang="ro-RO" sz="2400" dirty="0">
                <a:latin typeface="Times New Roman" panose="02020603050405020304" pitchFamily="18" charset="0"/>
                <a:cs typeface="Times New Roman" panose="02020603050405020304" pitchFamily="18" charset="0"/>
              </a:rPr>
              <a:t>ș</a:t>
            </a:r>
            <a:r>
              <a:rPr lang="it-IT" sz="2400" dirty="0">
                <a:latin typeface="Times New Roman" panose="02020603050405020304" pitchFamily="18" charset="0"/>
                <a:cs typeface="Times New Roman" panose="02020603050405020304" pitchFamily="18" charset="0"/>
              </a:rPr>
              <a:t>i desf</a:t>
            </a:r>
            <a:r>
              <a:rPr lang="ro-RO" sz="2400" dirty="0">
                <a:latin typeface="Times New Roman" panose="02020603050405020304" pitchFamily="18" charset="0"/>
                <a:cs typeface="Times New Roman" panose="02020603050405020304" pitchFamily="18" charset="0"/>
              </a:rPr>
              <a:t>ăș</a:t>
            </a:r>
            <a:r>
              <a:rPr lang="it-IT" sz="2400" dirty="0">
                <a:latin typeface="Times New Roman" panose="02020603050405020304" pitchFamily="18" charset="0"/>
                <a:cs typeface="Times New Roman" panose="02020603050405020304" pitchFamily="18" charset="0"/>
              </a:rPr>
              <a:t>urarea </a:t>
            </a:r>
            <a:r>
              <a:rPr lang="ro-RO" sz="2400" dirty="0">
                <a:latin typeface="Times New Roman" panose="02020603050405020304" pitchFamily="18" charset="0"/>
                <a:cs typeface="Times New Roman" panose="02020603050405020304" pitchFamily="18" charset="0"/>
              </a:rPr>
              <a:t>e</a:t>
            </a:r>
            <a:r>
              <a:rPr lang="it-IT" sz="2400" dirty="0">
                <a:latin typeface="Times New Roman" panose="02020603050405020304" pitchFamily="18" charset="0"/>
                <a:cs typeface="Times New Roman" panose="02020603050405020304" pitchFamily="18" charset="0"/>
              </a:rPr>
              <a:t>valu</a:t>
            </a:r>
            <a:r>
              <a:rPr lang="ro-RO" sz="2400" dirty="0">
                <a:latin typeface="Times New Roman" panose="02020603050405020304" pitchFamily="18" charset="0"/>
                <a:cs typeface="Times New Roman" panose="02020603050405020304" pitchFamily="18" charset="0"/>
              </a:rPr>
              <a:t>ă</a:t>
            </a:r>
            <a:r>
              <a:rPr lang="it-IT" sz="2400" dirty="0">
                <a:latin typeface="Times New Roman" panose="02020603050405020304" pitchFamily="18" charset="0"/>
                <a:cs typeface="Times New Roman" panose="02020603050405020304" pitchFamily="18" charset="0"/>
              </a:rPr>
              <a:t>rii </a:t>
            </a:r>
            <a:r>
              <a:rPr lang="ro-RO" sz="2400" dirty="0">
                <a:latin typeface="Times New Roman" panose="02020603050405020304" pitchFamily="18" charset="0"/>
                <a:cs typeface="Times New Roman" panose="02020603050405020304" pitchFamily="18" charset="0"/>
              </a:rPr>
              <a:t>n</a:t>
            </a:r>
            <a:r>
              <a:rPr lang="it-IT" sz="2400" dirty="0">
                <a:latin typeface="Times New Roman" panose="02020603050405020304" pitchFamily="18" charset="0"/>
                <a:cs typeface="Times New Roman" panose="02020603050405020304" pitchFamily="18" charset="0"/>
              </a:rPr>
              <a:t>a</a:t>
            </a:r>
            <a:r>
              <a:rPr lang="ro-RO" sz="2400" dirty="0">
                <a:latin typeface="Times New Roman" panose="02020603050405020304" pitchFamily="18" charset="0"/>
                <a:cs typeface="Times New Roman" panose="02020603050405020304" pitchFamily="18" charset="0"/>
              </a:rPr>
              <a:t>ț</a:t>
            </a:r>
            <a:r>
              <a:rPr lang="it-IT" sz="2400" dirty="0">
                <a:latin typeface="Times New Roman" panose="02020603050405020304" pitchFamily="18" charset="0"/>
                <a:cs typeface="Times New Roman" panose="02020603050405020304" pitchFamily="18" charset="0"/>
              </a:rPr>
              <a:t>ionale</a:t>
            </a:r>
            <a:r>
              <a:rPr lang="ro-RO" sz="2400" dirty="0">
                <a:latin typeface="Times New Roman" panose="02020603050405020304" pitchFamily="18" charset="0"/>
                <a:cs typeface="Times New Roman" panose="02020603050405020304" pitchFamily="18" charset="0"/>
              </a:rPr>
              <a:t> în anul școlar 2019-2020;</a:t>
            </a:r>
            <a:endParaRPr lang="it-IT" sz="2400"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
            </a:pPr>
            <a:r>
              <a:rPr lang="it-IT" sz="2400" dirty="0">
                <a:latin typeface="Times New Roman" panose="02020603050405020304" pitchFamily="18" charset="0"/>
                <a:cs typeface="Times New Roman" panose="02020603050405020304" pitchFamily="18" charset="0"/>
              </a:rPr>
              <a:t>Metodologia de organizare </a:t>
            </a:r>
            <a:r>
              <a:rPr lang="ro-RO" sz="2400" dirty="0">
                <a:latin typeface="Times New Roman" panose="02020603050405020304" pitchFamily="18" charset="0"/>
                <a:cs typeface="Times New Roman" panose="02020603050405020304" pitchFamily="18" charset="0"/>
              </a:rPr>
              <a:t>și desfășurare a evaluării naționale pentru elevii clasei a VIII-a, aprobată prin OMECTS nr. 4801/2010, privind organizarea și desfășurarea evaluării naționale pentru elevii clasei a VIII-a în anul școlar 2010-2011 și cu prevederile prezentului ordin;</a:t>
            </a:r>
            <a:endParaRPr lang="en-US" sz="2400"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
            </a:pPr>
            <a:r>
              <a:rPr lang="en-US" sz="2400" b="1" dirty="0">
                <a:latin typeface="Times New Roman" panose="02020603050405020304" pitchFamily="18" charset="0"/>
                <a:cs typeface="Times New Roman" panose="02020603050405020304" pitchFamily="18" charset="0"/>
              </a:rPr>
              <a:t>ORDIN nr. 4.948 din 27 august 2019 </a:t>
            </a:r>
            <a:r>
              <a:rPr lang="en-US" sz="2400" dirty="0" err="1">
                <a:latin typeface="Times New Roman" panose="02020603050405020304" pitchFamily="18" charset="0"/>
                <a:cs typeface="Times New Roman" panose="02020603050405020304" pitchFamily="18" charset="0"/>
              </a:rPr>
              <a:t>privind</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organizarea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şi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desfăşurarea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admiterii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în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învăţământul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liceal</a:t>
            </a:r>
            <a:r>
              <a:rPr lang="en-US" sz="2400" dirty="0">
                <a:latin typeface="Times New Roman" panose="02020603050405020304" pitchFamily="18" charset="0"/>
                <a:cs typeface="Times New Roman" panose="02020603050405020304" pitchFamily="18" charset="0"/>
              </a:rPr>
              <a:t>  de stat </a:t>
            </a:r>
            <a:r>
              <a:rPr lang="en-US" sz="2400" dirty="0" err="1">
                <a:latin typeface="Times New Roman" panose="02020603050405020304" pitchFamily="18" charset="0"/>
                <a:cs typeface="Times New Roman" panose="02020603050405020304" pitchFamily="18" charset="0"/>
              </a:rPr>
              <a:t>pentru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anul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şcolar</a:t>
            </a:r>
            <a:r>
              <a:rPr lang="en-US" sz="2400" dirty="0">
                <a:latin typeface="Times New Roman" panose="02020603050405020304" pitchFamily="18" charset="0"/>
                <a:cs typeface="Times New Roman" panose="02020603050405020304" pitchFamily="18" charset="0"/>
              </a:rPr>
              <a:t> 2020-2021</a:t>
            </a:r>
            <a:r>
              <a:rPr lang="ro-RO" sz="2400" dirty="0">
                <a:latin typeface="Times New Roman" panose="02020603050405020304" pitchFamily="18" charset="0"/>
                <a:cs typeface="Times New Roman" panose="02020603050405020304" pitchFamily="18" charset="0"/>
              </a:rPr>
              <a:t>.</a:t>
            </a:r>
          </a:p>
          <a:p>
            <a:pPr marL="285750" indent="-285750" algn="just">
              <a:buFont typeface="Wingdings" panose="05000000000000000000" pitchFamily="2" charset="2"/>
              <a:buChar char="§"/>
            </a:pPr>
            <a:r>
              <a:rPr lang="en-US" sz="2400" b="1" dirty="0">
                <a:latin typeface="Times New Roman" panose="02020603050405020304" pitchFamily="18" charset="0"/>
                <a:cs typeface="Times New Roman" panose="02020603050405020304" pitchFamily="18" charset="0"/>
              </a:rPr>
              <a:t>Program</a:t>
            </a:r>
            <a:r>
              <a:rPr lang="ro-RO" sz="2400" b="1" dirty="0">
                <a:latin typeface="Times New Roman" panose="02020603050405020304" pitchFamily="18" charset="0"/>
                <a:cs typeface="Times New Roman" panose="02020603050405020304" pitchFamily="18" charset="0"/>
              </a:rPr>
              <a:t>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pentru</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disciplin</a:t>
            </a:r>
            <a:r>
              <a:rPr lang="ro-RO" sz="2400" b="1" dirty="0">
                <a:latin typeface="Times New Roman" panose="02020603050405020304" pitchFamily="18" charset="0"/>
                <a:cs typeface="Times New Roman" panose="02020603050405020304" pitchFamily="18" charset="0"/>
              </a:rPr>
              <a:t>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limba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şi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literatura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română</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valabil</a:t>
            </a:r>
            <a:r>
              <a:rPr lang="ro-RO" sz="2400" b="1" dirty="0">
                <a:latin typeface="Times New Roman" panose="02020603050405020304" pitchFamily="18" charset="0"/>
                <a:cs typeface="Times New Roman" panose="02020603050405020304" pitchFamily="18" charset="0"/>
              </a:rPr>
              <a:t>ă</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pentru</a:t>
            </a:r>
            <a:r>
              <a:rPr lang="en-US" sz="2400" b="1" dirty="0">
                <a:latin typeface="Times New Roman" panose="02020603050405020304" pitchFamily="18" charset="0"/>
                <a:cs typeface="Times New Roman" panose="02020603050405020304" pitchFamily="18" charset="0"/>
              </a:rPr>
              <a:t> </a:t>
            </a:r>
            <a:r>
              <a:rPr lang="ro-RO" sz="2400" b="1" dirty="0" err="1">
                <a:latin typeface="Times New Roman" panose="02020603050405020304" pitchFamily="18" charset="0"/>
                <a:cs typeface="Times New Roman" panose="02020603050405020304" pitchFamily="18" charset="0"/>
              </a:rPr>
              <a:t>E</a:t>
            </a:r>
            <a:r>
              <a:rPr lang="en-US" sz="2400" b="1" dirty="0" err="1">
                <a:latin typeface="Times New Roman" panose="02020603050405020304" pitchFamily="18" charset="0"/>
                <a:cs typeface="Times New Roman" panose="02020603050405020304" pitchFamily="18" charset="0"/>
              </a:rPr>
              <a:t>valuarea</a:t>
            </a:r>
            <a:r>
              <a:rPr lang="en-US" sz="2400" b="1" dirty="0">
                <a:latin typeface="Times New Roman" panose="02020603050405020304" pitchFamily="18" charset="0"/>
                <a:cs typeface="Times New Roman" panose="02020603050405020304" pitchFamily="18" charset="0"/>
              </a:rPr>
              <a:t> </a:t>
            </a:r>
            <a:r>
              <a:rPr lang="ro-RO" sz="2400" b="1" dirty="0" err="1">
                <a:latin typeface="Times New Roman" panose="02020603050405020304" pitchFamily="18" charset="0"/>
                <a:cs typeface="Times New Roman" panose="02020603050405020304" pitchFamily="18" charset="0"/>
              </a:rPr>
              <a:t>N</a:t>
            </a:r>
            <a:r>
              <a:rPr lang="en-US" sz="2400" b="1" dirty="0" err="1">
                <a:latin typeface="Times New Roman" panose="02020603050405020304" pitchFamily="18" charset="0"/>
                <a:cs typeface="Times New Roman" panose="02020603050405020304" pitchFamily="18" charset="0"/>
              </a:rPr>
              <a:t>aţională</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pentru</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absolvenţii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clasei</a:t>
            </a:r>
            <a:r>
              <a:rPr lang="en-US" sz="2400" b="1" dirty="0">
                <a:latin typeface="Times New Roman" panose="02020603050405020304" pitchFamily="18" charset="0"/>
                <a:cs typeface="Times New Roman" panose="02020603050405020304" pitchFamily="18" charset="0"/>
              </a:rPr>
              <a:t> a VIII-a </a:t>
            </a:r>
            <a:r>
              <a:rPr lang="en-US" sz="2400" b="1" dirty="0" err="1">
                <a:latin typeface="Times New Roman" panose="02020603050405020304" pitchFamily="18" charset="0"/>
                <a:cs typeface="Times New Roman" panose="02020603050405020304" pitchFamily="18" charset="0"/>
              </a:rPr>
              <a:t>în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anul</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şcolar</a:t>
            </a:r>
            <a:r>
              <a:rPr lang="en-US" sz="2400" b="1" dirty="0">
                <a:latin typeface="Times New Roman" panose="02020603050405020304" pitchFamily="18" charset="0"/>
                <a:cs typeface="Times New Roman" panose="02020603050405020304" pitchFamily="18" charset="0"/>
              </a:rPr>
              <a:t> 201</a:t>
            </a:r>
            <a:r>
              <a:rPr lang="ro-RO" sz="2400" b="1" dirty="0">
                <a:latin typeface="Times New Roman" panose="02020603050405020304" pitchFamily="18" charset="0"/>
                <a:cs typeface="Times New Roman" panose="02020603050405020304" pitchFamily="18" charset="0"/>
              </a:rPr>
              <a:t>9</a:t>
            </a:r>
            <a:r>
              <a:rPr lang="en-US" sz="2400" b="1" dirty="0">
                <a:latin typeface="Times New Roman" panose="02020603050405020304" pitchFamily="18" charset="0"/>
                <a:cs typeface="Times New Roman" panose="02020603050405020304" pitchFamily="18" charset="0"/>
              </a:rPr>
              <a:t>-20</a:t>
            </a:r>
            <a:r>
              <a:rPr lang="ro-RO" sz="2400" b="1" dirty="0">
                <a:latin typeface="Times New Roman" panose="02020603050405020304" pitchFamily="18" charset="0"/>
                <a:cs typeface="Times New Roman" panose="02020603050405020304" pitchFamily="18" charset="0"/>
              </a:rPr>
              <a:t>20 este cea </a:t>
            </a:r>
            <a:r>
              <a:rPr lang="en-US" sz="2400" b="1" dirty="0" err="1">
                <a:latin typeface="Times New Roman" panose="02020603050405020304" pitchFamily="18" charset="0"/>
                <a:cs typeface="Times New Roman" panose="02020603050405020304" pitchFamily="18" charset="0"/>
              </a:rPr>
              <a:t>aprobat</a:t>
            </a:r>
            <a:r>
              <a:rPr lang="ro-RO" sz="2400" b="1" dirty="0">
                <a:latin typeface="Times New Roman" panose="02020603050405020304" pitchFamily="18" charset="0"/>
                <a:cs typeface="Times New Roman" panose="02020603050405020304" pitchFamily="18" charset="0"/>
              </a:rPr>
              <a:t>ă</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prin</a:t>
            </a:r>
            <a:r>
              <a:rPr lang="en-US" sz="2400" b="1"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Ordinul </a:t>
            </a:r>
            <a:r>
              <a:rPr lang="en-US" sz="2400" b="1" u="sng" dirty="0" err="1">
                <a:latin typeface="Times New Roman" panose="02020603050405020304" pitchFamily="18" charset="0"/>
                <a:cs typeface="Times New Roman" panose="02020603050405020304" pitchFamily="18" charset="0"/>
              </a:rPr>
              <a:t>ministrului</a:t>
            </a:r>
            <a:r>
              <a:rPr lang="en-US" sz="2400" b="1" u="sng" dirty="0">
                <a:latin typeface="Times New Roman" panose="02020603050405020304" pitchFamily="18" charset="0"/>
                <a:cs typeface="Times New Roman" panose="02020603050405020304" pitchFamily="18" charset="0"/>
              </a:rPr>
              <a:t> </a:t>
            </a:r>
            <a:r>
              <a:rPr lang="en-US" sz="2400" b="1" u="sng" dirty="0" err="1">
                <a:latin typeface="Times New Roman" panose="02020603050405020304" pitchFamily="18" charset="0"/>
                <a:cs typeface="Times New Roman" panose="02020603050405020304" pitchFamily="18" charset="0"/>
              </a:rPr>
              <a:t>educaţiei</a:t>
            </a:r>
            <a:r>
              <a:rPr lang="en-US" sz="2400" b="1" u="sng" dirty="0">
                <a:latin typeface="Times New Roman" panose="02020603050405020304" pitchFamily="18" charset="0"/>
                <a:cs typeface="Times New Roman" panose="02020603050405020304" pitchFamily="18" charset="0"/>
              </a:rPr>
              <a:t> </a:t>
            </a:r>
            <a:r>
              <a:rPr lang="en-US" sz="2400" b="1" u="sng" dirty="0" err="1">
                <a:latin typeface="Times New Roman" panose="02020603050405020304" pitchFamily="18" charset="0"/>
                <a:cs typeface="Times New Roman" panose="02020603050405020304" pitchFamily="18" charset="0"/>
              </a:rPr>
              <a:t>naţionale</a:t>
            </a:r>
            <a:r>
              <a:rPr lang="en-US" sz="2400" b="1" u="sng" dirty="0">
                <a:latin typeface="Times New Roman" panose="02020603050405020304" pitchFamily="18" charset="0"/>
                <a:cs typeface="Times New Roman" panose="02020603050405020304" pitchFamily="18" charset="0"/>
              </a:rPr>
              <a:t> </a:t>
            </a:r>
            <a:r>
              <a:rPr lang="en-US" sz="2400" b="1" u="sng" dirty="0" err="1">
                <a:latin typeface="Times New Roman" panose="02020603050405020304" pitchFamily="18" charset="0"/>
                <a:cs typeface="Times New Roman" panose="02020603050405020304" pitchFamily="18" charset="0"/>
              </a:rPr>
              <a:t>nr</a:t>
            </a:r>
            <a:r>
              <a:rPr lang="en-US" sz="2400" b="1" u="sng" dirty="0">
                <a:latin typeface="Times New Roman" panose="02020603050405020304" pitchFamily="18" charset="0"/>
                <a:cs typeface="Times New Roman" panose="02020603050405020304" pitchFamily="18" charset="0"/>
              </a:rPr>
              <a:t>. 4.431/2014</a:t>
            </a:r>
            <a:r>
              <a:rPr lang="en-US" sz="2400" b="1"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privind organizarea </a:t>
            </a:r>
            <a:r>
              <a:rPr lang="en-US" sz="2400" b="1" u="sng" dirty="0" err="1">
                <a:latin typeface="Times New Roman" panose="02020603050405020304" pitchFamily="18" charset="0"/>
                <a:cs typeface="Times New Roman" panose="02020603050405020304" pitchFamily="18" charset="0"/>
              </a:rPr>
              <a:t>şi</a:t>
            </a:r>
            <a:r>
              <a:rPr lang="en-US" sz="2400" b="1" u="sng" dirty="0">
                <a:latin typeface="Times New Roman" panose="02020603050405020304" pitchFamily="18" charset="0"/>
                <a:cs typeface="Times New Roman" panose="02020603050405020304" pitchFamily="18" charset="0"/>
              </a:rPr>
              <a:t> </a:t>
            </a:r>
            <a:r>
              <a:rPr lang="en-US" sz="2400" b="1" u="sng" dirty="0" err="1">
                <a:latin typeface="Times New Roman" panose="02020603050405020304" pitchFamily="18" charset="0"/>
                <a:cs typeface="Times New Roman" panose="02020603050405020304" pitchFamily="18" charset="0"/>
              </a:rPr>
              <a:t>desfăşurarea</a:t>
            </a:r>
            <a:r>
              <a:rPr lang="en-US" sz="2400" b="1" u="sng" dirty="0">
                <a:latin typeface="Times New Roman" panose="02020603050405020304" pitchFamily="18" charset="0"/>
                <a:cs typeface="Times New Roman" panose="02020603050405020304" pitchFamily="18" charset="0"/>
              </a:rPr>
              <a:t> </a:t>
            </a:r>
            <a:r>
              <a:rPr lang="en-US" sz="2400" b="1" u="sng" dirty="0" err="1">
                <a:latin typeface="Times New Roman" panose="02020603050405020304" pitchFamily="18" charset="0"/>
                <a:cs typeface="Times New Roman" panose="02020603050405020304" pitchFamily="18" charset="0"/>
              </a:rPr>
              <a:t>evaluării</a:t>
            </a:r>
            <a:r>
              <a:rPr lang="en-US" sz="2400" b="1" u="sng" dirty="0">
                <a:latin typeface="Times New Roman" panose="02020603050405020304" pitchFamily="18" charset="0"/>
                <a:cs typeface="Times New Roman" panose="02020603050405020304" pitchFamily="18" charset="0"/>
              </a:rPr>
              <a:t> </a:t>
            </a:r>
            <a:r>
              <a:rPr lang="en-US" sz="2400" b="1" u="sng" dirty="0" err="1">
                <a:latin typeface="Times New Roman" panose="02020603050405020304" pitchFamily="18" charset="0"/>
                <a:cs typeface="Times New Roman" panose="02020603050405020304" pitchFamily="18" charset="0"/>
              </a:rPr>
              <a:t>naţionale</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pentru</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absolvenţii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clasei</a:t>
            </a:r>
            <a:r>
              <a:rPr lang="en-US" sz="2400" b="1" dirty="0">
                <a:latin typeface="Times New Roman" panose="02020603050405020304" pitchFamily="18" charset="0"/>
                <a:cs typeface="Times New Roman" panose="02020603050405020304" pitchFamily="18" charset="0"/>
              </a:rPr>
              <a:t> a VIII-a </a:t>
            </a:r>
            <a:r>
              <a:rPr lang="en-US" sz="2400" b="1" dirty="0" err="1">
                <a:latin typeface="Times New Roman" panose="02020603050405020304" pitchFamily="18" charset="0"/>
                <a:cs typeface="Times New Roman" panose="02020603050405020304" pitchFamily="18" charset="0"/>
              </a:rPr>
              <a:t>în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anul</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şcolar</a:t>
            </a:r>
            <a:r>
              <a:rPr lang="en-US" sz="2400" b="1" dirty="0">
                <a:latin typeface="Times New Roman" panose="02020603050405020304" pitchFamily="18" charset="0"/>
                <a:cs typeface="Times New Roman" panose="02020603050405020304" pitchFamily="18" charset="0"/>
              </a:rPr>
              <a:t> 2014-2015.</a:t>
            </a:r>
            <a:endParaRPr lang="ro-RO" sz="2400" b="1"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
            </a:pPr>
            <a:r>
              <a:rPr lang="it-IT" sz="2400" b="1" dirty="0">
                <a:latin typeface="Times New Roman" panose="02020603050405020304" pitchFamily="18" charset="0"/>
                <a:cs typeface="Times New Roman" panose="02020603050405020304" pitchFamily="18" charset="0"/>
              </a:rPr>
              <a:t>OMEN</a:t>
            </a:r>
            <a:r>
              <a:rPr lang="it-IT" sz="2400" dirty="0">
                <a:latin typeface="Times New Roman" panose="02020603050405020304" pitchFamily="18" charset="0"/>
                <a:cs typeface="Times New Roman" panose="02020603050405020304" pitchFamily="18" charset="0"/>
              </a:rPr>
              <a:t> nr.</a:t>
            </a:r>
            <a:r>
              <a:rPr lang="it-IT" sz="2400" b="1" dirty="0">
                <a:latin typeface="Times New Roman" panose="02020603050405020304" pitchFamily="18" charset="0"/>
                <a:cs typeface="Times New Roman" panose="02020603050405020304" pitchFamily="18" charset="0"/>
              </a:rPr>
              <a:t>49</a:t>
            </a:r>
            <a:r>
              <a:rPr lang="ro-RO" sz="2400" b="1" dirty="0">
                <a:latin typeface="Times New Roman" panose="02020603050405020304" pitchFamily="18" charset="0"/>
                <a:cs typeface="Times New Roman" panose="02020603050405020304" pitchFamily="18" charset="0"/>
              </a:rPr>
              <a:t>50</a:t>
            </a:r>
            <a:r>
              <a:rPr lang="it-IT" sz="2400" b="1" dirty="0">
                <a:latin typeface="Times New Roman" panose="02020603050405020304" pitchFamily="18" charset="0"/>
                <a:cs typeface="Times New Roman" panose="02020603050405020304" pitchFamily="18" charset="0"/>
              </a:rPr>
              <a:t>/</a:t>
            </a:r>
            <a:r>
              <a:rPr lang="ro-RO" sz="2400" b="1" dirty="0">
                <a:latin typeface="Times New Roman" panose="02020603050405020304" pitchFamily="18" charset="0"/>
                <a:cs typeface="Times New Roman" panose="02020603050405020304" pitchFamily="18" charset="0"/>
              </a:rPr>
              <a:t> </a:t>
            </a:r>
            <a:r>
              <a:rPr lang="it-IT" sz="2400" b="1" dirty="0">
                <a:latin typeface="Times New Roman" panose="02020603050405020304" pitchFamily="18" charset="0"/>
                <a:cs typeface="Times New Roman" panose="02020603050405020304" pitchFamily="18" charset="0"/>
              </a:rPr>
              <a:t>2</a:t>
            </a:r>
            <a:r>
              <a:rPr lang="ro-RO" sz="2400" b="1" dirty="0">
                <a:latin typeface="Times New Roman" panose="02020603050405020304" pitchFamily="18" charset="0"/>
                <a:cs typeface="Times New Roman" panose="02020603050405020304" pitchFamily="18" charset="0"/>
              </a:rPr>
              <a:t>7</a:t>
            </a:r>
            <a:r>
              <a:rPr lang="it-IT" sz="2400" b="1" dirty="0">
                <a:latin typeface="Times New Roman" panose="02020603050405020304" pitchFamily="18" charset="0"/>
                <a:cs typeface="Times New Roman" panose="02020603050405020304" pitchFamily="18" charset="0"/>
              </a:rPr>
              <a:t>.08.2019</a:t>
            </a:r>
            <a:r>
              <a:rPr lang="it-IT" sz="2400" dirty="0">
                <a:latin typeface="Times New Roman" panose="02020603050405020304" pitchFamily="18" charset="0"/>
                <a:cs typeface="Times New Roman" panose="02020603050405020304" pitchFamily="18" charset="0"/>
              </a:rPr>
              <a:t> - Organizarea </a:t>
            </a:r>
            <a:r>
              <a:rPr lang="ro-RO" sz="2400" dirty="0">
                <a:latin typeface="Times New Roman" panose="02020603050405020304" pitchFamily="18" charset="0"/>
                <a:cs typeface="Times New Roman" panose="02020603050405020304" pitchFamily="18" charset="0"/>
              </a:rPr>
              <a:t>ș</a:t>
            </a:r>
            <a:r>
              <a:rPr lang="it-IT" sz="2400" dirty="0">
                <a:latin typeface="Times New Roman" panose="02020603050405020304" pitchFamily="18" charset="0"/>
                <a:cs typeface="Times New Roman" panose="02020603050405020304" pitchFamily="18" charset="0"/>
              </a:rPr>
              <a:t>i desf</a:t>
            </a:r>
            <a:r>
              <a:rPr lang="ro-RO" sz="2400" dirty="0">
                <a:latin typeface="Times New Roman" panose="02020603050405020304" pitchFamily="18" charset="0"/>
                <a:cs typeface="Times New Roman" panose="02020603050405020304" pitchFamily="18" charset="0"/>
              </a:rPr>
              <a:t>ăș</a:t>
            </a:r>
            <a:r>
              <a:rPr lang="it-IT" sz="2400" dirty="0">
                <a:latin typeface="Times New Roman" panose="02020603050405020304" pitchFamily="18" charset="0"/>
                <a:cs typeface="Times New Roman" panose="02020603050405020304" pitchFamily="18" charset="0"/>
              </a:rPr>
              <a:t>urarea </a:t>
            </a:r>
            <a:r>
              <a:rPr lang="ro-RO" sz="2400" dirty="0">
                <a:latin typeface="Times New Roman" panose="02020603050405020304" pitchFamily="18" charset="0"/>
                <a:cs typeface="Times New Roman" panose="02020603050405020304" pitchFamily="18" charset="0"/>
              </a:rPr>
              <a:t>examenului de bacalaureat în anul școlar 2019-2020;</a:t>
            </a:r>
            <a:endParaRPr lang="ro-RO" b="1" dirty="0"/>
          </a:p>
        </p:txBody>
      </p:sp>
      <p:sp>
        <p:nvSpPr>
          <p:cNvPr id="3" name="TextBox 2"/>
          <p:cNvSpPr txBox="1"/>
          <p:nvPr/>
        </p:nvSpPr>
        <p:spPr>
          <a:xfrm>
            <a:off x="152400" y="393700"/>
            <a:ext cx="11722100" cy="954107"/>
          </a:xfrm>
          <a:prstGeom prst="rect">
            <a:avLst/>
          </a:prstGeom>
          <a:noFill/>
        </p:spPr>
        <p:txBody>
          <a:bodyPr wrap="square" rtlCol="0">
            <a:spAutoFit/>
          </a:bodyPr>
          <a:lstStyle/>
          <a:p>
            <a:r>
              <a:rPr lang="ro-RO" sz="2800"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2.   Cadrul normativ pentru organizarea și desfășurarea activităților în anul școlar 2019-2020</a:t>
            </a:r>
          </a:p>
        </p:txBody>
      </p:sp>
    </p:spTree>
    <p:extLst>
      <p:ext uri="{BB962C8B-B14F-4D97-AF65-F5344CB8AC3E}">
        <p14:creationId xmlns:p14="http://schemas.microsoft.com/office/powerpoint/2010/main" val="19119925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 y="207819"/>
            <a:ext cx="11977352" cy="6124754"/>
          </a:xfrm>
          <a:prstGeom prst="rect">
            <a:avLst/>
          </a:prstGeom>
          <a:noFill/>
        </p:spPr>
        <p:txBody>
          <a:bodyPr wrap="square" rtlCol="0">
            <a:spAutoFit/>
          </a:bodyPr>
          <a:lstStyle/>
          <a:p>
            <a:r>
              <a:rPr lang="ro-RO" sz="2800" b="1" dirty="0">
                <a:latin typeface="Times New Roman" panose="02020603050405020304" pitchFamily="18" charset="0"/>
                <a:cs typeface="Times New Roman" panose="02020603050405020304" pitchFamily="18" charset="0"/>
              </a:rPr>
              <a:t>3.  Documente proiective</a:t>
            </a:r>
          </a:p>
          <a:p>
            <a:endParaRPr lang="ro-RO" sz="2800" b="1"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
            </a:pPr>
            <a:r>
              <a:rPr lang="ro-RO" sz="2400" b="1" dirty="0">
                <a:latin typeface="Times New Roman" panose="02020603050405020304" pitchFamily="18" charset="0"/>
                <a:cs typeface="Times New Roman" panose="02020603050405020304" pitchFamily="18" charset="0"/>
              </a:rPr>
              <a:t>PLANIFICAREA CALENDARISTICĂ va debuta cu personalizarea programei în funcție de nivelul clasei;</a:t>
            </a:r>
          </a:p>
          <a:p>
            <a:pPr algn="just"/>
            <a:r>
              <a:rPr lang="ro-RO" sz="2400" b="1" dirty="0">
                <a:latin typeface="Times New Roman" panose="02020603050405020304" pitchFamily="18" charset="0"/>
                <a:cs typeface="Times New Roman" panose="02020603050405020304" pitchFamily="18" charset="0"/>
              </a:rPr>
              <a:t>	</a:t>
            </a:r>
          </a:p>
          <a:p>
            <a:pPr marL="285750" indent="-285750" algn="just">
              <a:buFont typeface="Wingdings" panose="05000000000000000000" pitchFamily="2" charset="2"/>
              <a:buChar char="§"/>
            </a:pPr>
            <a:r>
              <a:rPr lang="ro-RO" sz="2400" b="1" dirty="0">
                <a:latin typeface="Times New Roman" panose="02020603050405020304" pitchFamily="18" charset="0"/>
                <a:cs typeface="Times New Roman" panose="02020603050405020304" pitchFamily="18" charset="0"/>
              </a:rPr>
              <a:t>PROIECTAREA UNITĂȚILOR DE ÎNVĂȚARE;</a:t>
            </a:r>
          </a:p>
          <a:p>
            <a:pPr algn="just"/>
            <a:endParaRPr lang="ro-RO" sz="2400" b="1"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
            </a:pPr>
            <a:r>
              <a:rPr lang="ro-RO" sz="2400" b="1" dirty="0">
                <a:latin typeface="Times New Roman" panose="02020603050405020304" pitchFamily="18" charset="0"/>
                <a:cs typeface="Times New Roman" panose="02020603050405020304" pitchFamily="18" charset="0"/>
              </a:rPr>
              <a:t>RAPOARTE STATISTICE ȘI DESCRIPTIVE (S.W.O.T., cu greșeli tipice constatate, cu ținte spre proiectarea și aplicarea planurilor remediale);</a:t>
            </a:r>
          </a:p>
          <a:p>
            <a:pPr marL="285750" indent="-285750" algn="just">
              <a:buFont typeface="Wingdings" panose="05000000000000000000" pitchFamily="2" charset="2"/>
              <a:buChar char="§"/>
            </a:pPr>
            <a:endParaRPr lang="ro-RO" sz="2400" b="1"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
            </a:pPr>
            <a:r>
              <a:rPr lang="ro-RO" sz="2400" b="1" dirty="0">
                <a:latin typeface="Times New Roman" panose="02020603050405020304" pitchFamily="18" charset="0"/>
                <a:cs typeface="Times New Roman" panose="02020603050405020304" pitchFamily="18" charset="0"/>
              </a:rPr>
              <a:t>PROIECTE DE LECȚII ;</a:t>
            </a:r>
          </a:p>
          <a:p>
            <a:pPr algn="just"/>
            <a:endParaRPr lang="ro-RO" sz="2400" b="1"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
            </a:pPr>
            <a:r>
              <a:rPr lang="ro-RO" sz="2400" b="1" dirty="0">
                <a:latin typeface="Times New Roman" panose="02020603050405020304" pitchFamily="18" charset="0"/>
                <a:cs typeface="Times New Roman" panose="02020603050405020304" pitchFamily="18" charset="0"/>
              </a:rPr>
              <a:t>PORTOFOLIU PENTRU CURSURILE OPȚIONALE  (opționalele de la nivelul disciplinei, împreună cu programele aferente, elaborate cf. art. 65 alin. 5 și 6 din L.E.N., cf. art. 66 lit. b din R.O.F.U.I.P.,  vizate în unitatea școlară și de către inspectorul de specialitate, vor fi monitorizate prin inspecția școlară )    </a:t>
            </a:r>
            <a:endParaRPr lang="en-US"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34970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1830CB7A-1F90-402A-9A3F-98A30EE341E3}"/>
              </a:ext>
            </a:extLst>
          </p:cNvPr>
          <p:cNvSpPr/>
          <p:nvPr/>
        </p:nvSpPr>
        <p:spPr>
          <a:xfrm>
            <a:off x="-1" y="292404"/>
            <a:ext cx="11707091" cy="1318181"/>
          </a:xfrm>
          <a:prstGeom prst="rect">
            <a:avLst/>
          </a:prstGeom>
        </p:spPr>
        <p:txBody>
          <a:bodyPr wrap="square">
            <a:spAutoFit/>
          </a:bodyPr>
          <a:lstStyle/>
          <a:p>
            <a:pPr marL="109537" algn="just" fontAlgn="base">
              <a:lnSpc>
                <a:spcPct val="70000"/>
              </a:lnSpc>
              <a:spcBef>
                <a:spcPct val="20000"/>
              </a:spcBef>
              <a:spcAft>
                <a:spcPct val="0"/>
              </a:spcAft>
              <a:buClr>
                <a:prstClr val="white"/>
              </a:buClr>
              <a:buSzPct val="80000"/>
            </a:pPr>
            <a:r>
              <a:rPr lang="ro-RO" sz="3600" b="1" dirty="0">
                <a:latin typeface="Times New Roman" panose="02020603050405020304" pitchFamily="18" charset="0"/>
                <a:cs typeface="Times New Roman" panose="02020603050405020304" pitchFamily="18" charset="0"/>
              </a:rPr>
              <a:t>3. Documente proiective</a:t>
            </a:r>
            <a:endParaRPr lang="en-US" sz="3600" b="1" dirty="0">
              <a:latin typeface="Times New Roman" panose="02020603050405020304" pitchFamily="18" charset="0"/>
              <a:cs typeface="Times New Roman" panose="02020603050405020304" pitchFamily="18" charset="0"/>
            </a:endParaRPr>
          </a:p>
          <a:p>
            <a:pPr marL="109537" lvl="0" algn="just" fontAlgn="base">
              <a:lnSpc>
                <a:spcPct val="70000"/>
              </a:lnSpc>
              <a:spcBef>
                <a:spcPct val="20000"/>
              </a:spcBef>
              <a:spcAft>
                <a:spcPct val="0"/>
              </a:spcAft>
              <a:buClr>
                <a:prstClr val="white"/>
              </a:buClr>
              <a:buSzPct val="80000"/>
            </a:pPr>
            <a:endParaRPr lang="ro-RO" altLang="en-US" dirty="0">
              <a:solidFill>
                <a:prstClr val="black"/>
              </a:solidFill>
              <a:latin typeface="Cambria" panose="02040503050406030204" pitchFamily="18" charset="0"/>
            </a:endParaRPr>
          </a:p>
          <a:p>
            <a:pPr marL="109537" lvl="0" algn="just" fontAlgn="base">
              <a:lnSpc>
                <a:spcPct val="70000"/>
              </a:lnSpc>
              <a:spcBef>
                <a:spcPct val="20000"/>
              </a:spcBef>
              <a:spcAft>
                <a:spcPct val="0"/>
              </a:spcAft>
              <a:buClr>
                <a:prstClr val="white"/>
              </a:buClr>
              <a:buSzPct val="80000"/>
            </a:pPr>
            <a:endParaRPr lang="ro-RO" altLang="en-US" dirty="0">
              <a:solidFill>
                <a:prstClr val="black"/>
              </a:solidFill>
              <a:latin typeface="Cambria" panose="02040503050406030204" pitchFamily="18" charset="0"/>
            </a:endParaRPr>
          </a:p>
          <a:p>
            <a:pPr marL="109537" algn="just" fontAlgn="base">
              <a:lnSpc>
                <a:spcPct val="70000"/>
              </a:lnSpc>
              <a:spcBef>
                <a:spcPct val="20000"/>
              </a:spcBef>
              <a:spcAft>
                <a:spcPct val="0"/>
              </a:spcAft>
              <a:buClr>
                <a:prstClr val="white"/>
              </a:buClr>
              <a:buSzPct val="80000"/>
            </a:pPr>
            <a:r>
              <a:rPr lang="ro-RO" altLang="en-US" sz="2400" dirty="0">
                <a:latin typeface="Times New Roman" panose="02020603050405020304" pitchFamily="18" charset="0"/>
                <a:cs typeface="Times New Roman" panose="02020603050405020304" pitchFamily="18" charset="0"/>
              </a:rPr>
              <a:t>3.1. </a:t>
            </a:r>
            <a:r>
              <a:rPr lang="ro-RO" altLang="en-US" sz="2400" b="1" dirty="0">
                <a:latin typeface="Times New Roman" panose="02020603050405020304" pitchFamily="18" charset="0"/>
                <a:cs typeface="Times New Roman" panose="02020603050405020304" pitchFamily="18" charset="0"/>
              </a:rPr>
              <a:t>Portofoliul profesorului metodist</a:t>
            </a:r>
          </a:p>
        </p:txBody>
      </p:sp>
      <p:sp>
        <p:nvSpPr>
          <p:cNvPr id="3" name="Rectangle 2">
            <a:extLst>
              <a:ext uri="{FF2B5EF4-FFF2-40B4-BE49-F238E27FC236}">
                <a16:creationId xmlns:a16="http://schemas.microsoft.com/office/drawing/2014/main" xmlns="" id="{3B78FB0F-2DF2-4346-A729-AE91E14F5619}"/>
              </a:ext>
            </a:extLst>
          </p:cNvPr>
          <p:cNvSpPr/>
          <p:nvPr/>
        </p:nvSpPr>
        <p:spPr>
          <a:xfrm>
            <a:off x="457199" y="1859339"/>
            <a:ext cx="10598727" cy="4524315"/>
          </a:xfrm>
          <a:prstGeom prst="rect">
            <a:avLst/>
          </a:prstGeom>
        </p:spPr>
        <p:txBody>
          <a:bodyPr wrap="square">
            <a:spAutoFit/>
          </a:bodyPr>
          <a:lstStyle/>
          <a:p>
            <a:pPr marL="342900" indent="-342900" algn="just">
              <a:buFont typeface="Arial" panose="020B0604020202020204" pitchFamily="34" charset="0"/>
              <a:buChar char="•"/>
            </a:pPr>
            <a:r>
              <a:rPr lang="en-US" altLang="en-US" sz="2400" dirty="0">
                <a:latin typeface="Times New Roman" panose="02020603050405020304" pitchFamily="18" charset="0"/>
                <a:cs typeface="Times New Roman" panose="02020603050405020304" pitchFamily="18" charset="0"/>
              </a:rPr>
              <a:t>De</a:t>
            </a:r>
            <a:r>
              <a:rPr lang="ro-RO" altLang="en-US" sz="2400" dirty="0">
                <a:latin typeface="Times New Roman" panose="02020603050405020304" pitchFamily="18" charset="0"/>
                <a:cs typeface="Times New Roman" panose="02020603050405020304" pitchFamily="18" charset="0"/>
              </a:rPr>
              <a:t>cizia</a:t>
            </a:r>
            <a:r>
              <a:rPr lang="en-US" altLang="en-US" sz="2400" dirty="0">
                <a:latin typeface="Times New Roman" panose="02020603050405020304" pitchFamily="18" charset="0"/>
                <a:cs typeface="Times New Roman" panose="02020603050405020304" pitchFamily="18" charset="0"/>
              </a:rPr>
              <a:t> de </a:t>
            </a:r>
            <a:r>
              <a:rPr lang="en-US" altLang="en-US" sz="2400" dirty="0" err="1">
                <a:latin typeface="Times New Roman" panose="02020603050405020304" pitchFamily="18" charset="0"/>
                <a:cs typeface="Times New Roman" panose="02020603050405020304" pitchFamily="18" charset="0"/>
              </a:rPr>
              <a:t>numire</a:t>
            </a:r>
            <a:r>
              <a:rPr lang="ro-RO" altLang="en-US" sz="2400" dirty="0">
                <a:latin typeface="Times New Roman" panose="02020603050405020304" pitchFamily="18" charset="0"/>
                <a:cs typeface="Times New Roman" panose="02020603050405020304" pitchFamily="18" charset="0"/>
              </a:rPr>
              <a:t>/Delegație</a:t>
            </a:r>
          </a:p>
          <a:p>
            <a:pPr marL="342900" indent="-342900" algn="just">
              <a:buFont typeface="Arial" panose="020B0604020202020204" pitchFamily="34" charset="0"/>
              <a:buChar char="•"/>
            </a:pPr>
            <a:r>
              <a:rPr lang="fr-FR" altLang="en-US" sz="2400" dirty="0">
                <a:latin typeface="Times New Roman" panose="02020603050405020304" pitchFamily="18" charset="0"/>
                <a:cs typeface="Times New Roman" panose="02020603050405020304" pitchFamily="18" charset="0"/>
              </a:rPr>
              <a:t>Curriculum Vitae</a:t>
            </a:r>
            <a:r>
              <a:rPr lang="ro-RO" altLang="en-US" sz="2400" dirty="0">
                <a:latin typeface="Times New Roman" panose="02020603050405020304" pitchFamily="18" charset="0"/>
                <a:cs typeface="Times New Roman" panose="02020603050405020304" pitchFamily="18" charset="0"/>
              </a:rPr>
              <a:t> </a:t>
            </a:r>
            <a:r>
              <a:rPr lang="fr-FR" altLang="en-US" sz="2400" dirty="0">
                <a:latin typeface="Times New Roman" panose="02020603050405020304" pitchFamily="18" charset="0"/>
                <a:cs typeface="Times New Roman" panose="02020603050405020304" pitchFamily="18" charset="0"/>
              </a:rPr>
              <a:t>(Euro</a:t>
            </a:r>
            <a:r>
              <a:rPr lang="ro-RO" altLang="en-US" sz="2400" dirty="0">
                <a:latin typeface="Times New Roman" panose="02020603050405020304" pitchFamily="18" charset="0"/>
                <a:cs typeface="Times New Roman" panose="02020603050405020304" pitchFamily="18" charset="0"/>
              </a:rPr>
              <a:t>P</a:t>
            </a:r>
            <a:r>
              <a:rPr lang="fr-FR" altLang="en-US" sz="2400" dirty="0" err="1">
                <a:latin typeface="Times New Roman" panose="02020603050405020304" pitchFamily="18" charset="0"/>
                <a:cs typeface="Times New Roman" panose="02020603050405020304" pitchFamily="18" charset="0"/>
              </a:rPr>
              <a:t>ass</a:t>
            </a:r>
            <a:r>
              <a:rPr lang="fr-FR" altLang="en-US" sz="2400" dirty="0">
                <a:latin typeface="Times New Roman" panose="02020603050405020304" pitchFamily="18" charset="0"/>
                <a:cs typeface="Times New Roman" panose="02020603050405020304" pitchFamily="18" charset="0"/>
              </a:rPr>
              <a:t>);</a:t>
            </a:r>
            <a:endParaRPr lang="ro-RO" altLang="en-US" sz="2400"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fr-FR" altLang="en-US" sz="2400" dirty="0" err="1">
                <a:latin typeface="Times New Roman" panose="02020603050405020304" pitchFamily="18" charset="0"/>
                <a:cs typeface="Times New Roman" panose="02020603050405020304" pitchFamily="18" charset="0"/>
              </a:rPr>
              <a:t>Graficul</a:t>
            </a:r>
            <a:r>
              <a:rPr lang="fr-FR" altLang="en-US" sz="2400" dirty="0">
                <a:latin typeface="Times New Roman" panose="02020603050405020304" pitchFamily="18" charset="0"/>
                <a:cs typeface="Times New Roman" panose="02020603050405020304" pitchFamily="18" charset="0"/>
              </a:rPr>
              <a:t> de </a:t>
            </a:r>
            <a:r>
              <a:rPr lang="fr-FR" altLang="en-US" sz="2400" dirty="0" err="1">
                <a:latin typeface="Times New Roman" panose="02020603050405020304" pitchFamily="18" charset="0"/>
                <a:cs typeface="Times New Roman" panose="02020603050405020304" pitchFamily="18" charset="0"/>
              </a:rPr>
              <a:t>evidenţă</a:t>
            </a:r>
            <a:r>
              <a:rPr lang="fr-FR" altLang="en-US" sz="2400" dirty="0">
                <a:latin typeface="Times New Roman" panose="02020603050405020304" pitchFamily="18" charset="0"/>
                <a:cs typeface="Times New Roman" panose="02020603050405020304" pitchFamily="18" charset="0"/>
              </a:rPr>
              <a:t> a </a:t>
            </a:r>
            <a:r>
              <a:rPr lang="fr-FR" altLang="en-US" sz="2400" dirty="0" err="1">
                <a:latin typeface="Times New Roman" panose="02020603050405020304" pitchFamily="18" charset="0"/>
                <a:cs typeface="Times New Roman" panose="02020603050405020304" pitchFamily="18" charset="0"/>
              </a:rPr>
              <a:t>inspecţiilor</a:t>
            </a:r>
            <a:r>
              <a:rPr lang="fr-FR" altLang="en-US" sz="2400" dirty="0">
                <a:latin typeface="Times New Roman" panose="02020603050405020304" pitchFamily="18" charset="0"/>
                <a:cs typeface="Times New Roman" panose="02020603050405020304" pitchFamily="18" charset="0"/>
              </a:rPr>
              <a:t> </a:t>
            </a:r>
            <a:r>
              <a:rPr lang="fr-FR" altLang="en-US" sz="2400" dirty="0" err="1">
                <a:latin typeface="Times New Roman" panose="02020603050405020304" pitchFamily="18" charset="0"/>
                <a:cs typeface="Times New Roman" panose="02020603050405020304" pitchFamily="18" charset="0"/>
              </a:rPr>
              <a:t>efectuate</a:t>
            </a:r>
            <a:r>
              <a:rPr lang="fr-FR" altLang="en-US" sz="2400" dirty="0">
                <a:latin typeface="Times New Roman" panose="02020603050405020304" pitchFamily="18" charset="0"/>
                <a:cs typeface="Times New Roman" panose="02020603050405020304" pitchFamily="18" charset="0"/>
              </a:rPr>
              <a:t>;</a:t>
            </a:r>
            <a:endParaRPr lang="ro-RO" altLang="en-US" sz="2400"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fr-FR" altLang="en-US" sz="2400" dirty="0" err="1">
                <a:latin typeface="Times New Roman" panose="02020603050405020304" pitchFamily="18" charset="0"/>
                <a:cs typeface="Times New Roman" panose="02020603050405020304" pitchFamily="18" charset="0"/>
              </a:rPr>
              <a:t>Graficul</a:t>
            </a:r>
            <a:r>
              <a:rPr lang="fr-FR" altLang="en-US" sz="2400" dirty="0">
                <a:latin typeface="Times New Roman" panose="02020603050405020304" pitchFamily="18" charset="0"/>
                <a:cs typeface="Times New Roman" panose="02020603050405020304" pitchFamily="18" charset="0"/>
              </a:rPr>
              <a:t> </a:t>
            </a:r>
            <a:r>
              <a:rPr lang="fr-FR" altLang="en-US" sz="2400" dirty="0" err="1">
                <a:latin typeface="Times New Roman" panose="02020603050405020304" pitchFamily="18" charset="0"/>
                <a:cs typeface="Times New Roman" panose="02020603050405020304" pitchFamily="18" charset="0"/>
              </a:rPr>
              <a:t>inspecţiilor</a:t>
            </a:r>
            <a:r>
              <a:rPr lang="fr-FR" altLang="en-US" sz="2400" dirty="0">
                <a:latin typeface="Times New Roman" panose="02020603050405020304" pitchFamily="18" charset="0"/>
                <a:cs typeface="Times New Roman" panose="02020603050405020304" pitchFamily="18" charset="0"/>
              </a:rPr>
              <a:t> de </a:t>
            </a:r>
            <a:r>
              <a:rPr lang="fr-FR" altLang="en-US" sz="2400" dirty="0" err="1">
                <a:latin typeface="Times New Roman" panose="02020603050405020304" pitchFamily="18" charset="0"/>
                <a:cs typeface="Times New Roman" panose="02020603050405020304" pitchFamily="18" charset="0"/>
              </a:rPr>
              <a:t>specialitate</a:t>
            </a:r>
            <a:r>
              <a:rPr lang="fr-FR" altLang="en-US" sz="2400" dirty="0">
                <a:latin typeface="Times New Roman" panose="02020603050405020304" pitchFamily="18" charset="0"/>
                <a:cs typeface="Times New Roman" panose="02020603050405020304" pitchFamily="18" charset="0"/>
              </a:rPr>
              <a:t> </a:t>
            </a:r>
            <a:r>
              <a:rPr lang="fr-FR" altLang="en-US" sz="2400" dirty="0" err="1">
                <a:latin typeface="Times New Roman" panose="02020603050405020304" pitchFamily="18" charset="0"/>
                <a:cs typeface="Times New Roman" panose="02020603050405020304" pitchFamily="18" charset="0"/>
              </a:rPr>
              <a:t>şi</a:t>
            </a:r>
            <a:r>
              <a:rPr lang="fr-FR" altLang="en-US" sz="2400" dirty="0">
                <a:latin typeface="Times New Roman" panose="02020603050405020304" pitchFamily="18" charset="0"/>
                <a:cs typeface="Times New Roman" panose="02020603050405020304" pitchFamily="18" charset="0"/>
              </a:rPr>
              <a:t> </a:t>
            </a:r>
            <a:r>
              <a:rPr lang="fr-FR" altLang="en-US" sz="2400" dirty="0" err="1">
                <a:latin typeface="Times New Roman" panose="02020603050405020304" pitchFamily="18" charset="0"/>
                <a:cs typeface="Times New Roman" panose="02020603050405020304" pitchFamily="18" charset="0"/>
              </a:rPr>
              <a:t>tematice</a:t>
            </a:r>
            <a:r>
              <a:rPr lang="fr-FR" altLang="en-US" sz="2400" dirty="0">
                <a:latin typeface="Times New Roman" panose="02020603050405020304" pitchFamily="18" charset="0"/>
                <a:cs typeface="Times New Roman" panose="02020603050405020304" pitchFamily="18" charset="0"/>
              </a:rPr>
              <a:t>;</a:t>
            </a:r>
            <a:endParaRPr lang="ro-RO" altLang="en-US" sz="2400"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fr-FR" altLang="en-US" sz="2400" dirty="0" err="1">
                <a:latin typeface="Times New Roman" panose="02020603050405020304" pitchFamily="18" charset="0"/>
                <a:cs typeface="Times New Roman" panose="02020603050405020304" pitchFamily="18" charset="0"/>
              </a:rPr>
              <a:t>Diagnoza</a:t>
            </a:r>
            <a:r>
              <a:rPr lang="fr-FR" altLang="en-US" sz="2400" dirty="0">
                <a:latin typeface="Times New Roman" panose="02020603050405020304" pitchFamily="18" charset="0"/>
                <a:cs typeface="Times New Roman" panose="02020603050405020304" pitchFamily="18" charset="0"/>
              </a:rPr>
              <a:t> </a:t>
            </a:r>
            <a:r>
              <a:rPr lang="fr-FR" altLang="en-US" sz="2400" dirty="0" err="1">
                <a:latin typeface="Times New Roman" panose="02020603050405020304" pitchFamily="18" charset="0"/>
                <a:cs typeface="Times New Roman" panose="02020603050405020304" pitchFamily="18" charset="0"/>
              </a:rPr>
              <a:t>procesului</a:t>
            </a:r>
            <a:r>
              <a:rPr lang="fr-FR" altLang="en-US" sz="2400" dirty="0">
                <a:latin typeface="Times New Roman" panose="02020603050405020304" pitchFamily="18" charset="0"/>
                <a:cs typeface="Times New Roman" panose="02020603050405020304" pitchFamily="18" charset="0"/>
              </a:rPr>
              <a:t> de </a:t>
            </a:r>
            <a:r>
              <a:rPr lang="fr-FR" altLang="en-US" sz="2400" dirty="0" err="1">
                <a:latin typeface="Times New Roman" panose="02020603050405020304" pitchFamily="18" charset="0"/>
                <a:cs typeface="Times New Roman" panose="02020603050405020304" pitchFamily="18" charset="0"/>
              </a:rPr>
              <a:t>învăţământ</a:t>
            </a:r>
            <a:r>
              <a:rPr lang="fr-FR" altLang="en-US" sz="2400" dirty="0">
                <a:latin typeface="Times New Roman" panose="02020603050405020304" pitchFamily="18" charset="0"/>
                <a:cs typeface="Times New Roman" panose="02020603050405020304" pitchFamily="18" charset="0"/>
              </a:rPr>
              <a:t> de </a:t>
            </a:r>
            <a:r>
              <a:rPr lang="fr-FR" altLang="en-US" sz="2400" dirty="0" err="1">
                <a:latin typeface="Times New Roman" panose="02020603050405020304" pitchFamily="18" charset="0"/>
                <a:cs typeface="Times New Roman" panose="02020603050405020304" pitchFamily="18" charset="0"/>
              </a:rPr>
              <a:t>specialitate</a:t>
            </a:r>
            <a:r>
              <a:rPr lang="fr-FR" altLang="en-US" sz="2400" dirty="0">
                <a:latin typeface="Times New Roman" panose="02020603050405020304" pitchFamily="18" charset="0"/>
                <a:cs typeface="Times New Roman" panose="02020603050405020304" pitchFamily="18" charset="0"/>
              </a:rPr>
              <a:t> (</a:t>
            </a:r>
            <a:r>
              <a:rPr lang="ro-RO" altLang="en-US" sz="2400" dirty="0">
                <a:latin typeface="Times New Roman" panose="02020603050405020304" pitchFamily="18" charset="0"/>
                <a:cs typeface="Times New Roman" panose="02020603050405020304" pitchFamily="18" charset="0"/>
              </a:rPr>
              <a:t>î</a:t>
            </a:r>
            <a:r>
              <a:rPr lang="fr-FR" altLang="en-US" sz="2400" dirty="0">
                <a:latin typeface="Times New Roman" panose="02020603050405020304" pitchFamily="18" charset="0"/>
                <a:cs typeface="Times New Roman" panose="02020603050405020304" pitchFamily="18" charset="0"/>
              </a:rPr>
              <a:t>n </a:t>
            </a:r>
            <a:r>
              <a:rPr lang="fr-FR" altLang="en-US" sz="2400" dirty="0" err="1">
                <a:latin typeface="Times New Roman" panose="02020603050405020304" pitchFamily="18" charset="0"/>
                <a:cs typeface="Times New Roman" panose="02020603050405020304" pitchFamily="18" charset="0"/>
              </a:rPr>
              <a:t>sectorul</a:t>
            </a:r>
            <a:r>
              <a:rPr lang="fr-FR" altLang="en-US" sz="2400" dirty="0">
                <a:latin typeface="Times New Roman" panose="02020603050405020304" pitchFamily="18" charset="0"/>
                <a:cs typeface="Times New Roman" panose="02020603050405020304" pitchFamily="18" charset="0"/>
              </a:rPr>
              <a:t>/zona </a:t>
            </a:r>
            <a:r>
              <a:rPr lang="fr-FR" altLang="en-US" sz="2400" dirty="0" err="1">
                <a:latin typeface="Times New Roman" panose="02020603050405020304" pitchFamily="18" charset="0"/>
                <a:cs typeface="Times New Roman" panose="02020603050405020304" pitchFamily="18" charset="0"/>
              </a:rPr>
              <a:t>arondat</a:t>
            </a:r>
            <a:r>
              <a:rPr lang="fr-FR" altLang="en-US" sz="2400" dirty="0">
                <a:latin typeface="Times New Roman" panose="02020603050405020304" pitchFamily="18" charset="0"/>
                <a:cs typeface="Times New Roman" panose="02020603050405020304" pitchFamily="18" charset="0"/>
              </a:rPr>
              <a:t>(ă), la </a:t>
            </a:r>
            <a:r>
              <a:rPr lang="fr-FR" altLang="en-US" sz="2400" dirty="0" err="1">
                <a:latin typeface="Times New Roman" panose="02020603050405020304" pitchFamily="18" charset="0"/>
                <a:cs typeface="Times New Roman" panose="02020603050405020304" pitchFamily="18" charset="0"/>
              </a:rPr>
              <a:t>finele</a:t>
            </a:r>
            <a:r>
              <a:rPr lang="fr-FR" altLang="en-US" sz="2400" dirty="0">
                <a:latin typeface="Times New Roman" panose="02020603050405020304" pitchFamily="18" charset="0"/>
                <a:cs typeface="Times New Roman" panose="02020603050405020304" pitchFamily="18" charset="0"/>
              </a:rPr>
              <a:t> </a:t>
            </a:r>
            <a:r>
              <a:rPr lang="fr-FR" altLang="en-US" sz="2400" dirty="0" err="1">
                <a:latin typeface="Times New Roman" panose="02020603050405020304" pitchFamily="18" charset="0"/>
                <a:cs typeface="Times New Roman" panose="02020603050405020304" pitchFamily="18" charset="0"/>
              </a:rPr>
              <a:t>fiecărui</a:t>
            </a:r>
            <a:r>
              <a:rPr lang="fr-FR" altLang="en-US" sz="2400" dirty="0">
                <a:latin typeface="Times New Roman" panose="02020603050405020304" pitchFamily="18" charset="0"/>
                <a:cs typeface="Times New Roman" panose="02020603050405020304" pitchFamily="18" charset="0"/>
              </a:rPr>
              <a:t> </a:t>
            </a:r>
            <a:r>
              <a:rPr lang="fr-FR" altLang="en-US" sz="2400" dirty="0" err="1">
                <a:latin typeface="Times New Roman" panose="02020603050405020304" pitchFamily="18" charset="0"/>
                <a:cs typeface="Times New Roman" panose="02020603050405020304" pitchFamily="18" charset="0"/>
              </a:rPr>
              <a:t>semestru</a:t>
            </a:r>
            <a:r>
              <a:rPr lang="fr-FR" altLang="en-US" sz="2400" dirty="0">
                <a:latin typeface="Times New Roman" panose="02020603050405020304" pitchFamily="18" charset="0"/>
                <a:cs typeface="Times New Roman" panose="02020603050405020304" pitchFamily="18" charset="0"/>
              </a:rPr>
              <a:t>); </a:t>
            </a:r>
            <a:endParaRPr lang="ro-RO" altLang="en-US" sz="2400"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fr-FR" altLang="en-US" sz="2400" dirty="0">
                <a:latin typeface="Times New Roman" panose="02020603050405020304" pitchFamily="18" charset="0"/>
                <a:cs typeface="Times New Roman" panose="02020603050405020304" pitchFamily="18" charset="0"/>
              </a:rPr>
              <a:t>Copie a </a:t>
            </a:r>
            <a:r>
              <a:rPr lang="fr-FR" altLang="en-US" sz="2400" dirty="0" err="1">
                <a:latin typeface="Times New Roman" panose="02020603050405020304" pitchFamily="18" charset="0"/>
                <a:cs typeface="Times New Roman" panose="02020603050405020304" pitchFamily="18" charset="0"/>
              </a:rPr>
              <a:t>rapoartelor</a:t>
            </a:r>
            <a:r>
              <a:rPr lang="fr-FR" altLang="en-US" sz="2400" dirty="0">
                <a:latin typeface="Times New Roman" panose="02020603050405020304" pitchFamily="18" charset="0"/>
                <a:cs typeface="Times New Roman" panose="02020603050405020304" pitchFamily="18" charset="0"/>
              </a:rPr>
              <a:t> de </a:t>
            </a:r>
            <a:r>
              <a:rPr lang="fr-FR" altLang="en-US" sz="2400" dirty="0" err="1">
                <a:latin typeface="Times New Roman" panose="02020603050405020304" pitchFamily="18" charset="0"/>
                <a:cs typeface="Times New Roman" panose="02020603050405020304" pitchFamily="18" charset="0"/>
              </a:rPr>
              <a:t>inspecţie</a:t>
            </a:r>
            <a:r>
              <a:rPr lang="fr-FR" altLang="en-US" sz="2400" dirty="0">
                <a:latin typeface="Times New Roman" panose="02020603050405020304" pitchFamily="18" charset="0"/>
                <a:cs typeface="Times New Roman" panose="02020603050405020304" pitchFamily="18" charset="0"/>
              </a:rPr>
              <a:t>;</a:t>
            </a:r>
            <a:endParaRPr lang="ro-RO" altLang="en-US" sz="2400"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fr-FR" altLang="en-US" sz="2400" dirty="0" err="1">
                <a:latin typeface="Times New Roman" panose="02020603050405020304" pitchFamily="18" charset="0"/>
                <a:cs typeface="Times New Roman" panose="02020603050405020304" pitchFamily="18" charset="0"/>
              </a:rPr>
              <a:t>Modele</a:t>
            </a:r>
            <a:r>
              <a:rPr lang="fr-FR" altLang="en-US" sz="2400" dirty="0">
                <a:latin typeface="Times New Roman" panose="02020603050405020304" pitchFamily="18" charset="0"/>
                <a:cs typeface="Times New Roman" panose="02020603050405020304" pitchFamily="18" charset="0"/>
              </a:rPr>
              <a:t> de documente de </a:t>
            </a:r>
            <a:r>
              <a:rPr lang="fr-FR" altLang="en-US" sz="2400" dirty="0" err="1">
                <a:latin typeface="Times New Roman" panose="02020603050405020304" pitchFamily="18" charset="0"/>
                <a:cs typeface="Times New Roman" panose="02020603050405020304" pitchFamily="18" charset="0"/>
              </a:rPr>
              <a:t>planificare</a:t>
            </a:r>
            <a:r>
              <a:rPr lang="fr-FR" altLang="en-US" sz="2400" dirty="0">
                <a:latin typeface="Times New Roman" panose="02020603050405020304" pitchFamily="18" charset="0"/>
                <a:cs typeface="Times New Roman" panose="02020603050405020304" pitchFamily="18" charset="0"/>
              </a:rPr>
              <a:t> </a:t>
            </a:r>
            <a:r>
              <a:rPr lang="fr-FR" altLang="en-US" sz="2400" dirty="0" err="1">
                <a:latin typeface="Times New Roman" panose="02020603050405020304" pitchFamily="18" charset="0"/>
                <a:cs typeface="Times New Roman" panose="02020603050405020304" pitchFamily="18" charset="0"/>
              </a:rPr>
              <a:t>şi</a:t>
            </a:r>
            <a:r>
              <a:rPr lang="fr-FR" altLang="en-US" sz="2400" dirty="0">
                <a:latin typeface="Times New Roman" panose="02020603050405020304" pitchFamily="18" charset="0"/>
                <a:cs typeface="Times New Roman" panose="02020603050405020304" pitchFamily="18" charset="0"/>
              </a:rPr>
              <a:t> </a:t>
            </a:r>
            <a:r>
              <a:rPr lang="fr-FR" altLang="en-US" sz="2400" dirty="0" err="1">
                <a:latin typeface="Times New Roman" panose="02020603050405020304" pitchFamily="18" charset="0"/>
                <a:cs typeface="Times New Roman" panose="02020603050405020304" pitchFamily="18" charset="0"/>
              </a:rPr>
              <a:t>proiect</a:t>
            </a:r>
            <a:r>
              <a:rPr lang="ro-RO" altLang="en-US" sz="2400" dirty="0">
                <a:latin typeface="Times New Roman" panose="02020603050405020304" pitchFamily="18" charset="0"/>
                <a:cs typeface="Times New Roman" panose="02020603050405020304" pitchFamily="18" charset="0"/>
              </a:rPr>
              <a:t>are</a:t>
            </a:r>
            <a:r>
              <a:rPr lang="fr-FR" altLang="en-US" sz="2400" dirty="0">
                <a:latin typeface="Times New Roman" panose="02020603050405020304" pitchFamily="18" charset="0"/>
                <a:cs typeface="Times New Roman" panose="02020603050405020304" pitchFamily="18" charset="0"/>
              </a:rPr>
              <a:t> </a:t>
            </a:r>
            <a:r>
              <a:rPr lang="fr-FR" altLang="en-US" sz="2400" dirty="0" err="1">
                <a:latin typeface="Times New Roman" panose="02020603050405020304" pitchFamily="18" charset="0"/>
                <a:cs typeface="Times New Roman" panose="02020603050405020304" pitchFamily="18" charset="0"/>
              </a:rPr>
              <a:t>didactic</a:t>
            </a:r>
            <a:r>
              <a:rPr lang="ro-RO" altLang="en-US" sz="2400" dirty="0">
                <a:latin typeface="Times New Roman" panose="02020603050405020304" pitchFamily="18" charset="0"/>
                <a:cs typeface="Times New Roman" panose="02020603050405020304" pitchFamily="18" charset="0"/>
              </a:rPr>
              <a:t>ă</a:t>
            </a:r>
            <a:r>
              <a:rPr lang="fr-FR" altLang="en-US" sz="2400" dirty="0">
                <a:latin typeface="Times New Roman" panose="02020603050405020304" pitchFamily="18" charset="0"/>
                <a:cs typeface="Times New Roman" panose="02020603050405020304" pitchFamily="18" charset="0"/>
              </a:rPr>
              <a:t> la </a:t>
            </a:r>
            <a:r>
              <a:rPr lang="fr-FR" altLang="en-US" sz="2400" dirty="0" err="1">
                <a:latin typeface="Times New Roman" panose="02020603050405020304" pitchFamily="18" charset="0"/>
                <a:cs typeface="Times New Roman" panose="02020603050405020304" pitchFamily="18" charset="0"/>
              </a:rPr>
              <a:t>nivelul</a:t>
            </a:r>
            <a:r>
              <a:rPr lang="fr-FR" altLang="en-US" sz="2400" dirty="0">
                <a:latin typeface="Times New Roman" panose="02020603050405020304" pitchFamily="18" charset="0"/>
                <a:cs typeface="Times New Roman" panose="02020603050405020304" pitchFamily="18" charset="0"/>
              </a:rPr>
              <a:t> </a:t>
            </a:r>
            <a:r>
              <a:rPr lang="fr-FR" altLang="en-US" sz="2400" dirty="0" err="1">
                <a:latin typeface="Times New Roman" panose="02020603050405020304" pitchFamily="18" charset="0"/>
                <a:cs typeface="Times New Roman" panose="02020603050405020304" pitchFamily="18" charset="0"/>
              </a:rPr>
              <a:t>învăţământului</a:t>
            </a:r>
            <a:r>
              <a:rPr lang="fr-FR" altLang="en-US" sz="2400" dirty="0">
                <a:latin typeface="Times New Roman" panose="02020603050405020304" pitchFamily="18" charset="0"/>
                <a:cs typeface="Times New Roman" panose="02020603050405020304" pitchFamily="18" charset="0"/>
              </a:rPr>
              <a:t> </a:t>
            </a:r>
            <a:r>
              <a:rPr lang="fr-FR" altLang="en-US" sz="2400" dirty="0" err="1">
                <a:latin typeface="Times New Roman" panose="02020603050405020304" pitchFamily="18" charset="0"/>
                <a:cs typeface="Times New Roman" panose="02020603050405020304" pitchFamily="18" charset="0"/>
              </a:rPr>
              <a:t>gimnazial</a:t>
            </a:r>
            <a:r>
              <a:rPr lang="fr-FR" altLang="en-US" sz="2400" dirty="0">
                <a:latin typeface="Times New Roman" panose="02020603050405020304" pitchFamily="18" charset="0"/>
                <a:cs typeface="Times New Roman" panose="02020603050405020304" pitchFamily="18" charset="0"/>
              </a:rPr>
              <a:t> </a:t>
            </a:r>
            <a:r>
              <a:rPr lang="fr-FR" altLang="en-US" sz="2400" dirty="0" err="1">
                <a:latin typeface="Times New Roman" panose="02020603050405020304" pitchFamily="18" charset="0"/>
                <a:cs typeface="Times New Roman" panose="02020603050405020304" pitchFamily="18" charset="0"/>
              </a:rPr>
              <a:t>şi</a:t>
            </a:r>
            <a:r>
              <a:rPr lang="fr-FR" altLang="en-US" sz="2400" dirty="0">
                <a:latin typeface="Times New Roman" panose="02020603050405020304" pitchFamily="18" charset="0"/>
                <a:cs typeface="Times New Roman" panose="02020603050405020304" pitchFamily="18" charset="0"/>
              </a:rPr>
              <a:t> </a:t>
            </a:r>
            <a:r>
              <a:rPr lang="fr-FR" altLang="en-US" sz="2400" dirty="0" err="1">
                <a:latin typeface="Times New Roman" panose="02020603050405020304" pitchFamily="18" charset="0"/>
                <a:cs typeface="Times New Roman" panose="02020603050405020304" pitchFamily="18" charset="0"/>
              </a:rPr>
              <a:t>liceal</a:t>
            </a:r>
            <a:r>
              <a:rPr lang="fr-FR" altLang="en-US" sz="2400" dirty="0">
                <a:latin typeface="Times New Roman" panose="02020603050405020304" pitchFamily="18" charset="0"/>
                <a:cs typeface="Times New Roman" panose="02020603050405020304" pitchFamily="18" charset="0"/>
              </a:rPr>
              <a:t>, </a:t>
            </a:r>
            <a:r>
              <a:rPr lang="fr-FR" altLang="en-US" sz="2400" dirty="0" err="1">
                <a:latin typeface="Times New Roman" panose="02020603050405020304" pitchFamily="18" charset="0"/>
                <a:cs typeface="Times New Roman" panose="02020603050405020304" pitchFamily="18" charset="0"/>
              </a:rPr>
              <a:t>după</a:t>
            </a:r>
            <a:r>
              <a:rPr lang="fr-FR" altLang="en-US" sz="2400" dirty="0">
                <a:latin typeface="Times New Roman" panose="02020603050405020304" pitchFamily="18" charset="0"/>
                <a:cs typeface="Times New Roman" panose="02020603050405020304" pitchFamily="18" charset="0"/>
              </a:rPr>
              <a:t> </a:t>
            </a:r>
            <a:r>
              <a:rPr lang="fr-FR" altLang="en-US" sz="2400" dirty="0" err="1">
                <a:latin typeface="Times New Roman" panose="02020603050405020304" pitchFamily="18" charset="0"/>
                <a:cs typeface="Times New Roman" panose="02020603050405020304" pitchFamily="18" charset="0"/>
              </a:rPr>
              <a:t>caz</a:t>
            </a:r>
            <a:r>
              <a:rPr lang="ro-RO" altLang="en-US" sz="2400" dirty="0">
                <a:latin typeface="Times New Roman" panose="02020603050405020304" pitchFamily="18" charset="0"/>
                <a:cs typeface="Times New Roman" panose="02020603050405020304" pitchFamily="18" charset="0"/>
              </a:rPr>
              <a:t>;</a:t>
            </a:r>
          </a:p>
          <a:p>
            <a:pPr marL="342900" indent="-342900" algn="just">
              <a:buFont typeface="Arial" panose="020B0604020202020204" pitchFamily="34" charset="0"/>
              <a:buChar char="•"/>
            </a:pPr>
            <a:r>
              <a:rPr lang="fr-FR" altLang="en-US" sz="2400" dirty="0" err="1">
                <a:latin typeface="Times New Roman" panose="02020603050405020304" pitchFamily="18" charset="0"/>
                <a:cs typeface="Times New Roman" panose="02020603050405020304" pitchFamily="18" charset="0"/>
              </a:rPr>
              <a:t>Legi</a:t>
            </a:r>
            <a:r>
              <a:rPr lang="fr-FR" altLang="en-US" sz="2400" dirty="0">
                <a:latin typeface="Times New Roman" panose="02020603050405020304" pitchFamily="18" charset="0"/>
                <a:cs typeface="Times New Roman" panose="02020603050405020304" pitchFamily="18" charset="0"/>
              </a:rPr>
              <a:t>, ordine, </a:t>
            </a:r>
            <a:r>
              <a:rPr lang="ro-RO" altLang="en-US" sz="2400" dirty="0">
                <a:latin typeface="Times New Roman" panose="02020603050405020304" pitchFamily="18" charset="0"/>
                <a:cs typeface="Times New Roman" panose="02020603050405020304" pitchFamily="18" charset="0"/>
              </a:rPr>
              <a:t>H.G-uri, </a:t>
            </a:r>
            <a:r>
              <a:rPr lang="fr-FR" altLang="en-US" sz="2400" dirty="0">
                <a:latin typeface="Times New Roman" panose="02020603050405020304" pitchFamily="18" charset="0"/>
                <a:cs typeface="Times New Roman" panose="02020603050405020304" pitchFamily="18" charset="0"/>
              </a:rPr>
              <a:t>note ale M.E.</a:t>
            </a:r>
            <a:r>
              <a:rPr lang="en-US" altLang="en-US" sz="2400" dirty="0">
                <a:latin typeface="Times New Roman" panose="02020603050405020304" pitchFamily="18" charset="0"/>
                <a:cs typeface="Times New Roman" panose="02020603050405020304" pitchFamily="18" charset="0"/>
              </a:rPr>
              <a:t>N</a:t>
            </a:r>
            <a:r>
              <a:rPr lang="fr-FR" altLang="en-US" sz="2400" dirty="0">
                <a:latin typeface="Times New Roman" panose="02020603050405020304" pitchFamily="18" charset="0"/>
                <a:cs typeface="Times New Roman" panose="02020603050405020304" pitchFamily="18" charset="0"/>
              </a:rPr>
              <a:t>.,</a:t>
            </a:r>
            <a:r>
              <a:rPr lang="ro-RO" altLang="en-US" sz="2400" dirty="0">
                <a:latin typeface="Times New Roman" panose="02020603050405020304" pitchFamily="18" charset="0"/>
                <a:cs typeface="Times New Roman" panose="02020603050405020304" pitchFamily="18" charset="0"/>
              </a:rPr>
              <a:t> ale </a:t>
            </a:r>
            <a:r>
              <a:rPr lang="fr-FR" altLang="en-US" sz="2400" dirty="0" err="1">
                <a:latin typeface="Times New Roman" panose="02020603050405020304" pitchFamily="18" charset="0"/>
                <a:cs typeface="Times New Roman" panose="02020603050405020304" pitchFamily="18" charset="0"/>
              </a:rPr>
              <a:t>Guvernului</a:t>
            </a:r>
            <a:r>
              <a:rPr lang="ro-RO" altLang="en-US" sz="2400" dirty="0">
                <a:latin typeface="Times New Roman" panose="02020603050405020304" pitchFamily="18" charset="0"/>
                <a:cs typeface="Times New Roman" panose="02020603050405020304" pitchFamily="18" charset="0"/>
              </a:rPr>
              <a:t>,</a:t>
            </a:r>
            <a:r>
              <a:rPr lang="fr-FR" altLang="en-US" sz="2400" dirty="0">
                <a:latin typeface="Times New Roman" panose="02020603050405020304" pitchFamily="18" charset="0"/>
                <a:cs typeface="Times New Roman" panose="02020603050405020304" pitchFamily="18" charset="0"/>
              </a:rPr>
              <a:t>  </a:t>
            </a:r>
            <a:r>
              <a:rPr lang="fr-FR" altLang="en-US" sz="2400" dirty="0" err="1">
                <a:latin typeface="Times New Roman" panose="02020603050405020304" pitchFamily="18" charset="0"/>
                <a:cs typeface="Times New Roman" panose="02020603050405020304" pitchFamily="18" charset="0"/>
              </a:rPr>
              <a:t>privind</a:t>
            </a:r>
            <a:r>
              <a:rPr lang="fr-FR" altLang="en-US" sz="2400" dirty="0">
                <a:latin typeface="Times New Roman" panose="02020603050405020304" pitchFamily="18" charset="0"/>
                <a:cs typeface="Times New Roman" panose="02020603050405020304" pitchFamily="18" charset="0"/>
              </a:rPr>
              <a:t>  </a:t>
            </a:r>
            <a:r>
              <a:rPr lang="fr-FR" altLang="en-US" sz="2400" dirty="0" err="1">
                <a:latin typeface="Times New Roman" panose="02020603050405020304" pitchFamily="18" charset="0"/>
                <a:cs typeface="Times New Roman" panose="02020603050405020304" pitchFamily="18" charset="0"/>
              </a:rPr>
              <a:t>învăţământul</a:t>
            </a:r>
            <a:r>
              <a:rPr lang="fr-FR" altLang="en-US" sz="2400" dirty="0">
                <a:latin typeface="Times New Roman" panose="02020603050405020304" pitchFamily="18" charset="0"/>
                <a:cs typeface="Times New Roman" panose="02020603050405020304" pitchFamily="18" charset="0"/>
              </a:rPr>
              <a:t> </a:t>
            </a:r>
            <a:r>
              <a:rPr lang="fr-FR" altLang="en-US" sz="2400" dirty="0" err="1">
                <a:latin typeface="Times New Roman" panose="02020603050405020304" pitchFamily="18" charset="0"/>
                <a:cs typeface="Times New Roman" panose="02020603050405020304" pitchFamily="18" charset="0"/>
              </a:rPr>
              <a:t>preuniversitar</a:t>
            </a:r>
            <a:r>
              <a:rPr lang="ro-RO" altLang="en-US" sz="2400" dirty="0">
                <a:latin typeface="Times New Roman" panose="02020603050405020304" pitchFamily="18" charset="0"/>
                <a:cs typeface="Times New Roman" panose="02020603050405020304" pitchFamily="18" charset="0"/>
              </a:rPr>
              <a:t>;</a:t>
            </a:r>
          </a:p>
          <a:p>
            <a:pPr marL="342900" indent="-342900" algn="just">
              <a:buFont typeface="Arial" panose="020B0604020202020204" pitchFamily="34" charset="0"/>
              <a:buChar char="•"/>
            </a:pPr>
            <a:r>
              <a:rPr lang="en-US" altLang="en-US" sz="2400" dirty="0" err="1">
                <a:latin typeface="Times New Roman" panose="02020603050405020304" pitchFamily="18" charset="0"/>
                <a:cs typeface="Times New Roman" panose="02020603050405020304" pitchFamily="18" charset="0"/>
              </a:rPr>
              <a:t>Modelul</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formularelor</a:t>
            </a:r>
            <a:r>
              <a:rPr lang="en-US" altLang="en-US" sz="2400" dirty="0">
                <a:latin typeface="Times New Roman" panose="02020603050405020304" pitchFamily="18" charset="0"/>
                <a:cs typeface="Times New Roman" panose="02020603050405020304" pitchFamily="18" charset="0"/>
              </a:rPr>
              <a:t> tip </a:t>
            </a:r>
            <a:r>
              <a:rPr lang="en-US" altLang="en-US" sz="2400" dirty="0" err="1">
                <a:latin typeface="Times New Roman" panose="02020603050405020304" pitchFamily="18" charset="0"/>
                <a:cs typeface="Times New Roman" panose="02020603050405020304" pitchFamily="18" charset="0"/>
              </a:rPr>
              <a:t>folosite</a:t>
            </a:r>
            <a:r>
              <a:rPr lang="en-US" altLang="en-US" sz="2400" dirty="0">
                <a:latin typeface="Times New Roman" panose="02020603050405020304" pitchFamily="18" charset="0"/>
                <a:cs typeface="Times New Roman" panose="02020603050405020304" pitchFamily="18" charset="0"/>
              </a:rPr>
              <a:t> </a:t>
            </a:r>
            <a:r>
              <a:rPr lang="ro-RO" altLang="en-US" sz="2400" dirty="0">
                <a:latin typeface="Times New Roman" panose="02020603050405020304" pitchFamily="18" charset="0"/>
                <a:cs typeface="Times New Roman" panose="02020603050405020304" pitchFamily="18" charset="0"/>
              </a:rPr>
              <a:t>î</a:t>
            </a:r>
            <a:r>
              <a:rPr lang="en-US" altLang="en-US" sz="2400" dirty="0">
                <a:latin typeface="Times New Roman" panose="02020603050405020304" pitchFamily="18" charset="0"/>
                <a:cs typeface="Times New Roman" panose="02020603050405020304" pitchFamily="18" charset="0"/>
              </a:rPr>
              <a:t>n </a:t>
            </a:r>
            <a:r>
              <a:rPr lang="en-US" altLang="en-US" sz="2400" dirty="0" err="1">
                <a:latin typeface="Times New Roman" panose="02020603050405020304" pitchFamily="18" charset="0"/>
                <a:cs typeface="Times New Roman" panose="02020603050405020304" pitchFamily="18" charset="0"/>
              </a:rPr>
              <a:t>cadrul</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inspecţiilor</a:t>
            </a:r>
            <a:r>
              <a:rPr lang="en-US" altLang="en-US" sz="2400" dirty="0">
                <a:latin typeface="Times New Roman" panose="02020603050405020304" pitchFamily="18" charset="0"/>
                <a:cs typeface="Times New Roman" panose="02020603050405020304" pitchFamily="18" charset="0"/>
              </a:rPr>
              <a:t>.</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56887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65F1956-727A-41BE-8212-799B022942B7}"/>
              </a:ext>
            </a:extLst>
          </p:cNvPr>
          <p:cNvSpPr/>
          <p:nvPr/>
        </p:nvSpPr>
        <p:spPr>
          <a:xfrm>
            <a:off x="166254" y="540327"/>
            <a:ext cx="8936182" cy="1651029"/>
          </a:xfrm>
          <a:prstGeom prst="rect">
            <a:avLst/>
          </a:prstGeom>
        </p:spPr>
        <p:txBody>
          <a:bodyPr wrap="square">
            <a:spAutoFit/>
          </a:bodyPr>
          <a:lstStyle/>
          <a:p>
            <a:pPr marL="109537" algn="just" fontAlgn="base">
              <a:lnSpc>
                <a:spcPct val="70000"/>
              </a:lnSpc>
              <a:spcBef>
                <a:spcPct val="20000"/>
              </a:spcBef>
              <a:spcAft>
                <a:spcPct val="0"/>
              </a:spcAft>
              <a:buClr>
                <a:prstClr val="white"/>
              </a:buClr>
              <a:buSzPct val="80000"/>
            </a:pPr>
            <a:r>
              <a:rPr lang="ro-RO" sz="3600" b="1" dirty="0">
                <a:latin typeface="Times New Roman" panose="02020603050405020304" pitchFamily="18" charset="0"/>
                <a:cs typeface="Times New Roman" panose="02020603050405020304" pitchFamily="18" charset="0"/>
              </a:rPr>
              <a:t>3. Documente proiective</a:t>
            </a:r>
          </a:p>
          <a:p>
            <a:pPr marL="109537" algn="just" fontAlgn="base">
              <a:lnSpc>
                <a:spcPct val="70000"/>
              </a:lnSpc>
              <a:spcBef>
                <a:spcPct val="20000"/>
              </a:spcBef>
              <a:spcAft>
                <a:spcPct val="0"/>
              </a:spcAft>
              <a:buClr>
                <a:prstClr val="white"/>
              </a:buClr>
              <a:buSzPct val="80000"/>
            </a:pPr>
            <a:endParaRPr lang="ro-RO" altLang="en-US" sz="3600" b="1" dirty="0">
              <a:latin typeface="Times New Roman" panose="02020603050405020304" pitchFamily="18" charset="0"/>
              <a:cs typeface="Times New Roman" panose="02020603050405020304" pitchFamily="18" charset="0"/>
            </a:endParaRPr>
          </a:p>
          <a:p>
            <a:pPr marL="109537" algn="just" fontAlgn="base">
              <a:lnSpc>
                <a:spcPct val="70000"/>
              </a:lnSpc>
              <a:spcBef>
                <a:spcPct val="20000"/>
              </a:spcBef>
              <a:spcAft>
                <a:spcPct val="0"/>
              </a:spcAft>
              <a:buClr>
                <a:prstClr val="white"/>
              </a:buClr>
              <a:buSzPct val="80000"/>
            </a:pPr>
            <a:r>
              <a:rPr lang="ro-RO" altLang="en-US" sz="2400" dirty="0">
                <a:latin typeface="Times New Roman" panose="02020603050405020304" pitchFamily="18" charset="0"/>
                <a:cs typeface="Times New Roman" panose="02020603050405020304" pitchFamily="18" charset="0"/>
              </a:rPr>
              <a:t>3.2. </a:t>
            </a:r>
            <a:r>
              <a:rPr lang="ro-RO" altLang="en-US" sz="2400" b="1" dirty="0">
                <a:latin typeface="Times New Roman" panose="02020603050405020304" pitchFamily="18" charset="0"/>
                <a:cs typeface="Times New Roman" panose="02020603050405020304" pitchFamily="18" charset="0"/>
              </a:rPr>
              <a:t>Portofoliul responsabilului de catedră</a:t>
            </a:r>
          </a:p>
          <a:p>
            <a:pPr marL="109537" algn="just" fontAlgn="base">
              <a:lnSpc>
                <a:spcPct val="70000"/>
              </a:lnSpc>
              <a:spcBef>
                <a:spcPct val="20000"/>
              </a:spcBef>
              <a:spcAft>
                <a:spcPct val="0"/>
              </a:spcAft>
              <a:buClr>
                <a:prstClr val="white"/>
              </a:buClr>
              <a:buSzPct val="80000"/>
            </a:pPr>
            <a:endParaRPr lang="fr-FR" sz="24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xmlns="" id="{92238CB1-B319-4A4F-B7BA-720B0D06B3C1}"/>
              </a:ext>
            </a:extLst>
          </p:cNvPr>
          <p:cNvSpPr/>
          <p:nvPr/>
        </p:nvSpPr>
        <p:spPr>
          <a:xfrm>
            <a:off x="401783" y="1858959"/>
            <a:ext cx="10668000" cy="5011949"/>
          </a:xfrm>
          <a:prstGeom prst="rect">
            <a:avLst/>
          </a:prstGeom>
        </p:spPr>
        <p:txBody>
          <a:bodyPr wrap="square">
            <a:spAutoFit/>
          </a:bodyPr>
          <a:lstStyle/>
          <a:p>
            <a:pPr marL="365125" indent="-255588" algn="just">
              <a:lnSpc>
                <a:spcPct val="70000"/>
              </a:lnSpc>
              <a:spcAft>
                <a:spcPct val="0"/>
              </a:spcAft>
              <a:buFont typeface="Wingdings 3" panose="05040102010807070707" pitchFamily="18" charset="2"/>
              <a:buChar char=""/>
            </a:pPr>
            <a:endParaRPr lang="ro-RO" altLang="en-US" sz="2400" dirty="0">
              <a:latin typeface="Times New Roman" panose="02020603050405020304" pitchFamily="18" charset="0"/>
              <a:cs typeface="Times New Roman" panose="02020603050405020304" pitchFamily="18" charset="0"/>
            </a:endParaRPr>
          </a:p>
          <a:p>
            <a:pPr marL="365125" indent="-255588" algn="just">
              <a:lnSpc>
                <a:spcPct val="70000"/>
              </a:lnSpc>
              <a:spcAft>
                <a:spcPct val="0"/>
              </a:spcAft>
              <a:buFont typeface="Wingdings 3" panose="05040102010807070707" pitchFamily="18" charset="2"/>
              <a:buChar char=""/>
            </a:pPr>
            <a:r>
              <a:rPr lang="ro-RO" altLang="en-US" sz="2400" dirty="0">
                <a:latin typeface="Times New Roman" panose="02020603050405020304" pitchFamily="18" charset="0"/>
                <a:cs typeface="Times New Roman" panose="02020603050405020304" pitchFamily="18" charset="0"/>
              </a:rPr>
              <a:t>Tabel  nominal cu membrii catedrei şi datele lor personale (telefon, adresa de e-mail, şcoala de provenienţă, grad didactic, specialitatea, vechimea în învăţământ etc.);</a:t>
            </a:r>
          </a:p>
          <a:p>
            <a:pPr marL="365125" indent="-255588" algn="just">
              <a:lnSpc>
                <a:spcPct val="70000"/>
              </a:lnSpc>
              <a:spcAft>
                <a:spcPct val="0"/>
              </a:spcAft>
              <a:buFont typeface="Wingdings 3" panose="05040102010807070707" pitchFamily="18" charset="2"/>
              <a:buChar char=""/>
            </a:pPr>
            <a:r>
              <a:rPr lang="ro-RO" altLang="en-US" sz="2400" dirty="0">
                <a:latin typeface="Times New Roman" panose="02020603050405020304" pitchFamily="18" charset="0"/>
                <a:cs typeface="Times New Roman" panose="02020603050405020304" pitchFamily="18" charset="0"/>
              </a:rPr>
              <a:t>Planul de activităţi metodico-ştiinţifice ale catedrei pentru anul școlar  în curs;</a:t>
            </a:r>
          </a:p>
          <a:p>
            <a:pPr marL="365125" indent="-255588" algn="just">
              <a:lnSpc>
                <a:spcPct val="70000"/>
              </a:lnSpc>
              <a:spcAft>
                <a:spcPct val="0"/>
              </a:spcAft>
              <a:buFont typeface="Wingdings 3" panose="05040102010807070707" pitchFamily="18" charset="2"/>
              <a:buChar char=""/>
            </a:pPr>
            <a:r>
              <a:rPr lang="ro-RO" altLang="en-US" sz="2400" dirty="0">
                <a:latin typeface="Times New Roman" panose="02020603050405020304" pitchFamily="18" charset="0"/>
                <a:cs typeface="Times New Roman" panose="02020603050405020304" pitchFamily="18" charset="0"/>
              </a:rPr>
              <a:t>Raportul de activitate la nivel de catedră pentru anul şcolar anterior/ semestrul anterior;</a:t>
            </a:r>
          </a:p>
          <a:p>
            <a:pPr marL="365125" indent="-255588" algn="just">
              <a:lnSpc>
                <a:spcPct val="70000"/>
              </a:lnSpc>
              <a:spcAft>
                <a:spcPct val="0"/>
              </a:spcAft>
              <a:buFont typeface="Wingdings 3" panose="05040102010807070707" pitchFamily="18" charset="2"/>
              <a:buChar char=""/>
            </a:pPr>
            <a:r>
              <a:rPr lang="ro-RO" altLang="en-US" sz="2400" dirty="0">
                <a:latin typeface="Times New Roman" panose="02020603050405020304" pitchFamily="18" charset="0"/>
                <a:cs typeface="Times New Roman" panose="02020603050405020304" pitchFamily="18" charset="0"/>
              </a:rPr>
              <a:t>Planul managerial al catedrei</a:t>
            </a:r>
            <a:r>
              <a:rPr lang="en-US" altLang="en-US" sz="2400" dirty="0">
                <a:latin typeface="Times New Roman" panose="02020603050405020304" pitchFamily="18" charset="0"/>
                <a:cs typeface="Times New Roman" panose="02020603050405020304" pitchFamily="18" charset="0"/>
              </a:rPr>
              <a:t>;</a:t>
            </a:r>
            <a:endParaRPr lang="ro-RO" altLang="en-US" sz="2400" dirty="0">
              <a:latin typeface="Times New Roman" panose="02020603050405020304" pitchFamily="18" charset="0"/>
              <a:cs typeface="Times New Roman" panose="02020603050405020304" pitchFamily="18" charset="0"/>
            </a:endParaRPr>
          </a:p>
          <a:p>
            <a:pPr marL="365125" indent="-255588" algn="just">
              <a:lnSpc>
                <a:spcPct val="70000"/>
              </a:lnSpc>
              <a:spcAft>
                <a:spcPct val="0"/>
              </a:spcAft>
              <a:buFont typeface="Wingdings 3" panose="05040102010807070707" pitchFamily="18" charset="2"/>
              <a:buChar char=""/>
            </a:pPr>
            <a:r>
              <a:rPr lang="ro-RO" altLang="en-US" sz="2400" dirty="0">
                <a:latin typeface="Times New Roman" panose="02020603050405020304" pitchFamily="18" charset="0"/>
                <a:cs typeface="Times New Roman" panose="02020603050405020304" pitchFamily="18" charset="0"/>
              </a:rPr>
              <a:t>Calendarul şi tematica activităţilor de catedră;</a:t>
            </a:r>
          </a:p>
          <a:p>
            <a:pPr marL="365125" indent="-255588" algn="just">
              <a:lnSpc>
                <a:spcPct val="70000"/>
              </a:lnSpc>
              <a:spcAft>
                <a:spcPct val="0"/>
              </a:spcAft>
              <a:buFont typeface="Wingdings 3" panose="05040102010807070707" pitchFamily="18" charset="2"/>
              <a:buChar char=""/>
            </a:pPr>
            <a:r>
              <a:rPr lang="ro-RO" altLang="en-US" sz="2400" dirty="0">
                <a:latin typeface="Times New Roman" panose="02020603050405020304" pitchFamily="18" charset="0"/>
                <a:cs typeface="Times New Roman" panose="02020603050405020304" pitchFamily="18" charset="0"/>
              </a:rPr>
              <a:t>Procesele-verbale ale şedinţelor de catedră</a:t>
            </a:r>
            <a:r>
              <a:rPr lang="en-US" altLang="en-US" sz="2400" dirty="0">
                <a:latin typeface="Times New Roman" panose="02020603050405020304" pitchFamily="18" charset="0"/>
                <a:cs typeface="Times New Roman" panose="02020603050405020304" pitchFamily="18" charset="0"/>
              </a:rPr>
              <a:t> </a:t>
            </a:r>
            <a:r>
              <a:rPr lang="ro-RO" altLang="en-US" sz="2400" dirty="0">
                <a:latin typeface="Times New Roman" panose="02020603050405020304" pitchFamily="18" charset="0"/>
                <a:cs typeface="Times New Roman" panose="02020603050405020304" pitchFamily="18" charset="0"/>
              </a:rPr>
              <a:t>;</a:t>
            </a:r>
          </a:p>
          <a:p>
            <a:pPr marL="365125" indent="-255588" algn="just">
              <a:lnSpc>
                <a:spcPct val="70000"/>
              </a:lnSpc>
              <a:spcAft>
                <a:spcPct val="0"/>
              </a:spcAft>
              <a:buFont typeface="Wingdings 3" panose="05040102010807070707" pitchFamily="18" charset="2"/>
              <a:buChar char=""/>
            </a:pPr>
            <a:r>
              <a:rPr lang="ro-RO" altLang="en-US" sz="2400" dirty="0">
                <a:latin typeface="Times New Roman" panose="02020603050405020304" pitchFamily="18" charset="0"/>
                <a:cs typeface="Times New Roman" panose="02020603050405020304" pitchFamily="18" charset="0"/>
              </a:rPr>
              <a:t>Programele şcolare valabile în anul şcolar în curs ;</a:t>
            </a:r>
          </a:p>
          <a:p>
            <a:pPr marL="365125" indent="-255588" algn="just">
              <a:lnSpc>
                <a:spcPct val="70000"/>
              </a:lnSpc>
              <a:spcAft>
                <a:spcPct val="0"/>
              </a:spcAft>
              <a:buFont typeface="Wingdings 3" panose="05040102010807070707" pitchFamily="18" charset="2"/>
              <a:buChar char=""/>
            </a:pPr>
            <a:r>
              <a:rPr lang="ro-RO" altLang="en-US" sz="2400" dirty="0">
                <a:latin typeface="Times New Roman" panose="02020603050405020304" pitchFamily="18" charset="0"/>
                <a:cs typeface="Times New Roman" panose="02020603050405020304" pitchFamily="18" charset="0"/>
              </a:rPr>
              <a:t>Programele pentru examenele naţionale (Evaluarea naţională – clasa a VI-a, Evaluarea națională – clasa a VIII-a, Bacalaureat) şi pentru concursurile şcolare;</a:t>
            </a:r>
          </a:p>
          <a:p>
            <a:pPr marL="365125" indent="-255588" algn="just">
              <a:lnSpc>
                <a:spcPct val="70000"/>
              </a:lnSpc>
              <a:spcAft>
                <a:spcPct val="0"/>
              </a:spcAft>
              <a:buFont typeface="Wingdings 3" panose="05040102010807070707" pitchFamily="18" charset="2"/>
              <a:buChar char=""/>
            </a:pPr>
            <a:r>
              <a:rPr lang="ro-RO" altLang="en-US" sz="2400" dirty="0">
                <a:latin typeface="Times New Roman" panose="02020603050405020304" pitchFamily="18" charset="0"/>
                <a:cs typeface="Times New Roman" panose="02020603050405020304" pitchFamily="18" charset="0"/>
              </a:rPr>
              <a:t>Planificările calendaristice ale membrilor catedrei;</a:t>
            </a:r>
          </a:p>
          <a:p>
            <a:pPr marL="365125" indent="-255588" algn="just">
              <a:lnSpc>
                <a:spcPct val="70000"/>
              </a:lnSpc>
              <a:spcAft>
                <a:spcPct val="0"/>
              </a:spcAft>
              <a:buFont typeface="Wingdings 3" panose="05040102010807070707" pitchFamily="18" charset="2"/>
              <a:buChar char=""/>
            </a:pPr>
            <a:r>
              <a:rPr lang="ro-RO" altLang="en-US" sz="2400" dirty="0">
                <a:latin typeface="Times New Roman" panose="02020603050405020304" pitchFamily="18" charset="0"/>
                <a:cs typeface="Times New Roman" panose="02020603050405020304" pitchFamily="18" charset="0"/>
              </a:rPr>
              <a:t>Planurile-cadru pentru anul şcolar în curs;</a:t>
            </a:r>
          </a:p>
          <a:p>
            <a:pPr marL="365125" indent="-255588" algn="just">
              <a:lnSpc>
                <a:spcPct val="70000"/>
              </a:lnSpc>
              <a:spcAft>
                <a:spcPct val="0"/>
              </a:spcAft>
              <a:buFont typeface="Wingdings 3" panose="05040102010807070707" pitchFamily="18" charset="2"/>
              <a:buChar char=""/>
            </a:pPr>
            <a:r>
              <a:rPr lang="ro-RO" altLang="en-US" sz="2400" dirty="0">
                <a:latin typeface="Times New Roman" panose="02020603050405020304" pitchFamily="18" charset="0"/>
                <a:cs typeface="Times New Roman" panose="02020603050405020304" pitchFamily="18" charset="0"/>
              </a:rPr>
              <a:t>Materialele ştiinţifice şi metodice prezentate în cadrul activităţilor de catedră ;</a:t>
            </a:r>
          </a:p>
          <a:p>
            <a:pPr marL="365125" indent="-255588" algn="just">
              <a:lnSpc>
                <a:spcPct val="70000"/>
              </a:lnSpc>
              <a:spcAft>
                <a:spcPct val="0"/>
              </a:spcAft>
              <a:buFont typeface="Wingdings 3" panose="05040102010807070707" pitchFamily="18" charset="2"/>
              <a:buChar char=""/>
            </a:pPr>
            <a:r>
              <a:rPr lang="ro-RO" altLang="en-US" sz="2400" dirty="0">
                <a:latin typeface="Times New Roman" panose="02020603050405020304" pitchFamily="18" charset="0"/>
                <a:cs typeface="Times New Roman" panose="02020603050405020304" pitchFamily="18" charset="0"/>
              </a:rPr>
              <a:t>Calendarul olimpiadelor şi al concursurilor şcolare la care participă elevii unității de învățământ;</a:t>
            </a:r>
          </a:p>
          <a:p>
            <a:pPr marL="365125" indent="-255588" algn="just">
              <a:lnSpc>
                <a:spcPct val="70000"/>
              </a:lnSpc>
              <a:spcAft>
                <a:spcPct val="0"/>
              </a:spcAft>
              <a:buFont typeface="Wingdings 3" panose="05040102010807070707" pitchFamily="18" charset="2"/>
              <a:buChar char=""/>
            </a:pPr>
            <a:r>
              <a:rPr lang="ro-RO" altLang="en-US" sz="2400" dirty="0">
                <a:latin typeface="Times New Roman" panose="02020603050405020304" pitchFamily="18" charset="0"/>
                <a:cs typeface="Times New Roman" panose="02020603050405020304" pitchFamily="18" charset="0"/>
              </a:rPr>
              <a:t>Rezultate la olimpiade şi concursuri şcolare. </a:t>
            </a:r>
          </a:p>
        </p:txBody>
      </p:sp>
    </p:spTree>
    <p:extLst>
      <p:ext uri="{BB962C8B-B14F-4D97-AF65-F5344CB8AC3E}">
        <p14:creationId xmlns:p14="http://schemas.microsoft.com/office/powerpoint/2010/main" val="24289354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4290E675-35F1-43BC-9DB0-A7806D6C1121}"/>
              </a:ext>
            </a:extLst>
          </p:cNvPr>
          <p:cNvSpPr/>
          <p:nvPr/>
        </p:nvSpPr>
        <p:spPr>
          <a:xfrm>
            <a:off x="540327" y="609600"/>
            <a:ext cx="11374582" cy="1647182"/>
          </a:xfrm>
          <a:prstGeom prst="rect">
            <a:avLst/>
          </a:prstGeom>
        </p:spPr>
        <p:txBody>
          <a:bodyPr wrap="square">
            <a:spAutoFit/>
          </a:bodyPr>
          <a:lstStyle/>
          <a:p>
            <a:pPr marL="109537" algn="just" fontAlgn="base">
              <a:lnSpc>
                <a:spcPct val="70000"/>
              </a:lnSpc>
              <a:spcBef>
                <a:spcPct val="20000"/>
              </a:spcBef>
              <a:spcAft>
                <a:spcPct val="0"/>
              </a:spcAft>
              <a:buClr>
                <a:prstClr val="white"/>
              </a:buClr>
              <a:buSzPct val="80000"/>
            </a:pPr>
            <a:r>
              <a:rPr lang="ro-RO" sz="3600" b="1" dirty="0">
                <a:latin typeface="Times New Roman" panose="02020603050405020304" pitchFamily="18" charset="0"/>
                <a:cs typeface="Times New Roman" panose="02020603050405020304" pitchFamily="18" charset="0"/>
              </a:rPr>
              <a:t>3. Documente proiective</a:t>
            </a:r>
          </a:p>
          <a:p>
            <a:pPr marL="109537" algn="just" fontAlgn="base">
              <a:lnSpc>
                <a:spcPct val="70000"/>
              </a:lnSpc>
              <a:spcBef>
                <a:spcPct val="20000"/>
              </a:spcBef>
              <a:spcAft>
                <a:spcPct val="0"/>
              </a:spcAft>
              <a:buClr>
                <a:prstClr val="white"/>
              </a:buClr>
              <a:buSzPct val="80000"/>
            </a:pPr>
            <a:endParaRPr lang="ro-RO" altLang="en-US" sz="3600" b="1" dirty="0">
              <a:latin typeface="Times New Roman" panose="02020603050405020304" pitchFamily="18" charset="0"/>
              <a:cs typeface="Times New Roman" panose="02020603050405020304" pitchFamily="18" charset="0"/>
            </a:endParaRPr>
          </a:p>
          <a:p>
            <a:pPr marL="109537" algn="just" fontAlgn="base">
              <a:lnSpc>
                <a:spcPct val="70000"/>
              </a:lnSpc>
              <a:spcBef>
                <a:spcPct val="20000"/>
              </a:spcBef>
              <a:spcAft>
                <a:spcPct val="0"/>
              </a:spcAft>
              <a:buClr>
                <a:prstClr val="white"/>
              </a:buClr>
              <a:buSzPct val="80000"/>
            </a:pPr>
            <a:r>
              <a:rPr lang="ro-RO" altLang="en-US" sz="2400" dirty="0">
                <a:latin typeface="Times New Roman" panose="02020603050405020304" pitchFamily="18" charset="0"/>
                <a:cs typeface="Times New Roman" panose="02020603050405020304" pitchFamily="18" charset="0"/>
              </a:rPr>
              <a:t>3.3. </a:t>
            </a:r>
            <a:r>
              <a:rPr lang="ro-RO" altLang="en-US" sz="2400" b="1" dirty="0">
                <a:latin typeface="Times New Roman" panose="02020603050405020304" pitchFamily="18" charset="0"/>
                <a:cs typeface="Times New Roman" panose="02020603050405020304" pitchFamily="18" charset="0"/>
              </a:rPr>
              <a:t>Portofoliul responsabilului de cerc pedagogic</a:t>
            </a:r>
          </a:p>
          <a:p>
            <a:pPr marL="109537" algn="just" fontAlgn="base">
              <a:lnSpc>
                <a:spcPct val="70000"/>
              </a:lnSpc>
              <a:spcBef>
                <a:spcPct val="20000"/>
              </a:spcBef>
              <a:spcAft>
                <a:spcPct val="0"/>
              </a:spcAft>
              <a:buClr>
                <a:prstClr val="white"/>
              </a:buClr>
              <a:buSzPct val="80000"/>
            </a:pPr>
            <a:endParaRPr lang="fr-FR" sz="2400" dirty="0"/>
          </a:p>
        </p:txBody>
      </p:sp>
      <p:sp>
        <p:nvSpPr>
          <p:cNvPr id="3" name="Rectangle 2">
            <a:extLst>
              <a:ext uri="{FF2B5EF4-FFF2-40B4-BE49-F238E27FC236}">
                <a16:creationId xmlns:a16="http://schemas.microsoft.com/office/drawing/2014/main" xmlns="" id="{8F00F332-0DCD-4761-AF7D-520111DD7F05}"/>
              </a:ext>
            </a:extLst>
          </p:cNvPr>
          <p:cNvSpPr/>
          <p:nvPr/>
        </p:nvSpPr>
        <p:spPr>
          <a:xfrm>
            <a:off x="443345" y="2256782"/>
            <a:ext cx="10764981" cy="4524315"/>
          </a:xfrm>
          <a:prstGeom prst="rect">
            <a:avLst/>
          </a:prstGeom>
        </p:spPr>
        <p:txBody>
          <a:bodyPr wrap="square">
            <a:spAutoFit/>
          </a:bodyPr>
          <a:lstStyle/>
          <a:p>
            <a:pPr marL="365125" indent="-255588" algn="just">
              <a:buFont typeface="Wingdings 3" panose="05040102010807070707" pitchFamily="18" charset="2"/>
              <a:buChar char=""/>
            </a:pPr>
            <a:r>
              <a:rPr lang="ro-RO" altLang="en-US" sz="2400" dirty="0">
                <a:latin typeface="Times New Roman" panose="02020603050405020304" pitchFamily="18" charset="0"/>
                <a:cs typeface="Times New Roman" panose="02020603050405020304" pitchFamily="18" charset="0"/>
              </a:rPr>
              <a:t>Lista şcolilor arondate cercului pedagogic;</a:t>
            </a:r>
          </a:p>
          <a:p>
            <a:pPr marL="365125" indent="-255588" algn="just">
              <a:buFont typeface="Wingdings 3" panose="05040102010807070707" pitchFamily="18" charset="2"/>
              <a:buChar char=""/>
            </a:pPr>
            <a:r>
              <a:rPr lang="ro-RO" altLang="en-US" sz="2400" dirty="0">
                <a:latin typeface="Times New Roman" panose="02020603050405020304" pitchFamily="18" charset="0"/>
                <a:cs typeface="Times New Roman" panose="02020603050405020304" pitchFamily="18" charset="0"/>
              </a:rPr>
              <a:t>Lista nominală a cadrelor didactice din cadrul cercului, cu datele lor personale (şcoala de provenienţă, telefon, adresa de e-mail, specialitatea,  gradul didactic, vechimea în învăţământ, modul de încadrare: suplinitor calificat/ necalificat, titular, pensionar, detaşat);</a:t>
            </a:r>
          </a:p>
          <a:p>
            <a:pPr marL="365125" indent="-255588" algn="just">
              <a:buFont typeface="Wingdings 3" panose="05040102010807070707" pitchFamily="18" charset="2"/>
              <a:buChar char=""/>
            </a:pPr>
            <a:r>
              <a:rPr lang="ro-RO" altLang="en-US" sz="2400" dirty="0">
                <a:latin typeface="Times New Roman" panose="02020603050405020304" pitchFamily="18" charset="0"/>
                <a:cs typeface="Times New Roman" panose="02020603050405020304" pitchFamily="18" charset="0"/>
              </a:rPr>
              <a:t>Planul de activități al şefului cercului pedagogic;</a:t>
            </a:r>
          </a:p>
          <a:p>
            <a:pPr marL="365125" indent="-255588" algn="just">
              <a:buFont typeface="Wingdings 3" panose="05040102010807070707" pitchFamily="18" charset="2"/>
              <a:buChar char=""/>
            </a:pPr>
            <a:r>
              <a:rPr lang="ro-RO" altLang="en-US" sz="2400" dirty="0">
                <a:latin typeface="Times New Roman" panose="02020603050405020304" pitchFamily="18" charset="0"/>
                <a:cs typeface="Times New Roman" panose="02020603050405020304" pitchFamily="18" charset="0"/>
              </a:rPr>
              <a:t>Tematica şedinţelor de cerc, data şi locul desfăşurării;</a:t>
            </a:r>
          </a:p>
          <a:p>
            <a:pPr marL="365125" indent="-255588" algn="just">
              <a:buFont typeface="Wingdings 3" panose="05040102010807070707" pitchFamily="18" charset="2"/>
              <a:buChar char=""/>
            </a:pPr>
            <a:r>
              <a:rPr lang="ro-RO" altLang="en-US" sz="2400" dirty="0">
                <a:latin typeface="Times New Roman" panose="02020603050405020304" pitchFamily="18" charset="0"/>
                <a:cs typeface="Times New Roman" panose="02020603050405020304" pitchFamily="18" charset="0"/>
              </a:rPr>
              <a:t>Procesele-verbale încheiate la activităţile de cerc;</a:t>
            </a:r>
            <a:endParaRPr lang="en-US" altLang="en-US" sz="2400" dirty="0">
              <a:latin typeface="Times New Roman" panose="02020603050405020304" pitchFamily="18" charset="0"/>
              <a:cs typeface="Times New Roman" panose="02020603050405020304" pitchFamily="18" charset="0"/>
            </a:endParaRPr>
          </a:p>
          <a:p>
            <a:pPr marL="365125" indent="-255588" algn="just">
              <a:buFont typeface="Wingdings 3" panose="05040102010807070707" pitchFamily="18" charset="2"/>
              <a:buChar char=""/>
            </a:pPr>
            <a:r>
              <a:rPr lang="ro-RO" altLang="en-US" sz="2400" dirty="0">
                <a:latin typeface="Times New Roman" panose="02020603050405020304" pitchFamily="18" charset="0"/>
                <a:cs typeface="Times New Roman" panose="02020603050405020304" pitchFamily="18" charset="0"/>
              </a:rPr>
              <a:t> Materialele ştiinţifice şi metodice prezentate în cadrul activităţilor de cerc;</a:t>
            </a:r>
          </a:p>
          <a:p>
            <a:pPr marL="365125" indent="-255588" algn="just">
              <a:buFont typeface="Wingdings 3" panose="05040102010807070707" pitchFamily="18" charset="2"/>
              <a:buChar char=""/>
            </a:pPr>
            <a:r>
              <a:rPr lang="ro-RO" altLang="en-US" sz="2400" dirty="0">
                <a:latin typeface="Times New Roman" panose="02020603050405020304" pitchFamily="18" charset="0"/>
                <a:cs typeface="Times New Roman" panose="02020603050405020304" pitchFamily="18" charset="0"/>
              </a:rPr>
              <a:t>Calendarul examenelor naţionale (Evaluarea națională – clasa a VI-a, Evaluarea națională – clasa a VIII-a, Bacalaureat), al olimpiadelor şi al concursurilor şcolare din anul şcolar în curs. </a:t>
            </a:r>
          </a:p>
        </p:txBody>
      </p:sp>
    </p:spTree>
    <p:extLst>
      <p:ext uri="{BB962C8B-B14F-4D97-AF65-F5344CB8AC3E}">
        <p14:creationId xmlns:p14="http://schemas.microsoft.com/office/powerpoint/2010/main" val="1313355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009E9AD5-3997-4A8A-9C56-126A4B7F4557}"/>
              </a:ext>
            </a:extLst>
          </p:cNvPr>
          <p:cNvSpPr/>
          <p:nvPr/>
        </p:nvSpPr>
        <p:spPr>
          <a:xfrm>
            <a:off x="249382" y="318656"/>
            <a:ext cx="8894618" cy="1397883"/>
          </a:xfrm>
          <a:prstGeom prst="rect">
            <a:avLst/>
          </a:prstGeom>
        </p:spPr>
        <p:txBody>
          <a:bodyPr wrap="square">
            <a:spAutoFit/>
          </a:bodyPr>
          <a:lstStyle/>
          <a:p>
            <a:pPr marL="109537" algn="just" fontAlgn="base">
              <a:lnSpc>
                <a:spcPct val="70000"/>
              </a:lnSpc>
              <a:spcBef>
                <a:spcPct val="20000"/>
              </a:spcBef>
              <a:spcAft>
                <a:spcPct val="0"/>
              </a:spcAft>
              <a:buClr>
                <a:prstClr val="white"/>
              </a:buClr>
              <a:buSzPct val="80000"/>
            </a:pPr>
            <a:r>
              <a:rPr lang="ro-RO" sz="3600" b="1" dirty="0">
                <a:latin typeface="Times New Roman" panose="02020603050405020304" pitchFamily="18" charset="0"/>
                <a:cs typeface="Times New Roman" panose="02020603050405020304" pitchFamily="18" charset="0"/>
              </a:rPr>
              <a:t>3. Documente proiective</a:t>
            </a:r>
          </a:p>
          <a:p>
            <a:pPr marL="109537" algn="just" fontAlgn="base">
              <a:lnSpc>
                <a:spcPct val="70000"/>
              </a:lnSpc>
              <a:spcBef>
                <a:spcPct val="20000"/>
              </a:spcBef>
              <a:spcAft>
                <a:spcPct val="0"/>
              </a:spcAft>
              <a:buClr>
                <a:prstClr val="white"/>
              </a:buClr>
              <a:buSzPct val="80000"/>
            </a:pPr>
            <a:endParaRPr lang="ro-RO" altLang="en-US" b="1" dirty="0">
              <a:latin typeface="Times New Roman" panose="02020603050405020304" pitchFamily="18" charset="0"/>
              <a:cs typeface="Times New Roman" panose="02020603050405020304" pitchFamily="18" charset="0"/>
            </a:endParaRPr>
          </a:p>
          <a:p>
            <a:pPr marL="109537" algn="just" fontAlgn="base">
              <a:lnSpc>
                <a:spcPct val="70000"/>
              </a:lnSpc>
              <a:spcBef>
                <a:spcPct val="20000"/>
              </a:spcBef>
              <a:spcAft>
                <a:spcPct val="0"/>
              </a:spcAft>
              <a:buClr>
                <a:prstClr val="white"/>
              </a:buClr>
              <a:buSzPct val="80000"/>
            </a:pPr>
            <a:r>
              <a:rPr lang="ro-RO" altLang="en-US" sz="2400" dirty="0">
                <a:latin typeface="Times New Roman" panose="02020603050405020304" pitchFamily="18" charset="0"/>
                <a:cs typeface="Times New Roman" panose="02020603050405020304" pitchFamily="18" charset="0"/>
              </a:rPr>
              <a:t>3.4. </a:t>
            </a:r>
            <a:r>
              <a:rPr lang="en-US" altLang="en-US" sz="2400" b="1" dirty="0">
                <a:latin typeface="Times New Roman" panose="02020603050405020304" pitchFamily="18" charset="0"/>
                <a:cs typeface="Times New Roman" panose="02020603050405020304" pitchFamily="18" charset="0"/>
              </a:rPr>
              <a:t>P</a:t>
            </a:r>
            <a:r>
              <a:rPr lang="ro-RO" altLang="en-US" sz="2400" b="1" dirty="0">
                <a:latin typeface="Times New Roman" panose="02020603050405020304" pitchFamily="18" charset="0"/>
                <a:cs typeface="Times New Roman" panose="02020603050405020304" pitchFamily="18" charset="0"/>
              </a:rPr>
              <a:t>ortofoliul profesorului</a:t>
            </a:r>
          </a:p>
          <a:p>
            <a:pPr marL="109537" algn="just" fontAlgn="base">
              <a:lnSpc>
                <a:spcPct val="70000"/>
              </a:lnSpc>
              <a:spcBef>
                <a:spcPct val="20000"/>
              </a:spcBef>
              <a:spcAft>
                <a:spcPct val="0"/>
              </a:spcAft>
              <a:buClr>
                <a:prstClr val="white"/>
              </a:buClr>
              <a:buSzPct val="80000"/>
            </a:pPr>
            <a:endParaRPr lang="fr-FR" sz="2400" dirty="0"/>
          </a:p>
        </p:txBody>
      </p:sp>
      <p:sp>
        <p:nvSpPr>
          <p:cNvPr id="3" name="Rectangle 2">
            <a:extLst>
              <a:ext uri="{FF2B5EF4-FFF2-40B4-BE49-F238E27FC236}">
                <a16:creationId xmlns:a16="http://schemas.microsoft.com/office/drawing/2014/main" xmlns="" id="{DA16AEF6-FD4E-45D6-B156-CC64655BDE3E}"/>
              </a:ext>
            </a:extLst>
          </p:cNvPr>
          <p:cNvSpPr/>
          <p:nvPr/>
        </p:nvSpPr>
        <p:spPr>
          <a:xfrm>
            <a:off x="374074" y="1537855"/>
            <a:ext cx="11817926" cy="3970318"/>
          </a:xfrm>
          <a:prstGeom prst="rect">
            <a:avLst/>
          </a:prstGeom>
        </p:spPr>
        <p:txBody>
          <a:bodyPr wrap="square">
            <a:spAutoFit/>
          </a:bodyPr>
          <a:lstStyle/>
          <a:p>
            <a:pPr algn="just">
              <a:spcBef>
                <a:spcPct val="0"/>
              </a:spcBef>
              <a:spcAft>
                <a:spcPct val="0"/>
              </a:spcAft>
            </a:pPr>
            <a:r>
              <a:rPr lang="ro-RO" altLang="en-US" sz="3600" u="sng" dirty="0">
                <a:latin typeface="Times New Roman" panose="02020603050405020304" pitchFamily="18" charset="0"/>
                <a:cs typeface="Times New Roman" panose="02020603050405020304" pitchFamily="18" charset="0"/>
              </a:rPr>
              <a:t>Partea I</a:t>
            </a:r>
            <a:r>
              <a:rPr lang="ro-RO" altLang="en-US" sz="3600" dirty="0">
                <a:latin typeface="Times New Roman" panose="02020603050405020304" pitchFamily="18" charset="0"/>
                <a:cs typeface="Times New Roman" panose="02020603050405020304" pitchFamily="18" charset="0"/>
              </a:rPr>
              <a:t>: </a:t>
            </a:r>
          </a:p>
          <a:p>
            <a:pPr algn="just">
              <a:spcBef>
                <a:spcPct val="0"/>
              </a:spcBef>
              <a:spcAft>
                <a:spcPct val="0"/>
              </a:spcAft>
              <a:buFont typeface="Wingdings" panose="05000000000000000000" pitchFamily="2" charset="2"/>
              <a:buChar char="q"/>
            </a:pPr>
            <a:r>
              <a:rPr lang="ro-RO" altLang="en-US" sz="3600" dirty="0">
                <a:latin typeface="Times New Roman" panose="02020603050405020304" pitchFamily="18" charset="0"/>
                <a:cs typeface="Times New Roman" panose="02020603050405020304" pitchFamily="18" charset="0"/>
              </a:rPr>
              <a:t>CV </a:t>
            </a:r>
            <a:r>
              <a:rPr lang="en-US" altLang="en-US" sz="3600" dirty="0" err="1">
                <a:latin typeface="Times New Roman" panose="02020603050405020304" pitchFamily="18" charset="0"/>
                <a:cs typeface="Times New Roman" panose="02020603050405020304" pitchFamily="18" charset="0"/>
              </a:rPr>
              <a:t>EuroPass</a:t>
            </a:r>
            <a:r>
              <a:rPr lang="en-US" altLang="en-US" sz="3600" dirty="0">
                <a:latin typeface="Times New Roman" panose="02020603050405020304" pitchFamily="18" charset="0"/>
                <a:cs typeface="Times New Roman" panose="02020603050405020304" pitchFamily="18" charset="0"/>
              </a:rPr>
              <a:t> </a:t>
            </a:r>
            <a:r>
              <a:rPr lang="ro-RO" altLang="en-US" sz="3600" dirty="0">
                <a:latin typeface="Times New Roman" panose="02020603050405020304" pitchFamily="18" charset="0"/>
                <a:cs typeface="Times New Roman" panose="02020603050405020304" pitchFamily="18" charset="0"/>
              </a:rPr>
              <a:t>(cu documente justificative)</a:t>
            </a:r>
            <a:r>
              <a:rPr lang="en-US" altLang="en-US" sz="3600" dirty="0">
                <a:latin typeface="Times New Roman" panose="02020603050405020304" pitchFamily="18" charset="0"/>
                <a:cs typeface="Times New Roman" panose="02020603050405020304" pitchFamily="18" charset="0"/>
              </a:rPr>
              <a:t>;</a:t>
            </a:r>
            <a:r>
              <a:rPr lang="ro-RO" altLang="en-US" sz="3600" dirty="0">
                <a:latin typeface="Times New Roman" panose="02020603050405020304" pitchFamily="18" charset="0"/>
                <a:cs typeface="Times New Roman" panose="02020603050405020304" pitchFamily="18" charset="0"/>
              </a:rPr>
              <a:t> </a:t>
            </a:r>
          </a:p>
          <a:p>
            <a:pPr algn="just">
              <a:spcBef>
                <a:spcPct val="0"/>
              </a:spcBef>
              <a:spcAft>
                <a:spcPct val="0"/>
              </a:spcAft>
              <a:buFont typeface="Wingdings" panose="05000000000000000000" pitchFamily="2" charset="2"/>
              <a:buChar char="q"/>
            </a:pPr>
            <a:r>
              <a:rPr lang="ro-RO" altLang="en-US" sz="3600" dirty="0">
                <a:latin typeface="Times New Roman" panose="02020603050405020304" pitchFamily="18" charset="0"/>
                <a:cs typeface="Times New Roman" panose="02020603050405020304" pitchFamily="18" charset="0"/>
              </a:rPr>
              <a:t>structura anului școlar</a:t>
            </a:r>
            <a:r>
              <a:rPr lang="en-US" altLang="en-US" sz="3600" dirty="0">
                <a:latin typeface="Times New Roman" panose="02020603050405020304" pitchFamily="18" charset="0"/>
                <a:cs typeface="Times New Roman" panose="02020603050405020304" pitchFamily="18" charset="0"/>
              </a:rPr>
              <a:t>;</a:t>
            </a:r>
            <a:endParaRPr lang="ro-RO" altLang="en-US" sz="3600" dirty="0">
              <a:latin typeface="Times New Roman" panose="02020603050405020304" pitchFamily="18" charset="0"/>
              <a:cs typeface="Times New Roman" panose="02020603050405020304" pitchFamily="18" charset="0"/>
            </a:endParaRPr>
          </a:p>
          <a:p>
            <a:pPr algn="just">
              <a:spcBef>
                <a:spcPct val="0"/>
              </a:spcBef>
              <a:spcAft>
                <a:spcPct val="0"/>
              </a:spcAft>
              <a:buFont typeface="Wingdings" panose="05000000000000000000" pitchFamily="2" charset="2"/>
              <a:buChar char="q"/>
            </a:pPr>
            <a:r>
              <a:rPr lang="ro-RO" altLang="en-US" sz="3600" dirty="0">
                <a:latin typeface="Times New Roman" panose="02020603050405020304" pitchFamily="18" charset="0"/>
                <a:cs typeface="Times New Roman" panose="02020603050405020304" pitchFamily="18" charset="0"/>
              </a:rPr>
              <a:t>încadrarea (clase, nr. de ore)</a:t>
            </a:r>
            <a:r>
              <a:rPr lang="en-US" altLang="en-US" sz="3600" dirty="0">
                <a:latin typeface="Times New Roman" panose="02020603050405020304" pitchFamily="18" charset="0"/>
                <a:cs typeface="Times New Roman" panose="02020603050405020304" pitchFamily="18" charset="0"/>
              </a:rPr>
              <a:t>;</a:t>
            </a:r>
            <a:endParaRPr lang="ro-RO" altLang="en-US" sz="3600" dirty="0">
              <a:latin typeface="Times New Roman" panose="02020603050405020304" pitchFamily="18" charset="0"/>
              <a:cs typeface="Times New Roman" panose="02020603050405020304" pitchFamily="18" charset="0"/>
            </a:endParaRPr>
          </a:p>
          <a:p>
            <a:pPr algn="just">
              <a:spcBef>
                <a:spcPct val="0"/>
              </a:spcBef>
              <a:spcAft>
                <a:spcPct val="0"/>
              </a:spcAft>
              <a:buFont typeface="Wingdings" panose="05000000000000000000" pitchFamily="2" charset="2"/>
              <a:buChar char="q"/>
            </a:pPr>
            <a:r>
              <a:rPr lang="en-US" altLang="en-US" sz="3600" dirty="0">
                <a:latin typeface="Times New Roman" panose="02020603050405020304" pitchFamily="18" charset="0"/>
                <a:cs typeface="Times New Roman" panose="02020603050405020304" pitchFamily="18" charset="0"/>
              </a:rPr>
              <a:t>o</a:t>
            </a:r>
            <a:r>
              <a:rPr lang="ro-RO" altLang="en-US" sz="3600" dirty="0">
                <a:latin typeface="Times New Roman" panose="02020603050405020304" pitchFamily="18" charset="0"/>
                <a:cs typeface="Times New Roman" panose="02020603050405020304" pitchFamily="18" charset="0"/>
              </a:rPr>
              <a:t>rarul</a:t>
            </a:r>
            <a:r>
              <a:rPr lang="en-US" altLang="en-US" sz="3600" dirty="0">
                <a:latin typeface="Times New Roman" panose="02020603050405020304" pitchFamily="18" charset="0"/>
                <a:cs typeface="Times New Roman" panose="02020603050405020304" pitchFamily="18" charset="0"/>
              </a:rPr>
              <a:t>;</a:t>
            </a:r>
            <a:endParaRPr lang="ro-RO" altLang="en-US" sz="3600" dirty="0">
              <a:latin typeface="Times New Roman" panose="02020603050405020304" pitchFamily="18" charset="0"/>
              <a:cs typeface="Times New Roman" panose="02020603050405020304" pitchFamily="18" charset="0"/>
            </a:endParaRPr>
          </a:p>
          <a:p>
            <a:pPr algn="just">
              <a:spcBef>
                <a:spcPct val="0"/>
              </a:spcBef>
              <a:spcAft>
                <a:spcPct val="0"/>
              </a:spcAft>
              <a:buFont typeface="Wingdings" panose="05000000000000000000" pitchFamily="2" charset="2"/>
              <a:buChar char="q"/>
            </a:pPr>
            <a:r>
              <a:rPr lang="ro-RO" altLang="en-US" sz="3600" dirty="0">
                <a:latin typeface="Times New Roman" panose="02020603050405020304" pitchFamily="18" charset="0"/>
                <a:cs typeface="Times New Roman" panose="02020603050405020304" pitchFamily="18" charset="0"/>
              </a:rPr>
              <a:t>fișa postului</a:t>
            </a:r>
            <a:r>
              <a:rPr lang="en-US" altLang="en-US" sz="3600" dirty="0">
                <a:latin typeface="Times New Roman" panose="02020603050405020304" pitchFamily="18" charset="0"/>
                <a:cs typeface="Times New Roman" panose="02020603050405020304" pitchFamily="18" charset="0"/>
              </a:rPr>
              <a:t>;</a:t>
            </a:r>
            <a:endParaRPr lang="ro-RO" altLang="en-US" sz="3600" dirty="0">
              <a:latin typeface="Times New Roman" panose="02020603050405020304" pitchFamily="18" charset="0"/>
              <a:cs typeface="Times New Roman" panose="02020603050405020304" pitchFamily="18" charset="0"/>
            </a:endParaRPr>
          </a:p>
          <a:p>
            <a:pPr algn="just">
              <a:spcBef>
                <a:spcPct val="0"/>
              </a:spcBef>
              <a:spcAft>
                <a:spcPct val="0"/>
              </a:spcAft>
              <a:buFont typeface="Wingdings" panose="05000000000000000000" pitchFamily="2" charset="2"/>
              <a:buChar char="q"/>
            </a:pPr>
            <a:r>
              <a:rPr lang="ro-RO" altLang="en-US" sz="3600" dirty="0">
                <a:latin typeface="Times New Roman" panose="02020603050405020304" pitchFamily="18" charset="0"/>
                <a:cs typeface="Times New Roman" panose="02020603050405020304" pitchFamily="18" charset="0"/>
              </a:rPr>
              <a:t>calendarul activităților pe anul în curs.</a:t>
            </a:r>
          </a:p>
        </p:txBody>
      </p:sp>
    </p:spTree>
    <p:extLst>
      <p:ext uri="{BB962C8B-B14F-4D97-AF65-F5344CB8AC3E}">
        <p14:creationId xmlns:p14="http://schemas.microsoft.com/office/powerpoint/2010/main" val="22740504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00DE9094-D621-4BD6-B42D-224311B4046A}"/>
              </a:ext>
            </a:extLst>
          </p:cNvPr>
          <p:cNvSpPr/>
          <p:nvPr/>
        </p:nvSpPr>
        <p:spPr>
          <a:xfrm>
            <a:off x="526473" y="1775803"/>
            <a:ext cx="11776363" cy="4524315"/>
          </a:xfrm>
          <a:prstGeom prst="rect">
            <a:avLst/>
          </a:prstGeom>
        </p:spPr>
        <p:txBody>
          <a:bodyPr wrap="square">
            <a:spAutoFit/>
          </a:bodyPr>
          <a:lstStyle/>
          <a:p>
            <a:pPr algn="just">
              <a:spcBef>
                <a:spcPct val="0"/>
              </a:spcBef>
              <a:spcAft>
                <a:spcPct val="0"/>
              </a:spcAft>
            </a:pPr>
            <a:r>
              <a:rPr lang="ro-RO" altLang="en-US" sz="2400" u="sng" dirty="0">
                <a:latin typeface="Times New Roman" panose="02020603050405020304" pitchFamily="18" charset="0"/>
                <a:cs typeface="Times New Roman" panose="02020603050405020304" pitchFamily="18" charset="0"/>
              </a:rPr>
              <a:t>Partea a II-a</a:t>
            </a:r>
            <a:r>
              <a:rPr lang="ro-RO" altLang="en-US" sz="2400" dirty="0">
                <a:latin typeface="Times New Roman" panose="02020603050405020304" pitchFamily="18" charset="0"/>
                <a:cs typeface="Times New Roman" panose="02020603050405020304" pitchFamily="18" charset="0"/>
              </a:rPr>
              <a:t>: </a:t>
            </a:r>
          </a:p>
          <a:p>
            <a:pPr algn="just">
              <a:spcBef>
                <a:spcPct val="0"/>
              </a:spcBef>
              <a:spcAft>
                <a:spcPct val="0"/>
              </a:spcAft>
              <a:buFont typeface="Wingdings" panose="05000000000000000000" pitchFamily="2" charset="2"/>
              <a:buChar char="q"/>
            </a:pPr>
            <a:r>
              <a:rPr lang="ro-RO" altLang="en-US" sz="2400" dirty="0">
                <a:latin typeface="Times New Roman" panose="02020603050405020304" pitchFamily="18" charset="0"/>
                <a:cs typeface="Times New Roman" panose="02020603050405020304" pitchFamily="18" charset="0"/>
              </a:rPr>
              <a:t>programele școlare</a:t>
            </a:r>
            <a:r>
              <a:rPr lang="en-US" altLang="en-US" sz="2400" dirty="0">
                <a:latin typeface="Times New Roman" panose="02020603050405020304" pitchFamily="18" charset="0"/>
                <a:cs typeface="Times New Roman" panose="02020603050405020304" pitchFamily="18" charset="0"/>
              </a:rPr>
              <a:t>;</a:t>
            </a:r>
            <a:endParaRPr lang="ro-RO" altLang="en-US" sz="2400" dirty="0">
              <a:latin typeface="Times New Roman" panose="02020603050405020304" pitchFamily="18" charset="0"/>
              <a:cs typeface="Times New Roman" panose="02020603050405020304" pitchFamily="18" charset="0"/>
            </a:endParaRPr>
          </a:p>
          <a:p>
            <a:pPr algn="just">
              <a:spcBef>
                <a:spcPct val="0"/>
              </a:spcBef>
              <a:spcAft>
                <a:spcPct val="0"/>
              </a:spcAft>
              <a:buFont typeface="Wingdings" panose="05000000000000000000" pitchFamily="2" charset="2"/>
              <a:buChar char="q"/>
            </a:pPr>
            <a:r>
              <a:rPr lang="ro-RO" altLang="en-US" sz="2400" dirty="0">
                <a:latin typeface="Times New Roman" panose="02020603050405020304" pitchFamily="18" charset="0"/>
                <a:cs typeface="Times New Roman" panose="02020603050405020304" pitchFamily="18" charset="0"/>
              </a:rPr>
              <a:t>programele opționalelor în derulare</a:t>
            </a:r>
            <a:r>
              <a:rPr lang="en-US" altLang="en-US" sz="2400" dirty="0">
                <a:latin typeface="Times New Roman" panose="02020603050405020304" pitchFamily="18" charset="0"/>
                <a:cs typeface="Times New Roman" panose="02020603050405020304" pitchFamily="18" charset="0"/>
              </a:rPr>
              <a:t>;</a:t>
            </a:r>
            <a:endParaRPr lang="ro-RO" altLang="en-US" sz="2400" dirty="0">
              <a:latin typeface="Times New Roman" panose="02020603050405020304" pitchFamily="18" charset="0"/>
              <a:cs typeface="Times New Roman" panose="02020603050405020304" pitchFamily="18" charset="0"/>
            </a:endParaRPr>
          </a:p>
          <a:p>
            <a:pPr algn="just">
              <a:spcBef>
                <a:spcPct val="0"/>
              </a:spcBef>
              <a:spcAft>
                <a:spcPct val="0"/>
              </a:spcAft>
              <a:buFont typeface="Wingdings" panose="05000000000000000000" pitchFamily="2" charset="2"/>
              <a:buChar char="q"/>
            </a:pPr>
            <a:r>
              <a:rPr lang="ro-RO" altLang="en-US" sz="2400" dirty="0">
                <a:latin typeface="Times New Roman" panose="02020603050405020304" pitchFamily="18" charset="0"/>
                <a:cs typeface="Times New Roman" panose="02020603050405020304" pitchFamily="18" charset="0"/>
              </a:rPr>
              <a:t>planificarea anuală și semestrială a materiei pe unități de învățare</a:t>
            </a:r>
            <a:r>
              <a:rPr lang="en-US" altLang="en-US" sz="2400" dirty="0">
                <a:latin typeface="Times New Roman" panose="02020603050405020304" pitchFamily="18" charset="0"/>
                <a:cs typeface="Times New Roman" panose="02020603050405020304" pitchFamily="18" charset="0"/>
              </a:rPr>
              <a:t>;</a:t>
            </a:r>
            <a:endParaRPr lang="ro-RO" altLang="en-US" sz="2400" dirty="0">
              <a:latin typeface="Times New Roman" panose="02020603050405020304" pitchFamily="18" charset="0"/>
              <a:cs typeface="Times New Roman" panose="02020603050405020304" pitchFamily="18" charset="0"/>
            </a:endParaRPr>
          </a:p>
          <a:p>
            <a:pPr algn="just">
              <a:spcBef>
                <a:spcPct val="0"/>
              </a:spcBef>
              <a:spcAft>
                <a:spcPct val="0"/>
              </a:spcAft>
              <a:buFont typeface="Wingdings" panose="05000000000000000000" pitchFamily="2" charset="2"/>
              <a:buChar char="q"/>
            </a:pPr>
            <a:r>
              <a:rPr lang="ro-RO" altLang="en-US" sz="2400" dirty="0">
                <a:latin typeface="Times New Roman" panose="02020603050405020304" pitchFamily="18" charset="0"/>
                <a:cs typeface="Times New Roman" panose="02020603050405020304" pitchFamily="18" charset="0"/>
              </a:rPr>
              <a:t>proiecte didactice</a:t>
            </a:r>
            <a:r>
              <a:rPr lang="en-US" altLang="en-US" sz="2400" dirty="0">
                <a:latin typeface="Times New Roman" panose="02020603050405020304" pitchFamily="18" charset="0"/>
                <a:cs typeface="Times New Roman" panose="02020603050405020304" pitchFamily="18" charset="0"/>
              </a:rPr>
              <a:t>;</a:t>
            </a:r>
            <a:endParaRPr lang="ro-RO" altLang="en-US" sz="2400" dirty="0">
              <a:latin typeface="Times New Roman" panose="02020603050405020304" pitchFamily="18" charset="0"/>
              <a:cs typeface="Times New Roman" panose="02020603050405020304" pitchFamily="18" charset="0"/>
            </a:endParaRPr>
          </a:p>
          <a:p>
            <a:pPr algn="just">
              <a:spcBef>
                <a:spcPct val="0"/>
              </a:spcBef>
              <a:spcAft>
                <a:spcPct val="0"/>
              </a:spcAft>
              <a:buFont typeface="Wingdings" panose="05000000000000000000" pitchFamily="2" charset="2"/>
              <a:buChar char="q"/>
            </a:pPr>
            <a:r>
              <a:rPr lang="ro-RO" altLang="en-US" sz="2400" dirty="0">
                <a:latin typeface="Times New Roman" panose="02020603050405020304" pitchFamily="18" charset="0"/>
                <a:cs typeface="Times New Roman" panose="02020603050405020304" pitchFamily="18" charset="0"/>
              </a:rPr>
              <a:t>teste de evaluare inițială, curentă și sumativă, însoţite de bareme</a:t>
            </a:r>
            <a:r>
              <a:rPr lang="en-US" altLang="en-US" sz="2400" dirty="0">
                <a:latin typeface="Times New Roman" panose="02020603050405020304" pitchFamily="18" charset="0"/>
                <a:cs typeface="Times New Roman" panose="02020603050405020304" pitchFamily="18" charset="0"/>
              </a:rPr>
              <a:t> de </a:t>
            </a:r>
            <a:r>
              <a:rPr lang="en-US" altLang="en-US" sz="2400" dirty="0" err="1">
                <a:latin typeface="Times New Roman" panose="02020603050405020304" pitchFamily="18" charset="0"/>
                <a:cs typeface="Times New Roman" panose="02020603050405020304" pitchFamily="18" charset="0"/>
              </a:rPr>
              <a:t>evaluare</a:t>
            </a:r>
            <a:r>
              <a:rPr lang="ro-RO" altLang="en-US" sz="2400" dirty="0">
                <a:latin typeface="Times New Roman" panose="02020603050405020304" pitchFamily="18" charset="0"/>
                <a:cs typeface="Times New Roman" panose="02020603050405020304" pitchFamily="18" charset="0"/>
              </a:rPr>
              <a:t> și de notare</a:t>
            </a:r>
            <a:r>
              <a:rPr lang="en-US" altLang="en-US" sz="2400" dirty="0">
                <a:latin typeface="Times New Roman" panose="02020603050405020304" pitchFamily="18" charset="0"/>
                <a:cs typeface="Times New Roman" panose="02020603050405020304" pitchFamily="18" charset="0"/>
              </a:rPr>
              <a:t>;</a:t>
            </a:r>
            <a:r>
              <a:rPr lang="ro-RO" altLang="en-US" sz="2400" dirty="0">
                <a:latin typeface="Times New Roman" panose="02020603050405020304" pitchFamily="18" charset="0"/>
                <a:cs typeface="Times New Roman" panose="02020603050405020304" pitchFamily="18" charset="0"/>
              </a:rPr>
              <a:t> </a:t>
            </a:r>
          </a:p>
          <a:p>
            <a:pPr algn="just">
              <a:spcBef>
                <a:spcPct val="0"/>
              </a:spcBef>
              <a:spcAft>
                <a:spcPct val="0"/>
              </a:spcAft>
              <a:buFont typeface="Wingdings" panose="05000000000000000000" pitchFamily="2" charset="2"/>
              <a:buChar char="q"/>
            </a:pPr>
            <a:r>
              <a:rPr lang="ro-RO" altLang="en-US" sz="2400" dirty="0">
                <a:latin typeface="Times New Roman" panose="02020603050405020304" pitchFamily="18" charset="0"/>
                <a:cs typeface="Times New Roman" panose="02020603050405020304" pitchFamily="18" charset="0"/>
              </a:rPr>
              <a:t>interpretarea rezultatelor, măsuri ameliorative</a:t>
            </a:r>
            <a:r>
              <a:rPr lang="en-US" altLang="en-US" sz="2400" dirty="0">
                <a:latin typeface="Times New Roman" panose="02020603050405020304" pitchFamily="18" charset="0"/>
                <a:cs typeface="Times New Roman" panose="02020603050405020304" pitchFamily="18" charset="0"/>
              </a:rPr>
              <a:t>;</a:t>
            </a:r>
            <a:endParaRPr lang="ro-RO" altLang="en-US" sz="2400" dirty="0">
              <a:latin typeface="Times New Roman" panose="02020603050405020304" pitchFamily="18" charset="0"/>
              <a:cs typeface="Times New Roman" panose="02020603050405020304" pitchFamily="18" charset="0"/>
            </a:endParaRPr>
          </a:p>
          <a:p>
            <a:pPr algn="just">
              <a:spcBef>
                <a:spcPct val="0"/>
              </a:spcBef>
              <a:spcAft>
                <a:spcPct val="0"/>
              </a:spcAft>
              <a:buFont typeface="Wingdings" panose="05000000000000000000" pitchFamily="2" charset="2"/>
              <a:buChar char="q"/>
            </a:pPr>
            <a:r>
              <a:rPr lang="ro-RO" altLang="en-US" sz="2400" dirty="0">
                <a:latin typeface="Times New Roman" panose="02020603050405020304" pitchFamily="18" charset="0"/>
                <a:cs typeface="Times New Roman" panose="02020603050405020304" pitchFamily="18" charset="0"/>
              </a:rPr>
              <a:t>modalități alternative de evaluare (proiecte, referate, portofolii întocmite de elevi)</a:t>
            </a:r>
            <a:r>
              <a:rPr lang="en-US" altLang="en-US" sz="2400" dirty="0">
                <a:latin typeface="Times New Roman" panose="02020603050405020304" pitchFamily="18" charset="0"/>
                <a:cs typeface="Times New Roman" panose="02020603050405020304" pitchFamily="18" charset="0"/>
              </a:rPr>
              <a:t>;</a:t>
            </a:r>
            <a:endParaRPr lang="ro-RO" altLang="en-US" sz="2400" dirty="0">
              <a:latin typeface="Times New Roman" panose="02020603050405020304" pitchFamily="18" charset="0"/>
              <a:cs typeface="Times New Roman" panose="02020603050405020304" pitchFamily="18" charset="0"/>
            </a:endParaRPr>
          </a:p>
          <a:p>
            <a:pPr algn="just">
              <a:spcBef>
                <a:spcPct val="0"/>
              </a:spcBef>
              <a:spcAft>
                <a:spcPct val="0"/>
              </a:spcAft>
              <a:buFont typeface="Wingdings" panose="05000000000000000000" pitchFamily="2" charset="2"/>
              <a:buChar char="q"/>
            </a:pPr>
            <a:r>
              <a:rPr lang="ro-RO" altLang="en-US" sz="2400" dirty="0">
                <a:latin typeface="Times New Roman" panose="02020603050405020304" pitchFamily="18" charset="0"/>
                <a:cs typeface="Times New Roman" panose="02020603050405020304" pitchFamily="18" charset="0"/>
              </a:rPr>
              <a:t>fișe de lucru</a:t>
            </a:r>
            <a:r>
              <a:rPr lang="en-US" altLang="en-US" sz="2400" dirty="0">
                <a:latin typeface="Times New Roman" panose="02020603050405020304" pitchFamily="18" charset="0"/>
                <a:cs typeface="Times New Roman" panose="02020603050405020304" pitchFamily="18" charset="0"/>
              </a:rPr>
              <a:t>;</a:t>
            </a:r>
            <a:r>
              <a:rPr lang="ro-RO" altLang="en-US" sz="2400" dirty="0">
                <a:latin typeface="Times New Roman" panose="02020603050405020304" pitchFamily="18" charset="0"/>
                <a:cs typeface="Times New Roman" panose="02020603050405020304" pitchFamily="18" charset="0"/>
              </a:rPr>
              <a:t> </a:t>
            </a:r>
          </a:p>
          <a:p>
            <a:pPr algn="just">
              <a:spcBef>
                <a:spcPct val="0"/>
              </a:spcBef>
              <a:spcAft>
                <a:spcPct val="0"/>
              </a:spcAft>
              <a:buFont typeface="Wingdings" panose="05000000000000000000" pitchFamily="2" charset="2"/>
              <a:buChar char="q"/>
            </a:pPr>
            <a:r>
              <a:rPr lang="ro-RO" altLang="en-US" sz="2400" dirty="0">
                <a:latin typeface="Times New Roman" panose="02020603050405020304" pitchFamily="18" charset="0"/>
                <a:cs typeface="Times New Roman" panose="02020603050405020304" pitchFamily="18" charset="0"/>
              </a:rPr>
              <a:t>caietul-catalog</a:t>
            </a:r>
            <a:r>
              <a:rPr lang="en-US" altLang="en-US" sz="2400" dirty="0">
                <a:latin typeface="Times New Roman" panose="02020603050405020304" pitchFamily="18" charset="0"/>
                <a:cs typeface="Times New Roman" panose="02020603050405020304" pitchFamily="18" charset="0"/>
              </a:rPr>
              <a:t>;</a:t>
            </a:r>
            <a:endParaRPr lang="ro-RO" altLang="en-US" sz="2400" dirty="0">
              <a:latin typeface="Times New Roman" panose="02020603050405020304" pitchFamily="18" charset="0"/>
              <a:cs typeface="Times New Roman" panose="02020603050405020304" pitchFamily="18" charset="0"/>
            </a:endParaRPr>
          </a:p>
          <a:p>
            <a:pPr algn="just">
              <a:spcBef>
                <a:spcPct val="0"/>
              </a:spcBef>
              <a:spcAft>
                <a:spcPct val="0"/>
              </a:spcAft>
              <a:buFont typeface="Wingdings" panose="05000000000000000000" pitchFamily="2" charset="2"/>
              <a:buChar char="q"/>
            </a:pPr>
            <a:r>
              <a:rPr lang="ro-RO" altLang="en-US" sz="2400" dirty="0">
                <a:latin typeface="Times New Roman" panose="02020603050405020304" pitchFamily="18" charset="0"/>
                <a:cs typeface="Times New Roman" panose="02020603050405020304" pitchFamily="18" charset="0"/>
              </a:rPr>
              <a:t>inventarul materialului didactic din </a:t>
            </a:r>
            <a:r>
              <a:rPr lang="en-US" altLang="en-US" sz="2400" dirty="0" err="1">
                <a:latin typeface="Times New Roman" panose="02020603050405020304" pitchFamily="18" charset="0"/>
                <a:cs typeface="Times New Roman" panose="02020603050405020304" pitchFamily="18" charset="0"/>
              </a:rPr>
              <a:t>unitatea</a:t>
            </a:r>
            <a:r>
              <a:rPr lang="en-US" altLang="en-US" sz="2400" dirty="0">
                <a:latin typeface="Times New Roman" panose="02020603050405020304" pitchFamily="18" charset="0"/>
                <a:cs typeface="Times New Roman" panose="02020603050405020304" pitchFamily="18" charset="0"/>
              </a:rPr>
              <a:t> de </a:t>
            </a:r>
            <a:r>
              <a:rPr lang="ro-RO" altLang="en-US" sz="2400" dirty="0">
                <a:latin typeface="Times New Roman" panose="02020603050405020304" pitchFamily="18" charset="0"/>
                <a:cs typeface="Times New Roman" panose="02020603050405020304" pitchFamily="18" charset="0"/>
              </a:rPr>
              <a:t>învățământ</a:t>
            </a:r>
            <a:r>
              <a:rPr lang="en-US" altLang="en-US" sz="2400" dirty="0">
                <a:latin typeface="Times New Roman" panose="02020603050405020304" pitchFamily="18" charset="0"/>
                <a:cs typeface="Times New Roman" panose="02020603050405020304" pitchFamily="18" charset="0"/>
              </a:rPr>
              <a:t>;</a:t>
            </a:r>
            <a:endParaRPr lang="ro-RO" altLang="en-US" sz="2400" dirty="0">
              <a:latin typeface="Times New Roman" panose="02020603050405020304" pitchFamily="18" charset="0"/>
              <a:cs typeface="Times New Roman" panose="02020603050405020304" pitchFamily="18" charset="0"/>
            </a:endParaRPr>
          </a:p>
          <a:p>
            <a:pPr algn="just">
              <a:spcBef>
                <a:spcPct val="0"/>
              </a:spcBef>
              <a:spcAft>
                <a:spcPct val="0"/>
              </a:spcAft>
              <a:buFont typeface="Wingdings" panose="05000000000000000000" pitchFamily="2" charset="2"/>
              <a:buChar char="q"/>
            </a:pPr>
            <a:r>
              <a:rPr lang="ro-RO" altLang="en-US" sz="2400" dirty="0">
                <a:latin typeface="Times New Roman" panose="02020603050405020304" pitchFamily="18" charset="0"/>
                <a:cs typeface="Times New Roman" panose="02020603050405020304" pitchFamily="18" charset="0"/>
              </a:rPr>
              <a:t>fișe cu asistențe la ore (pentru profesorii debutanți) şi de interasistenţe.</a:t>
            </a:r>
          </a:p>
        </p:txBody>
      </p:sp>
      <p:sp>
        <p:nvSpPr>
          <p:cNvPr id="3" name="Rectangle 2">
            <a:extLst>
              <a:ext uri="{FF2B5EF4-FFF2-40B4-BE49-F238E27FC236}">
                <a16:creationId xmlns:a16="http://schemas.microsoft.com/office/drawing/2014/main" xmlns="" id="{947F60A4-4B63-421B-9397-E1D8574ABFFC}"/>
              </a:ext>
            </a:extLst>
          </p:cNvPr>
          <p:cNvSpPr/>
          <p:nvPr/>
        </p:nvSpPr>
        <p:spPr>
          <a:xfrm>
            <a:off x="734291" y="374073"/>
            <a:ext cx="8409709" cy="1069332"/>
          </a:xfrm>
          <a:prstGeom prst="rect">
            <a:avLst/>
          </a:prstGeom>
        </p:spPr>
        <p:txBody>
          <a:bodyPr wrap="square">
            <a:spAutoFit/>
          </a:bodyPr>
          <a:lstStyle/>
          <a:p>
            <a:pPr marL="109537" algn="just" fontAlgn="base">
              <a:lnSpc>
                <a:spcPct val="70000"/>
              </a:lnSpc>
              <a:spcBef>
                <a:spcPct val="20000"/>
              </a:spcBef>
              <a:spcAft>
                <a:spcPct val="0"/>
              </a:spcAft>
              <a:buClr>
                <a:prstClr val="white"/>
              </a:buClr>
              <a:buSzPct val="80000"/>
            </a:pPr>
            <a:r>
              <a:rPr lang="ro-RO" sz="3600" b="1" dirty="0">
                <a:latin typeface="Times New Roman" panose="02020603050405020304" pitchFamily="18" charset="0"/>
                <a:cs typeface="Times New Roman" panose="02020603050405020304" pitchFamily="18" charset="0"/>
              </a:rPr>
              <a:t>3. Documente proiective</a:t>
            </a:r>
          </a:p>
          <a:p>
            <a:pPr marL="109537" algn="just" fontAlgn="base">
              <a:lnSpc>
                <a:spcPct val="70000"/>
              </a:lnSpc>
              <a:spcBef>
                <a:spcPct val="20000"/>
              </a:spcBef>
              <a:spcAft>
                <a:spcPct val="0"/>
              </a:spcAft>
              <a:buClr>
                <a:prstClr val="white"/>
              </a:buClr>
              <a:buSzPct val="80000"/>
            </a:pPr>
            <a:endParaRPr lang="ro-RO" altLang="en-US" b="1" dirty="0">
              <a:latin typeface="Times New Roman" panose="02020603050405020304" pitchFamily="18" charset="0"/>
              <a:cs typeface="Times New Roman" panose="02020603050405020304" pitchFamily="18" charset="0"/>
            </a:endParaRPr>
          </a:p>
          <a:p>
            <a:pPr marL="109537" algn="just" fontAlgn="base">
              <a:lnSpc>
                <a:spcPct val="70000"/>
              </a:lnSpc>
              <a:spcBef>
                <a:spcPct val="20000"/>
              </a:spcBef>
              <a:spcAft>
                <a:spcPct val="0"/>
              </a:spcAft>
              <a:buClr>
                <a:prstClr val="white"/>
              </a:buClr>
              <a:buSzPct val="80000"/>
            </a:pPr>
            <a:r>
              <a:rPr lang="ro-RO" altLang="en-US" sz="2400" dirty="0">
                <a:latin typeface="Times New Roman" panose="02020603050405020304" pitchFamily="18" charset="0"/>
                <a:cs typeface="Times New Roman" panose="02020603050405020304" pitchFamily="18" charset="0"/>
              </a:rPr>
              <a:t>3.4. </a:t>
            </a:r>
            <a:r>
              <a:rPr lang="en-US" altLang="en-US" sz="2400" b="1" dirty="0">
                <a:latin typeface="Times New Roman" panose="02020603050405020304" pitchFamily="18" charset="0"/>
                <a:cs typeface="Times New Roman" panose="02020603050405020304" pitchFamily="18" charset="0"/>
              </a:rPr>
              <a:t>P</a:t>
            </a:r>
            <a:r>
              <a:rPr lang="ro-RO" altLang="en-US" sz="2400" b="1" dirty="0">
                <a:latin typeface="Times New Roman" panose="02020603050405020304" pitchFamily="18" charset="0"/>
                <a:cs typeface="Times New Roman" panose="02020603050405020304" pitchFamily="18" charset="0"/>
              </a:rPr>
              <a:t>ortofoliul profesorului</a:t>
            </a:r>
            <a:r>
              <a:rPr lang="en-US" altLang="en-US" sz="2400" b="1" dirty="0">
                <a:latin typeface="Times New Roman" panose="02020603050405020304" pitchFamily="18" charset="0"/>
                <a:cs typeface="Times New Roman" panose="02020603050405020304" pitchFamily="18" charset="0"/>
              </a:rPr>
              <a:t> </a:t>
            </a:r>
            <a:endParaRPr lang="ro-RO" altLang="en-US"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33821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A68355FA-709C-4812-A047-605A1C75859A}"/>
              </a:ext>
            </a:extLst>
          </p:cNvPr>
          <p:cNvSpPr/>
          <p:nvPr/>
        </p:nvSpPr>
        <p:spPr>
          <a:xfrm>
            <a:off x="318656" y="1662545"/>
            <a:ext cx="10903526" cy="4832092"/>
          </a:xfrm>
          <a:prstGeom prst="rect">
            <a:avLst/>
          </a:prstGeom>
        </p:spPr>
        <p:txBody>
          <a:bodyPr wrap="square">
            <a:spAutoFit/>
          </a:bodyPr>
          <a:lstStyle/>
          <a:p>
            <a:pPr algn="just">
              <a:spcBef>
                <a:spcPct val="0"/>
              </a:spcBef>
              <a:spcAft>
                <a:spcPct val="0"/>
              </a:spcAft>
            </a:pPr>
            <a:r>
              <a:rPr lang="ro-RO" altLang="en-US" sz="2800" u="sng" dirty="0">
                <a:latin typeface="Times New Roman" panose="02020603050405020304" pitchFamily="18" charset="0"/>
                <a:cs typeface="Times New Roman" panose="02020603050405020304" pitchFamily="18" charset="0"/>
              </a:rPr>
              <a:t>Partea a III-a</a:t>
            </a:r>
            <a:r>
              <a:rPr lang="ro-RO" altLang="en-US" sz="2800" dirty="0">
                <a:latin typeface="Times New Roman" panose="02020603050405020304" pitchFamily="18" charset="0"/>
                <a:cs typeface="Times New Roman" panose="02020603050405020304" pitchFamily="18" charset="0"/>
              </a:rPr>
              <a:t>: </a:t>
            </a:r>
          </a:p>
          <a:p>
            <a:pPr algn="just">
              <a:spcBef>
                <a:spcPct val="0"/>
              </a:spcBef>
              <a:spcAft>
                <a:spcPct val="0"/>
              </a:spcAft>
              <a:buFont typeface="Wingdings" panose="05000000000000000000" pitchFamily="2" charset="2"/>
              <a:buChar char="q"/>
            </a:pPr>
            <a:r>
              <a:rPr lang="ro-RO" altLang="en-US" sz="2800" dirty="0">
                <a:latin typeface="Times New Roman" panose="02020603050405020304" pitchFamily="18" charset="0"/>
                <a:cs typeface="Times New Roman" panose="02020603050405020304" pitchFamily="18" charset="0"/>
              </a:rPr>
              <a:t>Regulamentele specifice olimpiadelor naționale și internaționale</a:t>
            </a:r>
            <a:r>
              <a:rPr lang="en-US" altLang="en-US" sz="2800" dirty="0">
                <a:latin typeface="Times New Roman" panose="02020603050405020304" pitchFamily="18" charset="0"/>
                <a:cs typeface="Times New Roman" panose="02020603050405020304" pitchFamily="18" charset="0"/>
              </a:rPr>
              <a:t>;</a:t>
            </a:r>
            <a:endParaRPr lang="ro-RO" altLang="en-US" sz="2800" dirty="0">
              <a:latin typeface="Times New Roman" panose="02020603050405020304" pitchFamily="18" charset="0"/>
              <a:cs typeface="Times New Roman" panose="02020603050405020304" pitchFamily="18" charset="0"/>
            </a:endParaRPr>
          </a:p>
          <a:p>
            <a:pPr algn="just">
              <a:spcBef>
                <a:spcPct val="0"/>
              </a:spcBef>
              <a:spcAft>
                <a:spcPct val="0"/>
              </a:spcAft>
              <a:buFont typeface="Wingdings" panose="05000000000000000000" pitchFamily="2" charset="2"/>
              <a:buChar char="q"/>
            </a:pPr>
            <a:r>
              <a:rPr lang="ro-RO" altLang="en-US" sz="2800" dirty="0">
                <a:latin typeface="Times New Roman" panose="02020603050405020304" pitchFamily="18" charset="0"/>
                <a:cs typeface="Times New Roman" panose="02020603050405020304" pitchFamily="18" charset="0"/>
              </a:rPr>
              <a:t>precizările și programele pentru olimpiadele naționale</a:t>
            </a:r>
            <a:r>
              <a:rPr lang="en-US" altLang="en-US" sz="2800" dirty="0">
                <a:latin typeface="Times New Roman" panose="02020603050405020304" pitchFamily="18" charset="0"/>
                <a:cs typeface="Times New Roman" panose="02020603050405020304" pitchFamily="18" charset="0"/>
              </a:rPr>
              <a:t>;</a:t>
            </a:r>
            <a:r>
              <a:rPr lang="ro-RO" altLang="en-US" sz="2800" dirty="0">
                <a:latin typeface="Times New Roman" panose="02020603050405020304" pitchFamily="18" charset="0"/>
                <a:cs typeface="Times New Roman" panose="02020603050405020304" pitchFamily="18" charset="0"/>
              </a:rPr>
              <a:t> </a:t>
            </a:r>
          </a:p>
          <a:p>
            <a:pPr algn="just">
              <a:spcBef>
                <a:spcPct val="0"/>
              </a:spcBef>
              <a:spcAft>
                <a:spcPct val="0"/>
              </a:spcAft>
              <a:buFont typeface="Wingdings" panose="05000000000000000000" pitchFamily="2" charset="2"/>
              <a:buChar char="q"/>
            </a:pPr>
            <a:r>
              <a:rPr lang="ro-RO" altLang="en-US" sz="2800" dirty="0">
                <a:latin typeface="Times New Roman" panose="02020603050405020304" pitchFamily="18" charset="0"/>
                <a:cs typeface="Times New Roman" panose="02020603050405020304" pitchFamily="18" charset="0"/>
              </a:rPr>
              <a:t>subiecte și bareme de evaluare și de notare de olimpiadă propuse</a:t>
            </a:r>
            <a:r>
              <a:rPr lang="en-US" altLang="en-US" sz="2800" dirty="0">
                <a:latin typeface="Times New Roman" panose="02020603050405020304" pitchFamily="18" charset="0"/>
                <a:cs typeface="Times New Roman" panose="02020603050405020304" pitchFamily="18" charset="0"/>
              </a:rPr>
              <a:t>;</a:t>
            </a:r>
            <a:endParaRPr lang="ro-RO" altLang="en-US" sz="2800" dirty="0">
              <a:latin typeface="Times New Roman" panose="02020603050405020304" pitchFamily="18" charset="0"/>
              <a:cs typeface="Times New Roman" panose="02020603050405020304" pitchFamily="18" charset="0"/>
            </a:endParaRPr>
          </a:p>
          <a:p>
            <a:pPr algn="just">
              <a:spcBef>
                <a:spcPct val="0"/>
              </a:spcBef>
              <a:spcAft>
                <a:spcPct val="0"/>
              </a:spcAft>
              <a:buFont typeface="Wingdings" panose="05000000000000000000" pitchFamily="2" charset="2"/>
              <a:buChar char="q"/>
            </a:pPr>
            <a:r>
              <a:rPr lang="ro-RO" altLang="en-US" sz="2800" dirty="0">
                <a:latin typeface="Times New Roman" panose="02020603050405020304" pitchFamily="18" charset="0"/>
                <a:cs typeface="Times New Roman" panose="02020603050405020304" pitchFamily="18" charset="0"/>
              </a:rPr>
              <a:t>lista elevilor selectați pentru olimpiade</a:t>
            </a:r>
            <a:r>
              <a:rPr lang="en-US" altLang="en-US" sz="2800" dirty="0">
                <a:latin typeface="Times New Roman" panose="02020603050405020304" pitchFamily="18" charset="0"/>
                <a:cs typeface="Times New Roman" panose="02020603050405020304" pitchFamily="18" charset="0"/>
              </a:rPr>
              <a:t>;</a:t>
            </a:r>
            <a:r>
              <a:rPr lang="ro-RO" altLang="en-US" sz="2800" dirty="0">
                <a:latin typeface="Times New Roman" panose="02020603050405020304" pitchFamily="18" charset="0"/>
                <a:cs typeface="Times New Roman" panose="02020603050405020304" pitchFamily="18" charset="0"/>
              </a:rPr>
              <a:t> </a:t>
            </a:r>
          </a:p>
          <a:p>
            <a:pPr algn="just">
              <a:spcBef>
                <a:spcPct val="0"/>
              </a:spcBef>
              <a:spcAft>
                <a:spcPct val="0"/>
              </a:spcAft>
              <a:buFont typeface="Wingdings" panose="05000000000000000000" pitchFamily="2" charset="2"/>
              <a:buChar char="q"/>
            </a:pPr>
            <a:r>
              <a:rPr lang="ro-RO" altLang="en-US" sz="2800" dirty="0">
                <a:latin typeface="Times New Roman" panose="02020603050405020304" pitchFamily="18" charset="0"/>
                <a:cs typeface="Times New Roman" panose="02020603050405020304" pitchFamily="18" charset="0"/>
              </a:rPr>
              <a:t>rezultatele obținute la diferite competiții/activități specifice disciplinei.</a:t>
            </a:r>
            <a:endParaRPr lang="ro-RO" altLang="en-US" sz="2800" u="sng" dirty="0">
              <a:latin typeface="Times New Roman" panose="02020603050405020304" pitchFamily="18" charset="0"/>
              <a:cs typeface="Times New Roman" panose="02020603050405020304" pitchFamily="18" charset="0"/>
            </a:endParaRPr>
          </a:p>
          <a:p>
            <a:pPr>
              <a:spcBef>
                <a:spcPct val="0"/>
              </a:spcBef>
              <a:spcAft>
                <a:spcPct val="0"/>
              </a:spcAft>
            </a:pPr>
            <a:r>
              <a:rPr lang="ro-RO" altLang="en-US" sz="2800" u="sng" dirty="0">
                <a:latin typeface="Times New Roman" panose="02020603050405020304" pitchFamily="18" charset="0"/>
                <a:cs typeface="Times New Roman" panose="02020603050405020304" pitchFamily="18" charset="0"/>
              </a:rPr>
              <a:t>Partea a IV-a </a:t>
            </a:r>
            <a:r>
              <a:rPr lang="ro-RO" altLang="en-US" sz="2800"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p</a:t>
            </a:r>
            <a:r>
              <a:rPr lang="ro-RO" altLang="en-US" sz="2800" dirty="0">
                <a:latin typeface="Times New Roman" panose="02020603050405020304" pitchFamily="18" charset="0"/>
                <a:cs typeface="Times New Roman" panose="02020603050405020304" pitchFamily="18" charset="0"/>
              </a:rPr>
              <a:t>roiecte personale sau proiecte/programe în care este angajat pentru implementare</a:t>
            </a:r>
            <a:r>
              <a:rPr lang="en-US" altLang="en-US" sz="2800" dirty="0">
                <a:latin typeface="Times New Roman" panose="02020603050405020304" pitchFamily="18" charset="0"/>
                <a:cs typeface="Times New Roman" panose="02020603050405020304" pitchFamily="18" charset="0"/>
              </a:rPr>
              <a:t>;</a:t>
            </a:r>
            <a:endParaRPr lang="ro-RO" altLang="en-US" sz="2800" dirty="0">
              <a:latin typeface="Times New Roman" panose="02020603050405020304" pitchFamily="18" charset="0"/>
              <a:cs typeface="Times New Roman" panose="02020603050405020304" pitchFamily="18" charset="0"/>
            </a:endParaRPr>
          </a:p>
          <a:p>
            <a:pPr algn="just">
              <a:spcBef>
                <a:spcPct val="0"/>
              </a:spcBef>
              <a:spcAft>
                <a:spcPct val="0"/>
              </a:spcAft>
            </a:pPr>
            <a:r>
              <a:rPr lang="ro-RO" altLang="en-US" sz="2800" u="sng" dirty="0">
                <a:latin typeface="Times New Roman" panose="02020603050405020304" pitchFamily="18" charset="0"/>
                <a:cs typeface="Times New Roman" panose="02020603050405020304" pitchFamily="18" charset="0"/>
              </a:rPr>
              <a:t>Partea a V-a</a:t>
            </a:r>
            <a:r>
              <a:rPr lang="ro-RO" altLang="en-US" sz="2800" dirty="0">
                <a:latin typeface="Times New Roman" panose="02020603050405020304" pitchFamily="18" charset="0"/>
                <a:cs typeface="Times New Roman" panose="02020603050405020304" pitchFamily="18" charset="0"/>
              </a:rPr>
              <a:t>: perfecționare</a:t>
            </a:r>
            <a:r>
              <a:rPr lang="en-US" altLang="en-US" sz="2800" dirty="0">
                <a:latin typeface="Times New Roman" panose="02020603050405020304" pitchFamily="18" charset="0"/>
                <a:cs typeface="Times New Roman" panose="02020603050405020304" pitchFamily="18" charset="0"/>
              </a:rPr>
              <a:t>/</a:t>
            </a:r>
            <a:r>
              <a:rPr lang="en-US" altLang="en-US" sz="2800" dirty="0" err="1">
                <a:latin typeface="Times New Roman" panose="02020603050405020304" pitchFamily="18" charset="0"/>
                <a:cs typeface="Times New Roman" panose="02020603050405020304" pitchFamily="18" charset="0"/>
              </a:rPr>
              <a:t>formare</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în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domeniul</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disciplinei</a:t>
            </a:r>
            <a:r>
              <a:rPr lang="en-US" altLang="en-US" sz="2800" dirty="0">
                <a:latin typeface="Times New Roman" panose="02020603050405020304" pitchFamily="18" charset="0"/>
                <a:cs typeface="Times New Roman" panose="02020603050405020304" pitchFamily="18" charset="0"/>
              </a:rPr>
              <a:t>;</a:t>
            </a:r>
            <a:endParaRPr lang="ro-RO" altLang="en-US" sz="2800" dirty="0">
              <a:latin typeface="Times New Roman" panose="02020603050405020304" pitchFamily="18" charset="0"/>
              <a:cs typeface="Times New Roman" panose="02020603050405020304" pitchFamily="18" charset="0"/>
            </a:endParaRPr>
          </a:p>
          <a:p>
            <a:pPr algn="just">
              <a:spcBef>
                <a:spcPct val="0"/>
              </a:spcBef>
              <a:spcAft>
                <a:spcPct val="0"/>
              </a:spcAft>
            </a:pPr>
            <a:r>
              <a:rPr lang="ro-RO" altLang="en-US" sz="2800" u="sng" dirty="0">
                <a:latin typeface="Times New Roman" panose="02020603050405020304" pitchFamily="18" charset="0"/>
                <a:cs typeface="Times New Roman" panose="02020603050405020304" pitchFamily="18" charset="0"/>
              </a:rPr>
              <a:t>Partea a VI-a</a:t>
            </a:r>
            <a:r>
              <a:rPr lang="ro-RO" altLang="en-US" sz="2800" dirty="0">
                <a:latin typeface="Times New Roman" panose="02020603050405020304" pitchFamily="18" charset="0"/>
                <a:cs typeface="Times New Roman" panose="02020603050405020304" pitchFamily="18" charset="0"/>
              </a:rPr>
              <a:t>: materiale didactice,  produse proprii</a:t>
            </a:r>
            <a:r>
              <a:rPr lang="en-US" altLang="en-US" sz="2800" dirty="0">
                <a:latin typeface="Times New Roman" panose="02020603050405020304" pitchFamily="18" charset="0"/>
                <a:cs typeface="Times New Roman" panose="02020603050405020304" pitchFamily="18" charset="0"/>
              </a:rPr>
              <a:t>;</a:t>
            </a:r>
            <a:endParaRPr lang="ro-RO" altLang="en-US" sz="2800" dirty="0">
              <a:latin typeface="Times New Roman" panose="02020603050405020304" pitchFamily="18" charset="0"/>
              <a:cs typeface="Times New Roman" panose="02020603050405020304" pitchFamily="18" charset="0"/>
            </a:endParaRPr>
          </a:p>
          <a:p>
            <a:pPr algn="just">
              <a:spcBef>
                <a:spcPct val="0"/>
              </a:spcBef>
              <a:spcAft>
                <a:spcPct val="0"/>
              </a:spcAft>
            </a:pPr>
            <a:r>
              <a:rPr lang="ro-RO" altLang="en-US" sz="2800" u="sng" dirty="0">
                <a:latin typeface="Times New Roman" panose="02020603050405020304" pitchFamily="18" charset="0"/>
                <a:cs typeface="Times New Roman" panose="02020603050405020304" pitchFamily="18" charset="0"/>
              </a:rPr>
              <a:t>Partea a VII-a</a:t>
            </a:r>
            <a:r>
              <a:rPr lang="ro-RO" altLang="en-US" sz="2800" dirty="0">
                <a:latin typeface="Times New Roman" panose="02020603050405020304" pitchFamily="18" charset="0"/>
                <a:cs typeface="Times New Roman" panose="02020603050405020304" pitchFamily="18" charset="0"/>
              </a:rPr>
              <a:t>: publicaţii în specialitate.</a:t>
            </a:r>
            <a:endParaRPr lang="en-US" altLang="en-US" sz="28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xmlns="" id="{FF599020-DF11-4C79-B4DA-112D715946D9}"/>
              </a:ext>
            </a:extLst>
          </p:cNvPr>
          <p:cNvSpPr/>
          <p:nvPr/>
        </p:nvSpPr>
        <p:spPr>
          <a:xfrm>
            <a:off x="678873" y="221673"/>
            <a:ext cx="8465127" cy="1401730"/>
          </a:xfrm>
          <a:prstGeom prst="rect">
            <a:avLst/>
          </a:prstGeom>
        </p:spPr>
        <p:txBody>
          <a:bodyPr wrap="square">
            <a:spAutoFit/>
          </a:bodyPr>
          <a:lstStyle/>
          <a:p>
            <a:pPr marL="109537" algn="just" fontAlgn="base">
              <a:lnSpc>
                <a:spcPct val="70000"/>
              </a:lnSpc>
              <a:spcBef>
                <a:spcPct val="20000"/>
              </a:spcBef>
              <a:spcAft>
                <a:spcPct val="0"/>
              </a:spcAft>
              <a:buClr>
                <a:prstClr val="white"/>
              </a:buClr>
              <a:buSzPct val="80000"/>
            </a:pPr>
            <a:r>
              <a:rPr lang="ro-RO" sz="3600" b="1" dirty="0">
                <a:latin typeface="Times New Roman" panose="02020603050405020304" pitchFamily="18" charset="0"/>
                <a:cs typeface="Times New Roman" panose="02020603050405020304" pitchFamily="18" charset="0"/>
              </a:rPr>
              <a:t>3. Documente proiective</a:t>
            </a:r>
          </a:p>
          <a:p>
            <a:pPr marL="109537" algn="just" fontAlgn="base">
              <a:lnSpc>
                <a:spcPct val="70000"/>
              </a:lnSpc>
              <a:spcBef>
                <a:spcPct val="20000"/>
              </a:spcBef>
              <a:spcAft>
                <a:spcPct val="0"/>
              </a:spcAft>
              <a:buClr>
                <a:prstClr val="white"/>
              </a:buClr>
              <a:buSzPct val="80000"/>
            </a:pPr>
            <a:endParaRPr lang="ro-RO" altLang="en-US" b="1" dirty="0">
              <a:latin typeface="Times New Roman" panose="02020603050405020304" pitchFamily="18" charset="0"/>
              <a:cs typeface="Times New Roman" panose="02020603050405020304" pitchFamily="18" charset="0"/>
            </a:endParaRPr>
          </a:p>
          <a:p>
            <a:pPr marL="109537" algn="just" fontAlgn="base">
              <a:lnSpc>
                <a:spcPct val="70000"/>
              </a:lnSpc>
              <a:spcBef>
                <a:spcPct val="20000"/>
              </a:spcBef>
              <a:spcAft>
                <a:spcPct val="0"/>
              </a:spcAft>
              <a:buClr>
                <a:prstClr val="white"/>
              </a:buClr>
              <a:buSzPct val="80000"/>
            </a:pPr>
            <a:r>
              <a:rPr lang="ro-RO" altLang="en-US" sz="2400" dirty="0">
                <a:latin typeface="Times New Roman" panose="02020603050405020304" pitchFamily="18" charset="0"/>
                <a:cs typeface="Times New Roman" panose="02020603050405020304" pitchFamily="18" charset="0"/>
              </a:rPr>
              <a:t>3.4. </a:t>
            </a:r>
            <a:r>
              <a:rPr lang="en-US" altLang="en-US" sz="2400" b="1" dirty="0">
                <a:latin typeface="Times New Roman" panose="02020603050405020304" pitchFamily="18" charset="0"/>
                <a:cs typeface="Times New Roman" panose="02020603050405020304" pitchFamily="18" charset="0"/>
              </a:rPr>
              <a:t>P</a:t>
            </a:r>
            <a:r>
              <a:rPr lang="ro-RO" altLang="en-US" sz="2400" b="1" dirty="0">
                <a:latin typeface="Times New Roman" panose="02020603050405020304" pitchFamily="18" charset="0"/>
                <a:cs typeface="Times New Roman" panose="02020603050405020304" pitchFamily="18" charset="0"/>
              </a:rPr>
              <a:t>ortofoliul profesorului</a:t>
            </a:r>
          </a:p>
          <a:p>
            <a:pPr marL="109537" algn="just" fontAlgn="base">
              <a:lnSpc>
                <a:spcPct val="70000"/>
              </a:lnSpc>
              <a:spcBef>
                <a:spcPct val="20000"/>
              </a:spcBef>
              <a:spcAft>
                <a:spcPct val="0"/>
              </a:spcAft>
              <a:buClr>
                <a:prstClr val="white"/>
              </a:buClr>
              <a:buSzPct val="80000"/>
            </a:pPr>
            <a:r>
              <a:rPr lang="en-US" altLang="en-US" sz="2400" b="1" dirty="0">
                <a:latin typeface="Times New Roman" panose="02020603050405020304" pitchFamily="18" charset="0"/>
                <a:cs typeface="Times New Roman" panose="02020603050405020304" pitchFamily="18" charset="0"/>
              </a:rPr>
              <a:t> </a:t>
            </a:r>
            <a:endParaRPr lang="ro-RO" altLang="en-US"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83919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98D55DF8-7DE9-4290-A0E6-569BD876EB53}"/>
              </a:ext>
            </a:extLst>
          </p:cNvPr>
          <p:cNvSpPr/>
          <p:nvPr/>
        </p:nvSpPr>
        <p:spPr>
          <a:xfrm>
            <a:off x="0" y="304801"/>
            <a:ext cx="9144000" cy="1152431"/>
          </a:xfrm>
          <a:prstGeom prst="rect">
            <a:avLst/>
          </a:prstGeom>
        </p:spPr>
        <p:txBody>
          <a:bodyPr wrap="square">
            <a:spAutoFit/>
          </a:bodyPr>
          <a:lstStyle/>
          <a:p>
            <a:pPr marL="109537" algn="just" fontAlgn="base">
              <a:lnSpc>
                <a:spcPct val="70000"/>
              </a:lnSpc>
              <a:spcBef>
                <a:spcPct val="20000"/>
              </a:spcBef>
              <a:spcAft>
                <a:spcPct val="0"/>
              </a:spcAft>
              <a:buClr>
                <a:prstClr val="white"/>
              </a:buClr>
              <a:buSzPct val="80000"/>
            </a:pPr>
            <a:r>
              <a:rPr lang="ro-RO" sz="3600" b="1" dirty="0">
                <a:latin typeface="Times New Roman" panose="02020603050405020304" pitchFamily="18" charset="0"/>
                <a:cs typeface="Times New Roman" panose="02020603050405020304" pitchFamily="18" charset="0"/>
              </a:rPr>
              <a:t>3. Documente proiective</a:t>
            </a:r>
          </a:p>
          <a:p>
            <a:pPr marL="109537" algn="just" fontAlgn="base">
              <a:lnSpc>
                <a:spcPct val="70000"/>
              </a:lnSpc>
              <a:spcBef>
                <a:spcPct val="20000"/>
              </a:spcBef>
              <a:spcAft>
                <a:spcPct val="0"/>
              </a:spcAft>
              <a:buClr>
                <a:prstClr val="white"/>
              </a:buClr>
              <a:buSzPct val="80000"/>
            </a:pPr>
            <a:endParaRPr lang="ro-RO" altLang="en-US" sz="2400" b="1" dirty="0">
              <a:latin typeface="Times New Roman" panose="02020603050405020304" pitchFamily="18" charset="0"/>
              <a:cs typeface="Times New Roman" panose="02020603050405020304" pitchFamily="18" charset="0"/>
            </a:endParaRPr>
          </a:p>
          <a:p>
            <a:pPr marL="109537" algn="just" fontAlgn="base">
              <a:lnSpc>
                <a:spcPct val="70000"/>
              </a:lnSpc>
              <a:spcBef>
                <a:spcPct val="20000"/>
              </a:spcBef>
              <a:spcAft>
                <a:spcPct val="0"/>
              </a:spcAft>
              <a:buClr>
                <a:prstClr val="white"/>
              </a:buClr>
              <a:buSzPct val="80000"/>
            </a:pPr>
            <a:r>
              <a:rPr lang="ro-RO" altLang="en-US" sz="2400" dirty="0">
                <a:latin typeface="Times New Roman" panose="02020603050405020304" pitchFamily="18" charset="0"/>
                <a:cs typeface="Times New Roman" panose="02020603050405020304" pitchFamily="18" charset="0"/>
              </a:rPr>
              <a:t>3.5. </a:t>
            </a:r>
            <a:r>
              <a:rPr lang="en-US" altLang="en-US" sz="2400" b="1" dirty="0">
                <a:latin typeface="Times New Roman" panose="02020603050405020304" pitchFamily="18" charset="0"/>
                <a:cs typeface="Times New Roman" panose="02020603050405020304" pitchFamily="18" charset="0"/>
              </a:rPr>
              <a:t>P</a:t>
            </a:r>
            <a:r>
              <a:rPr lang="ro-RO" altLang="en-US" sz="2400" b="1" dirty="0">
                <a:latin typeface="Times New Roman" panose="02020603050405020304" pitchFamily="18" charset="0"/>
                <a:cs typeface="Times New Roman" panose="02020603050405020304" pitchFamily="18" charset="0"/>
              </a:rPr>
              <a:t>ortofoliul elevului</a:t>
            </a:r>
            <a:r>
              <a:rPr lang="en-US" altLang="en-US" sz="2400" b="1" dirty="0">
                <a:latin typeface="Times New Roman" panose="02020603050405020304" pitchFamily="18" charset="0"/>
                <a:cs typeface="Times New Roman" panose="02020603050405020304" pitchFamily="18" charset="0"/>
              </a:rPr>
              <a:t> </a:t>
            </a:r>
            <a:endParaRPr lang="ro-RO" altLang="en-US" sz="2400" b="1"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xmlns="" id="{7491D00B-9B1B-4009-8A25-2C02A491ADD3}"/>
              </a:ext>
            </a:extLst>
          </p:cNvPr>
          <p:cNvSpPr/>
          <p:nvPr/>
        </p:nvSpPr>
        <p:spPr>
          <a:xfrm>
            <a:off x="96982" y="1917817"/>
            <a:ext cx="11831782" cy="3884140"/>
          </a:xfrm>
          <a:prstGeom prst="rect">
            <a:avLst/>
          </a:prstGeom>
        </p:spPr>
        <p:txBody>
          <a:bodyPr wrap="square">
            <a:spAutoFit/>
          </a:bodyPr>
          <a:lstStyle/>
          <a:p>
            <a:pPr marL="107950" algn="just">
              <a:lnSpc>
                <a:spcPct val="80000"/>
              </a:lnSpc>
              <a:spcAft>
                <a:spcPct val="0"/>
              </a:spcAft>
            </a:pPr>
            <a:r>
              <a:rPr lang="ro-RO" altLang="en-US" sz="2800" b="1" dirty="0">
                <a:latin typeface="Times New Roman" panose="02020603050405020304" pitchFamily="18" charset="0"/>
                <a:cs typeface="Times New Roman" panose="02020603050405020304" pitchFamily="18" charset="0"/>
              </a:rPr>
              <a:t>Portofoliul </a:t>
            </a:r>
            <a:r>
              <a:rPr lang="ro-RO" altLang="en-US" sz="2800" dirty="0">
                <a:latin typeface="Times New Roman" panose="02020603050405020304" pitchFamily="18" charset="0"/>
                <a:cs typeface="Times New Roman" panose="02020603050405020304" pitchFamily="18" charset="0"/>
              </a:rPr>
              <a:t>reprezintă </a:t>
            </a:r>
          </a:p>
          <a:p>
            <a:pPr marL="107950" algn="just">
              <a:lnSpc>
                <a:spcPct val="80000"/>
              </a:lnSpc>
              <a:spcAft>
                <a:spcPct val="0"/>
              </a:spcAft>
              <a:buFont typeface="Wingdings 3" panose="05040102010807070707" pitchFamily="18" charset="2"/>
              <a:buChar char=""/>
            </a:pPr>
            <a:r>
              <a:rPr lang="ro-RO" altLang="en-US" sz="2800" dirty="0">
                <a:latin typeface="Times New Roman" panose="02020603050405020304" pitchFamily="18" charset="0"/>
                <a:cs typeface="Times New Roman" panose="02020603050405020304" pitchFamily="18" charset="0"/>
              </a:rPr>
              <a:t>„cartea de vizită” a elevului, prin care profesorul poate să-i urmărească progresul – în plan cognitiv, atitudinal şi comportamental – la o anumită disciplină, de-a lungul unui interval mai lung de timp (un semestru sau un an şcolar).</a:t>
            </a:r>
          </a:p>
          <a:p>
            <a:pPr marL="107950" algn="just">
              <a:lnSpc>
                <a:spcPct val="80000"/>
              </a:lnSpc>
              <a:spcAft>
                <a:spcPct val="0"/>
              </a:spcAft>
              <a:buFont typeface="Wingdings 3" panose="05040102010807070707" pitchFamily="18" charset="2"/>
              <a:buChar char=""/>
            </a:pPr>
            <a:r>
              <a:rPr lang="ro-RO" altLang="en-US" sz="2800"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u</a:t>
            </a:r>
            <a:r>
              <a:rPr lang="ro-RO" altLang="en-US" sz="2800" dirty="0">
                <a:latin typeface="Times New Roman" panose="02020603050405020304" pitchFamily="18" charset="0"/>
                <a:cs typeface="Times New Roman" panose="02020603050405020304" pitchFamily="18" charset="0"/>
              </a:rPr>
              <a:t>n „</a:t>
            </a:r>
            <a:r>
              <a:rPr lang="en-US" altLang="en-US" sz="2800" dirty="0" err="1">
                <a:latin typeface="Times New Roman" panose="02020603050405020304" pitchFamily="18" charset="0"/>
                <a:cs typeface="Times New Roman" panose="02020603050405020304" pitchFamily="18" charset="0"/>
              </a:rPr>
              <a:t>acord</a:t>
            </a:r>
            <a:r>
              <a:rPr lang="en-US" altLang="en-US" sz="2800" dirty="0">
                <a:latin typeface="Times New Roman" panose="02020603050405020304" pitchFamily="18" charset="0"/>
                <a:cs typeface="Times New Roman" panose="02020603050405020304" pitchFamily="18" charset="0"/>
              </a:rPr>
              <a:t>” </a:t>
            </a:r>
            <a:r>
              <a:rPr lang="ro-RO" altLang="en-US" sz="2800" dirty="0">
                <a:latin typeface="Times New Roman" panose="02020603050405020304" pitchFamily="18" charset="0"/>
                <a:cs typeface="Times New Roman" panose="02020603050405020304" pitchFamily="18" charset="0"/>
              </a:rPr>
              <a:t>între elev şi profesorul, care trebuie să-l ajute pe elev să se autoevalueze. Profesorul discută cu elevul despre ce trebuie să ştie şi ce trebuie să facă acesta de-a lungul procesului de învăţare. La începutul demersului educativ, se realizează un diagnostic asupra necesităţilor de învăţare ale elevului pentru a stabili obiectivele şi criteriile de evaluare. Diagnosticul este făcut de profesor şi este discutat cu elevul implicat în evaluare.</a:t>
            </a:r>
          </a:p>
        </p:txBody>
      </p:sp>
    </p:spTree>
    <p:extLst>
      <p:ext uri="{BB962C8B-B14F-4D97-AF65-F5344CB8AC3E}">
        <p14:creationId xmlns:p14="http://schemas.microsoft.com/office/powerpoint/2010/main" val="3812311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2B4100C7-C07D-4CAC-B28D-8D36E3F27050}"/>
              </a:ext>
            </a:extLst>
          </p:cNvPr>
          <p:cNvSpPr/>
          <p:nvPr/>
        </p:nvSpPr>
        <p:spPr>
          <a:xfrm>
            <a:off x="166256" y="193964"/>
            <a:ext cx="7042614" cy="707886"/>
          </a:xfrm>
          <a:prstGeom prst="rect">
            <a:avLst/>
          </a:prstGeom>
        </p:spPr>
        <p:txBody>
          <a:bodyPr wrap="square">
            <a:spAutoFit/>
          </a:bodyPr>
          <a:lstStyle/>
          <a:p>
            <a:r>
              <a:rPr lang="ro-RO" altLang="en-US" sz="4000" dirty="0">
                <a:latin typeface="Times New Roman" panose="02020603050405020304" pitchFamily="18" charset="0"/>
                <a:cs typeface="Times New Roman" panose="02020603050405020304" pitchFamily="18" charset="0"/>
              </a:rPr>
              <a:t>Portofoliul elevului </a:t>
            </a:r>
            <a:r>
              <a:rPr lang="en-US" altLang="en-US" sz="4000" dirty="0" err="1">
                <a:latin typeface="Times New Roman" panose="02020603050405020304" pitchFamily="18" charset="0"/>
                <a:cs typeface="Times New Roman" panose="02020603050405020304" pitchFamily="18" charset="0"/>
              </a:rPr>
              <a:t>cuprinde</a:t>
            </a:r>
            <a:r>
              <a:rPr lang="ro-RO" altLang="en-US" sz="4000" dirty="0">
                <a:latin typeface="Times New Roman" panose="02020603050405020304" pitchFamily="18" charset="0"/>
                <a:cs typeface="Times New Roman" panose="02020603050405020304" pitchFamily="18" charset="0"/>
              </a:rPr>
              <a:t>:</a:t>
            </a:r>
            <a:endParaRPr lang="fr-FR" sz="4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xmlns="" id="{C7309116-7537-4F48-B351-6F954A0E7851}"/>
              </a:ext>
            </a:extLst>
          </p:cNvPr>
          <p:cNvSpPr/>
          <p:nvPr/>
        </p:nvSpPr>
        <p:spPr>
          <a:xfrm>
            <a:off x="318654" y="1149927"/>
            <a:ext cx="11610109" cy="4425827"/>
          </a:xfrm>
          <a:prstGeom prst="rect">
            <a:avLst/>
          </a:prstGeom>
        </p:spPr>
        <p:txBody>
          <a:bodyPr wrap="square">
            <a:spAutoFit/>
          </a:bodyPr>
          <a:lstStyle/>
          <a:p>
            <a:pPr marL="365125" indent="-255588" algn="just">
              <a:lnSpc>
                <a:spcPct val="80000"/>
              </a:lnSpc>
              <a:buFont typeface="Wingdings 3" panose="05040102010807070707" pitchFamily="18" charset="2"/>
              <a:buChar char=""/>
            </a:pPr>
            <a:r>
              <a:rPr lang="ro-RO" altLang="en-US" sz="3200" dirty="0">
                <a:latin typeface="Times New Roman" panose="02020603050405020304" pitchFamily="18" charset="0"/>
                <a:cs typeface="Times New Roman" panose="02020603050405020304" pitchFamily="18" charset="0"/>
              </a:rPr>
              <a:t>lista conţinutului acestuia (sumarul, care include titlul fiecărei lucrări/fişe</a:t>
            </a:r>
            <a:r>
              <a:rPr lang="en-US" altLang="en-US" sz="3200" dirty="0">
                <a:latin typeface="Times New Roman" panose="02020603050405020304" pitchFamily="18" charset="0"/>
                <a:cs typeface="Times New Roman" panose="02020603050405020304" pitchFamily="18" charset="0"/>
              </a:rPr>
              <a:t> </a:t>
            </a:r>
            <a:r>
              <a:rPr lang="ro-RO" altLang="en-US" sz="3200" dirty="0">
                <a:latin typeface="Times New Roman" panose="02020603050405020304" pitchFamily="18" charset="0"/>
                <a:cs typeface="Times New Roman" panose="02020603050405020304" pitchFamily="18" charset="0"/>
              </a:rPr>
              <a:t>etc. şi numărul paginii la care se găseşte);</a:t>
            </a:r>
          </a:p>
          <a:p>
            <a:pPr marL="365125" indent="-255588" algn="just">
              <a:lnSpc>
                <a:spcPct val="80000"/>
              </a:lnSpc>
              <a:buFont typeface="Wingdings 3" panose="05040102010807070707" pitchFamily="18" charset="2"/>
              <a:buChar char=""/>
            </a:pPr>
            <a:r>
              <a:rPr lang="ro-RO" altLang="en-US" sz="3200" dirty="0">
                <a:latin typeface="Times New Roman" panose="02020603050405020304" pitchFamily="18" charset="0"/>
                <a:cs typeface="Times New Roman" panose="02020603050405020304" pitchFamily="18" charset="0"/>
              </a:rPr>
              <a:t>argumentaţia care explică ce lucrări sunt incluse în portofoliu, de ce este importantă fiecare şi cum se articulează între ele într-o viziune de ansamblu a elevului/a grupului cu privire la subiectul respectiv;</a:t>
            </a:r>
          </a:p>
          <a:p>
            <a:pPr marL="365125" indent="-255588">
              <a:lnSpc>
                <a:spcPct val="80000"/>
              </a:lnSpc>
              <a:buFont typeface="Wingdings 3" panose="05040102010807070707" pitchFamily="18" charset="2"/>
              <a:buChar char=""/>
            </a:pPr>
            <a:r>
              <a:rPr lang="ro-RO" altLang="en-US" sz="3200" dirty="0">
                <a:latin typeface="Times New Roman" panose="02020603050405020304" pitchFamily="18" charset="0"/>
                <a:cs typeface="Times New Roman" panose="02020603050405020304" pitchFamily="18" charset="0"/>
              </a:rPr>
              <a:t>lucrările pe care le face elevul individual sau în grup:</a:t>
            </a:r>
          </a:p>
          <a:p>
            <a:pPr marL="365125" indent="-255588">
              <a:lnSpc>
                <a:spcPct val="80000"/>
              </a:lnSpc>
              <a:buFont typeface="Wingdings" panose="05000000000000000000" pitchFamily="2" charset="2"/>
              <a:buChar char="q"/>
            </a:pPr>
            <a:r>
              <a:rPr lang="ro-RO" altLang="en-US" sz="3200" dirty="0">
                <a:latin typeface="Times New Roman" panose="02020603050405020304" pitchFamily="18" charset="0"/>
                <a:cs typeface="Times New Roman" panose="02020603050405020304" pitchFamily="18" charset="0"/>
              </a:rPr>
              <a:t>rezumate;</a:t>
            </a:r>
          </a:p>
          <a:p>
            <a:pPr marL="365125" indent="-255588">
              <a:lnSpc>
                <a:spcPct val="80000"/>
              </a:lnSpc>
              <a:buFont typeface="Wingdings" panose="05000000000000000000" pitchFamily="2" charset="2"/>
              <a:buChar char="q"/>
            </a:pPr>
            <a:r>
              <a:rPr lang="ro-RO" altLang="en-US" sz="3200" dirty="0">
                <a:latin typeface="Times New Roman" panose="02020603050405020304" pitchFamily="18" charset="0"/>
                <a:cs typeface="Times New Roman" panose="02020603050405020304" pitchFamily="18" charset="0"/>
              </a:rPr>
              <a:t>eseuri;</a:t>
            </a:r>
          </a:p>
          <a:p>
            <a:pPr marL="365125" indent="-255588">
              <a:lnSpc>
                <a:spcPct val="80000"/>
              </a:lnSpc>
              <a:buFont typeface="Wingdings" panose="05000000000000000000" pitchFamily="2" charset="2"/>
              <a:buChar char="q"/>
            </a:pPr>
            <a:r>
              <a:rPr lang="ro-RO" altLang="en-US" sz="3200" dirty="0">
                <a:latin typeface="Times New Roman" panose="02020603050405020304" pitchFamily="18" charset="0"/>
                <a:cs typeface="Times New Roman" panose="02020603050405020304" pitchFamily="18" charset="0"/>
              </a:rPr>
              <a:t>articole, referate, comunicări;</a:t>
            </a:r>
          </a:p>
          <a:p>
            <a:pPr marL="365125" indent="-255588">
              <a:lnSpc>
                <a:spcPct val="80000"/>
              </a:lnSpc>
              <a:buFont typeface="Wingdings" panose="05000000000000000000" pitchFamily="2" charset="2"/>
              <a:buChar char="q"/>
            </a:pPr>
            <a:r>
              <a:rPr lang="ro-RO" altLang="en-US" sz="3200" dirty="0">
                <a:latin typeface="Times New Roman" panose="02020603050405020304" pitchFamily="18" charset="0"/>
                <a:cs typeface="Times New Roman" panose="02020603050405020304" pitchFamily="18" charset="0"/>
              </a:rPr>
              <a:t>fişe individuale de studiu;</a:t>
            </a:r>
          </a:p>
          <a:p>
            <a:pPr marL="365125" indent="-255588">
              <a:lnSpc>
                <a:spcPct val="80000"/>
              </a:lnSpc>
              <a:buFont typeface="Wingdings" panose="05000000000000000000" pitchFamily="2" charset="2"/>
              <a:buChar char="q"/>
            </a:pPr>
            <a:r>
              <a:rPr lang="ro-RO" altLang="en-US" sz="3200" dirty="0">
                <a:latin typeface="Times New Roman" panose="02020603050405020304" pitchFamily="18" charset="0"/>
                <a:cs typeface="Times New Roman" panose="02020603050405020304" pitchFamily="18" charset="0"/>
              </a:rPr>
              <a:t>proiecte;</a:t>
            </a:r>
          </a:p>
        </p:txBody>
      </p:sp>
    </p:spTree>
    <p:extLst>
      <p:ext uri="{BB962C8B-B14F-4D97-AF65-F5344CB8AC3E}">
        <p14:creationId xmlns:p14="http://schemas.microsoft.com/office/powerpoint/2010/main" val="271487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754744" y="249442"/>
            <a:ext cx="9492342" cy="461665"/>
          </a:xfrm>
          <a:prstGeom prst="rect">
            <a:avLst/>
          </a:prstGeom>
          <a:noFill/>
        </p:spPr>
        <p:txBody>
          <a:bodyPr wrap="square" rtlCol="0">
            <a:spAutoFit/>
          </a:bodyPr>
          <a:lstStyle/>
          <a:p>
            <a:r>
              <a:rPr lang="ro-RO" sz="2400" b="1" dirty="0">
                <a:latin typeface="Times New Roman" panose="02020603050405020304" pitchFamily="18" charset="0"/>
                <a:cs typeface="Times New Roman" panose="02020603050405020304" pitchFamily="18" charset="0"/>
              </a:rPr>
              <a:t>Clasament Evaluare națională (primele poziții)</a:t>
            </a:r>
            <a:endParaRPr lang="en-US" sz="2400" b="1" dirty="0">
              <a:latin typeface="Times New Roman" panose="02020603050405020304" pitchFamily="18" charset="0"/>
              <a:cs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599099081"/>
              </p:ext>
            </p:extLst>
          </p:nvPr>
        </p:nvGraphicFramePr>
        <p:xfrm>
          <a:off x="377371" y="711107"/>
          <a:ext cx="11538858" cy="6023224"/>
        </p:xfrm>
        <a:graphic>
          <a:graphicData uri="http://schemas.openxmlformats.org/drawingml/2006/table">
            <a:tbl>
              <a:tblPr>
                <a:tableStyleId>{5C22544A-7EE6-4342-B048-85BDC9FD1C3A}</a:tableStyleId>
              </a:tblPr>
              <a:tblGrid>
                <a:gridCol w="6065557">
                  <a:extLst>
                    <a:ext uri="{9D8B030D-6E8A-4147-A177-3AD203B41FA5}">
                      <a16:colId xmlns:a16="http://schemas.microsoft.com/office/drawing/2014/main" xmlns="" val="2289999946"/>
                    </a:ext>
                  </a:extLst>
                </a:gridCol>
                <a:gridCol w="5473301">
                  <a:extLst>
                    <a:ext uri="{9D8B030D-6E8A-4147-A177-3AD203B41FA5}">
                      <a16:colId xmlns:a16="http://schemas.microsoft.com/office/drawing/2014/main" xmlns="" val="2165398525"/>
                    </a:ext>
                  </a:extLst>
                </a:gridCol>
              </a:tblGrid>
              <a:tr h="234698">
                <a:tc>
                  <a:txBody>
                    <a:bodyPr/>
                    <a:lstStyle/>
                    <a:p>
                      <a:pPr algn="l" fontAlgn="b"/>
                      <a:r>
                        <a:rPr lang="en-US" sz="1400" u="none" strike="noStrike" dirty="0">
                          <a:effectLst/>
                          <a:latin typeface="Times New Roman" panose="02020603050405020304" pitchFamily="18" charset="0"/>
                          <a:cs typeface="Times New Roman" panose="02020603050405020304" pitchFamily="18" charset="0"/>
                        </a:rPr>
                        <a:t>COLEGIUL NAȚIONAL "EMIL RACOVIȚĂ" CLUJ-NAPOCA</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9.5</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extLst>
                  <a:ext uri="{0D108BD9-81ED-4DB2-BD59-A6C34878D82A}">
                    <a16:rowId xmlns:a16="http://schemas.microsoft.com/office/drawing/2014/main" xmlns="" val="859534850"/>
                  </a:ext>
                </a:extLst>
              </a:tr>
              <a:tr h="234698">
                <a:tc>
                  <a:txBody>
                    <a:bodyPr/>
                    <a:lstStyle/>
                    <a:p>
                      <a:pPr algn="l" fontAlgn="b"/>
                      <a:r>
                        <a:rPr lang="en-US" sz="1400" u="none" strike="noStrike" dirty="0">
                          <a:effectLst/>
                          <a:latin typeface="Times New Roman" panose="02020603050405020304" pitchFamily="18" charset="0"/>
                          <a:cs typeface="Times New Roman" panose="02020603050405020304" pitchFamily="18" charset="0"/>
                        </a:rPr>
                        <a:t>COLEGIUL NAȚIONAL "GHEORGHE ȘINCAI" CLUJ-NAPOCA</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9.3</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extLst>
                  <a:ext uri="{0D108BD9-81ED-4DB2-BD59-A6C34878D82A}">
                    <a16:rowId xmlns:a16="http://schemas.microsoft.com/office/drawing/2014/main" xmlns="" val="2043838972"/>
                  </a:ext>
                </a:extLst>
              </a:tr>
              <a:tr h="234698">
                <a:tc>
                  <a:txBody>
                    <a:bodyPr/>
                    <a:lstStyle/>
                    <a:p>
                      <a:pPr algn="l" fontAlgn="b"/>
                      <a:r>
                        <a:rPr lang="en-US" sz="1400" u="none" strike="noStrike" dirty="0">
                          <a:effectLst/>
                          <a:latin typeface="Times New Roman" panose="02020603050405020304" pitchFamily="18" charset="0"/>
                          <a:cs typeface="Times New Roman" panose="02020603050405020304" pitchFamily="18" charset="0"/>
                        </a:rPr>
                        <a:t>COLEGIUL NAȚIONAL "ANDREI MUREȘANU" DEJ</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9.25</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extLst>
                  <a:ext uri="{0D108BD9-81ED-4DB2-BD59-A6C34878D82A}">
                    <a16:rowId xmlns:a16="http://schemas.microsoft.com/office/drawing/2014/main" xmlns="" val="1019462660"/>
                  </a:ext>
                </a:extLst>
              </a:tr>
              <a:tr h="234698">
                <a:tc>
                  <a:txBody>
                    <a:bodyPr/>
                    <a:lstStyle/>
                    <a:p>
                      <a:pPr algn="l" fontAlgn="b"/>
                      <a:r>
                        <a:rPr lang="en-US" sz="1400" u="none" strike="noStrike" dirty="0">
                          <a:effectLst/>
                          <a:latin typeface="Times New Roman" panose="02020603050405020304" pitchFamily="18" charset="0"/>
                          <a:cs typeface="Times New Roman" panose="02020603050405020304" pitchFamily="18" charset="0"/>
                        </a:rPr>
                        <a:t>LICEUL TEORETIC "ELF" CLUJ-NAPOCA</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9.16</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extLst>
                  <a:ext uri="{0D108BD9-81ED-4DB2-BD59-A6C34878D82A}">
                    <a16:rowId xmlns:a16="http://schemas.microsoft.com/office/drawing/2014/main" xmlns="" val="3379957018"/>
                  </a:ext>
                </a:extLst>
              </a:tr>
              <a:tr h="234698">
                <a:tc>
                  <a:txBody>
                    <a:bodyPr/>
                    <a:lstStyle/>
                    <a:p>
                      <a:pPr algn="l" fontAlgn="b"/>
                      <a:r>
                        <a:rPr lang="en-US" sz="1400" u="none" strike="noStrike" dirty="0">
                          <a:effectLst/>
                          <a:latin typeface="Times New Roman" panose="02020603050405020304" pitchFamily="18" charset="0"/>
                          <a:cs typeface="Times New Roman" panose="02020603050405020304" pitchFamily="18" charset="0"/>
                        </a:rPr>
                        <a:t>ȘCOALA GIMNAZIALĂ "IOAN BOB" CLUJ-NAPOCA</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9.03</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extLst>
                  <a:ext uri="{0D108BD9-81ED-4DB2-BD59-A6C34878D82A}">
                    <a16:rowId xmlns:a16="http://schemas.microsoft.com/office/drawing/2014/main" xmlns="" val="3798469165"/>
                  </a:ext>
                </a:extLst>
              </a:tr>
              <a:tr h="234698">
                <a:tc>
                  <a:txBody>
                    <a:bodyPr/>
                    <a:lstStyle/>
                    <a:p>
                      <a:pPr algn="l" fontAlgn="b"/>
                      <a:r>
                        <a:rPr lang="en-US" sz="1400" u="none" strike="noStrike" dirty="0">
                          <a:effectLst/>
                          <a:latin typeface="Times New Roman" panose="02020603050405020304" pitchFamily="18" charset="0"/>
                          <a:cs typeface="Times New Roman" panose="02020603050405020304" pitchFamily="18" charset="0"/>
                        </a:rPr>
                        <a:t>ȘCOALA GIMNAZIALĂ GÂRBĂU, COM. GÂRBĂU</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8.97</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extLst>
                  <a:ext uri="{0D108BD9-81ED-4DB2-BD59-A6C34878D82A}">
                    <a16:rowId xmlns:a16="http://schemas.microsoft.com/office/drawing/2014/main" xmlns="" val="2511014626"/>
                  </a:ext>
                </a:extLst>
              </a:tr>
              <a:tr h="234698">
                <a:tc>
                  <a:txBody>
                    <a:bodyPr/>
                    <a:lstStyle/>
                    <a:p>
                      <a:pPr algn="l" fontAlgn="b"/>
                      <a:r>
                        <a:rPr lang="it-IT" sz="1400" u="none" strike="noStrike">
                          <a:effectLst/>
                          <a:latin typeface="Times New Roman" panose="02020603050405020304" pitchFamily="18" charset="0"/>
                          <a:cs typeface="Times New Roman" panose="02020603050405020304" pitchFamily="18" charset="0"/>
                        </a:rPr>
                        <a:t>LICEUL TEORETIC "NICOLAE BĂLCESCU" CLUJ-NAPOCA</a:t>
                      </a:r>
                      <a:endParaRPr lang="it-IT"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8.95</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extLst>
                  <a:ext uri="{0D108BD9-81ED-4DB2-BD59-A6C34878D82A}">
                    <a16:rowId xmlns:a16="http://schemas.microsoft.com/office/drawing/2014/main" xmlns="" val="2268845171"/>
                  </a:ext>
                </a:extLst>
              </a:tr>
              <a:tr h="234698">
                <a:tc>
                  <a:txBody>
                    <a:bodyPr/>
                    <a:lstStyle/>
                    <a:p>
                      <a:pPr algn="l" fontAlgn="b"/>
                      <a:r>
                        <a:rPr lang="en-US" sz="1400" u="none" strike="noStrike">
                          <a:effectLst/>
                          <a:latin typeface="Times New Roman" panose="02020603050405020304" pitchFamily="18" charset="0"/>
                          <a:cs typeface="Times New Roman" panose="02020603050405020304" pitchFamily="18" charset="0"/>
                        </a:rPr>
                        <a:t>COLEGIUL NAȚIONAL "GEORGE COȘBUC" CLUJ-NAPOCA</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8.88</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extLst>
                  <a:ext uri="{0D108BD9-81ED-4DB2-BD59-A6C34878D82A}">
                    <a16:rowId xmlns:a16="http://schemas.microsoft.com/office/drawing/2014/main" xmlns="" val="1035517053"/>
                  </a:ext>
                </a:extLst>
              </a:tr>
              <a:tr h="234698">
                <a:tc>
                  <a:txBody>
                    <a:bodyPr/>
                    <a:lstStyle/>
                    <a:p>
                      <a:pPr algn="l" fontAlgn="b"/>
                      <a:r>
                        <a:rPr lang="en-US" sz="1400" u="none" strike="noStrike">
                          <a:effectLst/>
                          <a:latin typeface="Times New Roman" panose="02020603050405020304" pitchFamily="18" charset="0"/>
                          <a:cs typeface="Times New Roman" panose="02020603050405020304" pitchFamily="18" charset="0"/>
                        </a:rPr>
                        <a:t>LICEUL TEORETIC "AVRAM IANCU" CLUJ-NAPOCA</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8.76</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extLst>
                  <a:ext uri="{0D108BD9-81ED-4DB2-BD59-A6C34878D82A}">
                    <a16:rowId xmlns:a16="http://schemas.microsoft.com/office/drawing/2014/main" xmlns="" val="88654143"/>
                  </a:ext>
                </a:extLst>
              </a:tr>
              <a:tr h="234698">
                <a:tc>
                  <a:txBody>
                    <a:bodyPr/>
                    <a:lstStyle/>
                    <a:p>
                      <a:pPr algn="l" fontAlgn="b"/>
                      <a:r>
                        <a:rPr lang="it-IT" sz="1400" u="none" strike="noStrike" dirty="0">
                          <a:effectLst/>
                          <a:latin typeface="Times New Roman" panose="02020603050405020304" pitchFamily="18" charset="0"/>
                          <a:cs typeface="Times New Roman" panose="02020603050405020304" pitchFamily="18" charset="0"/>
                        </a:rPr>
                        <a:t>COLEGIUL NAȚIONAL "MIHAI VITEAZUL" TURDA</a:t>
                      </a:r>
                      <a:endParaRPr lang="it-IT"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tc>
                  <a:txBody>
                    <a:bodyPr/>
                    <a:lstStyle/>
                    <a:p>
                      <a:pPr algn="ctr" fontAlgn="b"/>
                      <a:r>
                        <a:rPr lang="en-US" sz="1400" u="none" strike="noStrike" dirty="0">
                          <a:effectLst/>
                          <a:latin typeface="Times New Roman" panose="02020603050405020304" pitchFamily="18" charset="0"/>
                          <a:cs typeface="Times New Roman" panose="02020603050405020304" pitchFamily="18" charset="0"/>
                        </a:rPr>
                        <a:t>8.74</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extLst>
                  <a:ext uri="{0D108BD9-81ED-4DB2-BD59-A6C34878D82A}">
                    <a16:rowId xmlns:a16="http://schemas.microsoft.com/office/drawing/2014/main" xmlns="" val="3264879414"/>
                  </a:ext>
                </a:extLst>
              </a:tr>
              <a:tr h="443088">
                <a:tc>
                  <a:txBody>
                    <a:bodyPr/>
                    <a:lstStyle/>
                    <a:p>
                      <a:pPr algn="l" fontAlgn="b"/>
                      <a:r>
                        <a:rPr lang="en-US" sz="1400" u="none" strike="noStrike" dirty="0">
                          <a:effectLst/>
                          <a:latin typeface="Times New Roman" panose="02020603050405020304" pitchFamily="18" charset="0"/>
                          <a:cs typeface="Times New Roman" panose="02020603050405020304" pitchFamily="18" charset="0"/>
                        </a:rPr>
                        <a:t>ȘCOALA GIMNAZIALĂ INTERNAȚIONALĂ "SPECTRUM" CLUJ-NAPOCA</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8.65</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extLst>
                  <a:ext uri="{0D108BD9-81ED-4DB2-BD59-A6C34878D82A}">
                    <a16:rowId xmlns:a16="http://schemas.microsoft.com/office/drawing/2014/main" xmlns="" val="2971984343"/>
                  </a:ext>
                </a:extLst>
              </a:tr>
              <a:tr h="234698">
                <a:tc>
                  <a:txBody>
                    <a:bodyPr/>
                    <a:lstStyle/>
                    <a:p>
                      <a:pPr algn="l" fontAlgn="b"/>
                      <a:r>
                        <a:rPr lang="en-US" sz="1400" u="none" strike="noStrike">
                          <a:effectLst/>
                          <a:latin typeface="Times New Roman" panose="02020603050405020304" pitchFamily="18" charset="0"/>
                          <a:cs typeface="Times New Roman" panose="02020603050405020304" pitchFamily="18" charset="0"/>
                        </a:rPr>
                        <a:t>ȘCOALA GIMNAZIALĂ "ION CREANGĂ" CLUJ-NAPOCA</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tc>
                  <a:txBody>
                    <a:bodyPr/>
                    <a:lstStyle/>
                    <a:p>
                      <a:pPr algn="ctr" fontAlgn="b"/>
                      <a:r>
                        <a:rPr lang="en-US" sz="1400" u="none" strike="noStrike" dirty="0">
                          <a:effectLst/>
                          <a:latin typeface="Times New Roman" panose="02020603050405020304" pitchFamily="18" charset="0"/>
                          <a:cs typeface="Times New Roman" panose="02020603050405020304" pitchFamily="18" charset="0"/>
                        </a:rPr>
                        <a:t>8.62</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extLst>
                  <a:ext uri="{0D108BD9-81ED-4DB2-BD59-A6C34878D82A}">
                    <a16:rowId xmlns:a16="http://schemas.microsoft.com/office/drawing/2014/main" xmlns="" val="3753222560"/>
                  </a:ext>
                </a:extLst>
              </a:tr>
              <a:tr h="234698">
                <a:tc>
                  <a:txBody>
                    <a:bodyPr/>
                    <a:lstStyle/>
                    <a:p>
                      <a:pPr algn="l" fontAlgn="b"/>
                      <a:r>
                        <a:rPr lang="en-US" sz="1400" u="none" strike="noStrike">
                          <a:effectLst/>
                          <a:latin typeface="Times New Roman" panose="02020603050405020304" pitchFamily="18" charset="0"/>
                          <a:cs typeface="Times New Roman" panose="02020603050405020304" pitchFamily="18" charset="0"/>
                        </a:rPr>
                        <a:t>LICEUL TEOLOGIC BAPTIST "EMANUEL" CLUJ-NAPOCA</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tc>
                  <a:txBody>
                    <a:bodyPr/>
                    <a:lstStyle/>
                    <a:p>
                      <a:pPr algn="ctr" fontAlgn="b"/>
                      <a:r>
                        <a:rPr lang="en-US" sz="1400" u="none" strike="noStrike" dirty="0">
                          <a:effectLst/>
                          <a:latin typeface="Times New Roman" panose="02020603050405020304" pitchFamily="18" charset="0"/>
                          <a:cs typeface="Times New Roman" panose="02020603050405020304" pitchFamily="18" charset="0"/>
                        </a:rPr>
                        <a:t>8.57</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extLst>
                  <a:ext uri="{0D108BD9-81ED-4DB2-BD59-A6C34878D82A}">
                    <a16:rowId xmlns:a16="http://schemas.microsoft.com/office/drawing/2014/main" xmlns="" val="3533345985"/>
                  </a:ext>
                </a:extLst>
              </a:tr>
              <a:tr h="443088">
                <a:tc>
                  <a:txBody>
                    <a:bodyPr/>
                    <a:lstStyle/>
                    <a:p>
                      <a:pPr algn="l" fontAlgn="b"/>
                      <a:r>
                        <a:rPr lang="en-US" sz="1400" u="none" strike="noStrike" dirty="0">
                          <a:effectLst/>
                          <a:latin typeface="Times New Roman" panose="02020603050405020304" pitchFamily="18" charset="0"/>
                          <a:cs typeface="Times New Roman" panose="02020603050405020304" pitchFamily="18" charset="0"/>
                        </a:rPr>
                        <a:t>TRANSYLVANIA COLLEGE THE CAMBRIDGE INTERNATIONAL SCHOOL IN CLUJ</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tc>
                  <a:txBody>
                    <a:bodyPr/>
                    <a:lstStyle/>
                    <a:p>
                      <a:pPr algn="ctr" fontAlgn="b"/>
                      <a:r>
                        <a:rPr lang="en-US" sz="1400" u="none" strike="noStrike" dirty="0">
                          <a:effectLst/>
                          <a:latin typeface="Times New Roman" panose="02020603050405020304" pitchFamily="18" charset="0"/>
                          <a:cs typeface="Times New Roman" panose="02020603050405020304" pitchFamily="18" charset="0"/>
                        </a:rPr>
                        <a:t>8.53</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extLst>
                  <a:ext uri="{0D108BD9-81ED-4DB2-BD59-A6C34878D82A}">
                    <a16:rowId xmlns:a16="http://schemas.microsoft.com/office/drawing/2014/main" xmlns="" val="2890386489"/>
                  </a:ext>
                </a:extLst>
              </a:tr>
              <a:tr h="443088">
                <a:tc>
                  <a:txBody>
                    <a:bodyPr/>
                    <a:lstStyle/>
                    <a:p>
                      <a:pPr algn="l" fontAlgn="b"/>
                      <a:r>
                        <a:rPr lang="en-US" sz="1400" u="none" strike="noStrike">
                          <a:effectLst/>
                          <a:latin typeface="Times New Roman" panose="02020603050405020304" pitchFamily="18" charset="0"/>
                          <a:cs typeface="Times New Roman" panose="02020603050405020304" pitchFamily="18" charset="0"/>
                        </a:rPr>
                        <a:t>COLEGIUL NAȚIONAL PEDAGOGIC "GHEORGHE LAZĂR" CLUJ-NAPOCA</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tc>
                  <a:txBody>
                    <a:bodyPr/>
                    <a:lstStyle/>
                    <a:p>
                      <a:pPr algn="ctr" fontAlgn="b"/>
                      <a:r>
                        <a:rPr lang="en-US" sz="1400" u="none" strike="noStrike" dirty="0">
                          <a:effectLst/>
                          <a:latin typeface="Times New Roman" panose="02020603050405020304" pitchFamily="18" charset="0"/>
                          <a:cs typeface="Times New Roman" panose="02020603050405020304" pitchFamily="18" charset="0"/>
                        </a:rPr>
                        <a:t>8.52</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extLst>
                  <a:ext uri="{0D108BD9-81ED-4DB2-BD59-A6C34878D82A}">
                    <a16:rowId xmlns:a16="http://schemas.microsoft.com/office/drawing/2014/main" xmlns="" val="1488854922"/>
                  </a:ext>
                </a:extLst>
              </a:tr>
              <a:tr h="234698">
                <a:tc>
                  <a:txBody>
                    <a:bodyPr/>
                    <a:lstStyle/>
                    <a:p>
                      <a:pPr algn="l" fontAlgn="b"/>
                      <a:r>
                        <a:rPr lang="en-US" sz="1400" u="none" strike="noStrike">
                          <a:effectLst/>
                          <a:latin typeface="Times New Roman" panose="02020603050405020304" pitchFamily="18" charset="0"/>
                          <a:cs typeface="Times New Roman" panose="02020603050405020304" pitchFamily="18" charset="0"/>
                        </a:rPr>
                        <a:t>ȘCOALA GIMNAZIALĂ CĂLĂȚELE, COM. CĂLĂȚELE</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8.51</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extLst>
                  <a:ext uri="{0D108BD9-81ED-4DB2-BD59-A6C34878D82A}">
                    <a16:rowId xmlns:a16="http://schemas.microsoft.com/office/drawing/2014/main" xmlns="" val="1221312687"/>
                  </a:ext>
                </a:extLst>
              </a:tr>
              <a:tr h="234698">
                <a:tc>
                  <a:txBody>
                    <a:bodyPr/>
                    <a:lstStyle/>
                    <a:p>
                      <a:pPr algn="l" fontAlgn="b"/>
                      <a:r>
                        <a:rPr lang="pt-BR" sz="1400" u="none" strike="noStrike">
                          <a:effectLst/>
                          <a:latin typeface="Times New Roman" panose="02020603050405020304" pitchFamily="18" charset="0"/>
                          <a:cs typeface="Times New Roman" panose="02020603050405020304" pitchFamily="18" charset="0"/>
                        </a:rPr>
                        <a:t>ȘCOALA GIMNAZIALĂ GEACA, COM. GEACA</a:t>
                      </a:r>
                      <a:endParaRPr lang="pt-BR"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tc>
                  <a:txBody>
                    <a:bodyPr/>
                    <a:lstStyle/>
                    <a:p>
                      <a:pPr algn="ctr" fontAlgn="b"/>
                      <a:r>
                        <a:rPr lang="en-US" sz="1400" u="none" strike="noStrike" dirty="0">
                          <a:effectLst/>
                          <a:latin typeface="Times New Roman" panose="02020603050405020304" pitchFamily="18" charset="0"/>
                          <a:cs typeface="Times New Roman" panose="02020603050405020304" pitchFamily="18" charset="0"/>
                        </a:rPr>
                        <a:t>8.49</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extLst>
                  <a:ext uri="{0D108BD9-81ED-4DB2-BD59-A6C34878D82A}">
                    <a16:rowId xmlns:a16="http://schemas.microsoft.com/office/drawing/2014/main" xmlns="" val="1977135173"/>
                  </a:ext>
                </a:extLst>
              </a:tr>
              <a:tr h="234698">
                <a:tc>
                  <a:txBody>
                    <a:bodyPr/>
                    <a:lstStyle/>
                    <a:p>
                      <a:pPr algn="l" fontAlgn="b"/>
                      <a:r>
                        <a:rPr lang="en-US" sz="1400" u="none" strike="noStrike">
                          <a:effectLst/>
                          <a:latin typeface="Times New Roman" panose="02020603050405020304" pitchFamily="18" charset="0"/>
                          <a:cs typeface="Times New Roman" panose="02020603050405020304" pitchFamily="18" charset="0"/>
                        </a:rPr>
                        <a:t>ȘCOALA GIMNAZIALĂ "TEODOR MURĂȘANU" TURDA</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8.47</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extLst>
                  <a:ext uri="{0D108BD9-81ED-4DB2-BD59-A6C34878D82A}">
                    <a16:rowId xmlns:a16="http://schemas.microsoft.com/office/drawing/2014/main" xmlns="" val="1373447533"/>
                  </a:ext>
                </a:extLst>
              </a:tr>
              <a:tr h="234698">
                <a:tc>
                  <a:txBody>
                    <a:bodyPr/>
                    <a:lstStyle/>
                    <a:p>
                      <a:pPr algn="l" fontAlgn="b"/>
                      <a:r>
                        <a:rPr lang="en-US" sz="1400" u="none" strike="noStrike">
                          <a:effectLst/>
                          <a:latin typeface="Times New Roman" panose="02020603050405020304" pitchFamily="18" charset="0"/>
                          <a:cs typeface="Times New Roman" panose="02020603050405020304" pitchFamily="18" charset="0"/>
                        </a:rPr>
                        <a:t>ȘCOALA GIMNAZIALĂ "AVRAM IANCU" DEJ</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8.43</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extLst>
                  <a:ext uri="{0D108BD9-81ED-4DB2-BD59-A6C34878D82A}">
                    <a16:rowId xmlns:a16="http://schemas.microsoft.com/office/drawing/2014/main" xmlns="" val="354557249"/>
                  </a:ext>
                </a:extLst>
              </a:tr>
              <a:tr h="234698">
                <a:tc>
                  <a:txBody>
                    <a:bodyPr/>
                    <a:lstStyle/>
                    <a:p>
                      <a:pPr algn="l" fontAlgn="b"/>
                      <a:r>
                        <a:rPr lang="en-US" sz="1400" u="none" strike="noStrike">
                          <a:effectLst/>
                          <a:latin typeface="Times New Roman" panose="02020603050405020304" pitchFamily="18" charset="0"/>
                          <a:cs typeface="Times New Roman" panose="02020603050405020304" pitchFamily="18" charset="0"/>
                        </a:rPr>
                        <a:t>LICEUL TEORETIC "LUCIAN BLAGA" CLUJ-NAPOCA</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tc>
                  <a:txBody>
                    <a:bodyPr/>
                    <a:lstStyle/>
                    <a:p>
                      <a:pPr algn="ctr" fontAlgn="b"/>
                      <a:r>
                        <a:rPr lang="en-US" sz="1400" u="none" strike="noStrike" dirty="0">
                          <a:effectLst/>
                          <a:latin typeface="Times New Roman" panose="02020603050405020304" pitchFamily="18" charset="0"/>
                          <a:cs typeface="Times New Roman" panose="02020603050405020304" pitchFamily="18" charset="0"/>
                        </a:rPr>
                        <a:t>8.42</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extLst>
                  <a:ext uri="{0D108BD9-81ED-4DB2-BD59-A6C34878D82A}">
                    <a16:rowId xmlns:a16="http://schemas.microsoft.com/office/drawing/2014/main" xmlns="" val="3188799174"/>
                  </a:ext>
                </a:extLst>
              </a:tr>
              <a:tr h="234698">
                <a:tc>
                  <a:txBody>
                    <a:bodyPr/>
                    <a:lstStyle/>
                    <a:p>
                      <a:pPr algn="l" fontAlgn="b"/>
                      <a:r>
                        <a:rPr lang="en-US" sz="1400" u="none" strike="noStrike">
                          <a:effectLst/>
                          <a:latin typeface="Times New Roman" panose="02020603050405020304" pitchFamily="18" charset="0"/>
                          <a:cs typeface="Times New Roman" panose="02020603050405020304" pitchFamily="18" charset="0"/>
                        </a:rPr>
                        <a:t>ȘCOALA GIMNAZIALĂ "IULIU HAȚIEGANU" CLUJ-NAPOCA</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tc>
                  <a:txBody>
                    <a:bodyPr/>
                    <a:lstStyle/>
                    <a:p>
                      <a:pPr algn="ctr" fontAlgn="b"/>
                      <a:r>
                        <a:rPr lang="en-US" sz="1400" u="none" strike="noStrike" dirty="0">
                          <a:effectLst/>
                          <a:latin typeface="Times New Roman" panose="02020603050405020304" pitchFamily="18" charset="0"/>
                          <a:cs typeface="Times New Roman" panose="02020603050405020304" pitchFamily="18" charset="0"/>
                        </a:rPr>
                        <a:t>8.38</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extLst>
                  <a:ext uri="{0D108BD9-81ED-4DB2-BD59-A6C34878D82A}">
                    <a16:rowId xmlns:a16="http://schemas.microsoft.com/office/drawing/2014/main" xmlns="" val="3860232853"/>
                  </a:ext>
                </a:extLst>
              </a:tr>
              <a:tr h="234698">
                <a:tc>
                  <a:txBody>
                    <a:bodyPr/>
                    <a:lstStyle/>
                    <a:p>
                      <a:pPr algn="l" fontAlgn="b"/>
                      <a:r>
                        <a:rPr lang="en-US" sz="1400" u="none" strike="noStrike">
                          <a:effectLst/>
                          <a:latin typeface="Times New Roman" panose="02020603050405020304" pitchFamily="18" charset="0"/>
                          <a:cs typeface="Times New Roman" panose="02020603050405020304" pitchFamily="18" charset="0"/>
                        </a:rPr>
                        <a:t>ȘCOALA GIMNAZIALĂ "CONSTANTIN BRÂNCUȘI" CLUJ-NAPOCA</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tc>
                  <a:txBody>
                    <a:bodyPr/>
                    <a:lstStyle/>
                    <a:p>
                      <a:pPr algn="ctr" fontAlgn="b"/>
                      <a:r>
                        <a:rPr lang="en-US" sz="1400" u="none" strike="noStrike" dirty="0">
                          <a:effectLst/>
                          <a:latin typeface="Times New Roman" panose="02020603050405020304" pitchFamily="18" charset="0"/>
                          <a:cs typeface="Times New Roman" panose="02020603050405020304" pitchFamily="18" charset="0"/>
                        </a:rPr>
                        <a:t>8.3</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extLst>
                  <a:ext uri="{0D108BD9-81ED-4DB2-BD59-A6C34878D82A}">
                    <a16:rowId xmlns:a16="http://schemas.microsoft.com/office/drawing/2014/main" xmlns="" val="1312173147"/>
                  </a:ext>
                </a:extLst>
              </a:tr>
              <a:tr h="234698">
                <a:tc>
                  <a:txBody>
                    <a:bodyPr/>
                    <a:lstStyle/>
                    <a:p>
                      <a:pPr algn="l" fontAlgn="b"/>
                      <a:r>
                        <a:rPr lang="en-US" sz="1400" u="none" strike="noStrike">
                          <a:effectLst/>
                          <a:latin typeface="Times New Roman" panose="02020603050405020304" pitchFamily="18" charset="0"/>
                          <a:cs typeface="Times New Roman" panose="02020603050405020304" pitchFamily="18" charset="0"/>
                        </a:rPr>
                        <a:t>ȘCOALA GIMNAZIALĂ "MIHAI EMINESCU" DEJ</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tc>
                  <a:txBody>
                    <a:bodyPr/>
                    <a:lstStyle/>
                    <a:p>
                      <a:pPr algn="ctr" fontAlgn="b"/>
                      <a:r>
                        <a:rPr lang="en-US" sz="1400" u="none" strike="noStrike" dirty="0">
                          <a:effectLst/>
                          <a:latin typeface="Times New Roman" panose="02020603050405020304" pitchFamily="18" charset="0"/>
                          <a:cs typeface="Times New Roman" panose="02020603050405020304" pitchFamily="18" charset="0"/>
                        </a:rPr>
                        <a:t>8.3</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121" marR="9121" marT="9121" marB="0" anchor="b"/>
                </a:tc>
                <a:extLst>
                  <a:ext uri="{0D108BD9-81ED-4DB2-BD59-A6C34878D82A}">
                    <a16:rowId xmlns:a16="http://schemas.microsoft.com/office/drawing/2014/main" xmlns="" val="2695870111"/>
                  </a:ext>
                </a:extLst>
              </a:tr>
            </a:tbl>
          </a:graphicData>
        </a:graphic>
      </p:graphicFrame>
    </p:spTree>
    <p:extLst>
      <p:ext uri="{BB962C8B-B14F-4D97-AF65-F5344CB8AC3E}">
        <p14:creationId xmlns:p14="http://schemas.microsoft.com/office/powerpoint/2010/main" val="161086480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C4F0817E-62AD-498D-A100-6716F172EAEF}"/>
              </a:ext>
            </a:extLst>
          </p:cNvPr>
          <p:cNvSpPr/>
          <p:nvPr/>
        </p:nvSpPr>
        <p:spPr>
          <a:xfrm>
            <a:off x="609601" y="637309"/>
            <a:ext cx="10598726" cy="2514022"/>
          </a:xfrm>
          <a:prstGeom prst="rect">
            <a:avLst/>
          </a:prstGeom>
        </p:spPr>
        <p:txBody>
          <a:bodyPr wrap="square">
            <a:spAutoFit/>
          </a:bodyPr>
          <a:lstStyle/>
          <a:p>
            <a:pPr marL="365125" indent="-255588" algn="just">
              <a:lnSpc>
                <a:spcPct val="70000"/>
              </a:lnSpc>
              <a:buFont typeface="Wingdings 3" panose="05040102010807070707" pitchFamily="18" charset="2"/>
              <a:buChar char=""/>
            </a:pPr>
            <a:r>
              <a:rPr lang="ro-RO" altLang="en-US" sz="2800" dirty="0">
                <a:latin typeface="Times New Roman" panose="02020603050405020304" pitchFamily="18" charset="0"/>
                <a:cs typeface="Times New Roman" panose="02020603050405020304" pitchFamily="18" charset="0"/>
              </a:rPr>
              <a:t>teste;</a:t>
            </a:r>
            <a:endParaRPr lang="en-US" altLang="en-US" sz="2800" dirty="0">
              <a:latin typeface="Times New Roman" panose="02020603050405020304" pitchFamily="18" charset="0"/>
              <a:cs typeface="Times New Roman" panose="02020603050405020304" pitchFamily="18" charset="0"/>
            </a:endParaRPr>
          </a:p>
          <a:p>
            <a:pPr marL="365125" indent="-255588" algn="just">
              <a:lnSpc>
                <a:spcPct val="70000"/>
              </a:lnSpc>
              <a:buFont typeface="Wingdings 3" panose="05040102010807070707" pitchFamily="18" charset="2"/>
              <a:buChar char=""/>
            </a:pPr>
            <a:r>
              <a:rPr lang="ro-RO" altLang="en-US" sz="2800" dirty="0">
                <a:latin typeface="Times New Roman" panose="02020603050405020304" pitchFamily="18" charset="0"/>
                <a:cs typeface="Times New Roman" panose="02020603050405020304" pitchFamily="18" charset="0"/>
              </a:rPr>
              <a:t>chestionare de atitudini;</a:t>
            </a:r>
            <a:endParaRPr lang="en-US" altLang="en-US" sz="2800" dirty="0">
              <a:latin typeface="Times New Roman" panose="02020603050405020304" pitchFamily="18" charset="0"/>
              <a:cs typeface="Times New Roman" panose="02020603050405020304" pitchFamily="18" charset="0"/>
            </a:endParaRPr>
          </a:p>
          <a:p>
            <a:pPr marL="365125" indent="-255588" algn="just">
              <a:lnSpc>
                <a:spcPct val="70000"/>
              </a:lnSpc>
              <a:buFont typeface="Wingdings 3" panose="05040102010807070707" pitchFamily="18" charset="2"/>
              <a:buChar char=""/>
            </a:pPr>
            <a:r>
              <a:rPr lang="ro-RO" altLang="en-US" sz="2800" dirty="0">
                <a:latin typeface="Times New Roman" panose="02020603050405020304" pitchFamily="18" charset="0"/>
                <a:cs typeface="Times New Roman" panose="02020603050405020304" pitchFamily="18" charset="0"/>
              </a:rPr>
              <a:t>înregistrări, fotografii care reflectă activitatea desfăşurată de elev individual sau alături de colegii săi;</a:t>
            </a:r>
          </a:p>
          <a:p>
            <a:pPr marL="365125" indent="-255588" algn="just">
              <a:lnSpc>
                <a:spcPct val="70000"/>
              </a:lnSpc>
              <a:buFont typeface="Wingdings 3" panose="05040102010807070707" pitchFamily="18" charset="2"/>
              <a:buChar char=""/>
            </a:pPr>
            <a:r>
              <a:rPr lang="ro-RO" altLang="en-US" sz="2800" dirty="0">
                <a:latin typeface="Times New Roman" panose="02020603050405020304" pitchFamily="18" charset="0"/>
                <a:cs typeface="Times New Roman" panose="02020603050405020304" pitchFamily="18" charset="0"/>
              </a:rPr>
              <a:t>reflecţiile proprii ale elevului asupra a ceea ce lucrează;</a:t>
            </a:r>
          </a:p>
          <a:p>
            <a:pPr marL="365125" indent="-255588" algn="just">
              <a:lnSpc>
                <a:spcPct val="70000"/>
              </a:lnSpc>
              <a:buFont typeface="Wingdings 3" panose="05040102010807070707" pitchFamily="18" charset="2"/>
              <a:buChar char=""/>
            </a:pPr>
            <a:r>
              <a:rPr lang="ro-RO" altLang="en-US" sz="2800" dirty="0">
                <a:latin typeface="Times New Roman" panose="02020603050405020304" pitchFamily="18" charset="0"/>
                <a:cs typeface="Times New Roman" panose="02020603050405020304" pitchFamily="18" charset="0"/>
              </a:rPr>
              <a:t>autoevaluări scrise de elev sau de membrii grupului;</a:t>
            </a:r>
          </a:p>
          <a:p>
            <a:pPr marL="365125" indent="-255588" algn="just">
              <a:lnSpc>
                <a:spcPct val="70000"/>
              </a:lnSpc>
              <a:buFont typeface="Wingdings 3" panose="05040102010807070707" pitchFamily="18" charset="2"/>
              <a:buChar char=""/>
            </a:pPr>
            <a:r>
              <a:rPr lang="ro-RO" altLang="en-US" sz="2800" dirty="0">
                <a:latin typeface="Times New Roman" panose="02020603050405020304" pitchFamily="18" charset="0"/>
                <a:cs typeface="Times New Roman" panose="02020603050405020304" pitchFamily="18" charset="0"/>
              </a:rPr>
              <a:t>alte materiale: hărţi cognitive, contribuţii la activitate care reflectă participarea elevului/ grupului la derularea şi soluţionarea temei date;</a:t>
            </a:r>
          </a:p>
        </p:txBody>
      </p:sp>
      <p:sp>
        <p:nvSpPr>
          <p:cNvPr id="3" name="Rectangle 2">
            <a:extLst>
              <a:ext uri="{FF2B5EF4-FFF2-40B4-BE49-F238E27FC236}">
                <a16:creationId xmlns:a16="http://schemas.microsoft.com/office/drawing/2014/main" xmlns="" id="{AC7BFB26-34B8-4C07-9C9F-CE79E6A8CD05}"/>
              </a:ext>
            </a:extLst>
          </p:cNvPr>
          <p:cNvSpPr/>
          <p:nvPr/>
        </p:nvSpPr>
        <p:spPr>
          <a:xfrm>
            <a:off x="609601" y="3061276"/>
            <a:ext cx="11139053" cy="2505301"/>
          </a:xfrm>
          <a:prstGeom prst="rect">
            <a:avLst/>
          </a:prstGeom>
        </p:spPr>
        <p:txBody>
          <a:bodyPr wrap="square">
            <a:spAutoFit/>
          </a:bodyPr>
          <a:lstStyle/>
          <a:p>
            <a:pPr marL="365125" indent="-255588" algn="just">
              <a:lnSpc>
                <a:spcPct val="80000"/>
              </a:lnSpc>
              <a:buFont typeface="Wingdings 3" panose="05040102010807070707" pitchFamily="18" charset="2"/>
              <a:buChar char=""/>
            </a:pPr>
            <a:r>
              <a:rPr lang="ro-RO" altLang="en-US" sz="2800" dirty="0">
                <a:latin typeface="Times New Roman" panose="02020603050405020304" pitchFamily="18" charset="0"/>
                <a:cs typeface="Times New Roman" panose="02020603050405020304" pitchFamily="18" charset="0"/>
              </a:rPr>
              <a:t>obiective viitoare pornind de la realizările curente ale elevului/grupului, pe baza intereselor şi a progreselor înregistrate;</a:t>
            </a:r>
          </a:p>
          <a:p>
            <a:pPr marL="365125" indent="-255588" algn="just">
              <a:lnSpc>
                <a:spcPct val="80000"/>
              </a:lnSpc>
              <a:buFont typeface="Wingdings 3" panose="05040102010807070707" pitchFamily="18" charset="2"/>
              <a:buChar char=""/>
            </a:pPr>
            <a:r>
              <a:rPr lang="ro-RO" altLang="en-US" sz="2800" dirty="0">
                <a:latin typeface="Times New Roman" panose="02020603050405020304" pitchFamily="18" charset="0"/>
                <a:cs typeface="Times New Roman" panose="02020603050405020304" pitchFamily="18" charset="0"/>
              </a:rPr>
              <a:t>comentarii suplimentare şi evaluări ale profesorului, ale altor grupuri de învăţare şi/sau ale altor părţi interesate</a:t>
            </a:r>
            <a:r>
              <a:rPr lang="en-US" altLang="en-US" sz="2800" dirty="0">
                <a:latin typeface="Times New Roman" panose="02020603050405020304" pitchFamily="18" charset="0"/>
                <a:cs typeface="Times New Roman" panose="02020603050405020304" pitchFamily="18" charset="0"/>
              </a:rPr>
              <a:t> (</a:t>
            </a:r>
            <a:r>
              <a:rPr lang="ro-RO" altLang="en-US" sz="2800" dirty="0">
                <a:latin typeface="Times New Roman" panose="02020603050405020304" pitchFamily="18" charset="0"/>
                <a:cs typeface="Times New Roman" panose="02020603050405020304" pitchFamily="18" charset="0"/>
              </a:rPr>
              <a:t>de ex</a:t>
            </a:r>
            <a:r>
              <a:rPr lang="en-US" altLang="en-US" sz="2800" dirty="0">
                <a:latin typeface="Times New Roman" panose="02020603050405020304" pitchFamily="18" charset="0"/>
                <a:cs typeface="Times New Roman" panose="02020603050405020304" pitchFamily="18" charset="0"/>
              </a:rPr>
              <a:t>.</a:t>
            </a:r>
            <a:r>
              <a:rPr lang="ro-RO" altLang="en-US" sz="2800" dirty="0">
                <a:latin typeface="Times New Roman" panose="02020603050405020304" pitchFamily="18" charset="0"/>
                <a:cs typeface="Times New Roman" panose="02020603050405020304" pitchFamily="18" charset="0"/>
              </a:rPr>
              <a:t> părinţii</a:t>
            </a:r>
            <a:r>
              <a:rPr lang="en-US" altLang="en-US" sz="2800" dirty="0">
                <a:latin typeface="Times New Roman" panose="02020603050405020304" pitchFamily="18" charset="0"/>
                <a:cs typeface="Times New Roman" panose="02020603050405020304" pitchFamily="18" charset="0"/>
              </a:rPr>
              <a:t>)</a:t>
            </a:r>
            <a:r>
              <a:rPr lang="ro-RO" altLang="en-US" sz="2800" dirty="0">
                <a:latin typeface="Times New Roman" panose="02020603050405020304" pitchFamily="18" charset="0"/>
                <a:cs typeface="Times New Roman" panose="02020603050405020304" pitchFamily="18" charset="0"/>
              </a:rPr>
              <a:t>;</a:t>
            </a:r>
          </a:p>
          <a:p>
            <a:pPr marL="365125" indent="-255588" algn="just">
              <a:lnSpc>
                <a:spcPct val="80000"/>
              </a:lnSpc>
              <a:buFont typeface="Wingdings 3" panose="05040102010807070707" pitchFamily="18" charset="2"/>
              <a:buChar char=""/>
            </a:pPr>
            <a:r>
              <a:rPr lang="ro-RO" altLang="en-US" sz="2800" dirty="0">
                <a:latin typeface="Times New Roman" panose="02020603050405020304" pitchFamily="18" charset="0"/>
                <a:cs typeface="Times New Roman" panose="02020603050405020304" pitchFamily="18" charset="0"/>
              </a:rPr>
              <a:t>rezultate ale activităţilor de autoevaluare;</a:t>
            </a:r>
          </a:p>
          <a:p>
            <a:pPr marL="365125" indent="-255588" algn="just">
              <a:lnSpc>
                <a:spcPct val="80000"/>
              </a:lnSpc>
              <a:buFont typeface="Wingdings 3" panose="05040102010807070707" pitchFamily="18" charset="2"/>
              <a:buChar char=""/>
            </a:pPr>
            <a:r>
              <a:rPr lang="ro-RO" altLang="en-US" sz="2800" dirty="0">
                <a:latin typeface="Times New Roman" panose="02020603050405020304" pitchFamily="18" charset="0"/>
                <a:cs typeface="Times New Roman" panose="02020603050405020304" pitchFamily="18" charset="0"/>
              </a:rPr>
              <a:t>planuri de acţiune/evaluări/activităţi viitoare planificate de către elev</a:t>
            </a:r>
            <a:r>
              <a:rPr lang="en-US" altLang="en-US" sz="2800" dirty="0">
                <a:latin typeface="Times New Roman" panose="02020603050405020304" pitchFamily="18" charset="0"/>
                <a:cs typeface="Times New Roman" panose="02020603050405020304" pitchFamily="18" charset="0"/>
              </a:rPr>
              <a:t>;</a:t>
            </a:r>
            <a:endParaRPr lang="ro-RO" altLang="en-US" sz="2800" dirty="0">
              <a:latin typeface="Times New Roman" panose="02020603050405020304" pitchFamily="18" charset="0"/>
              <a:cs typeface="Times New Roman" panose="02020603050405020304" pitchFamily="18" charset="0"/>
            </a:endParaRPr>
          </a:p>
          <a:p>
            <a:pPr marL="365125" indent="-255588" algn="just">
              <a:lnSpc>
                <a:spcPct val="80000"/>
              </a:lnSpc>
              <a:buFont typeface="Wingdings 3" panose="05040102010807070707" pitchFamily="18" charset="2"/>
              <a:buChar char=""/>
            </a:pPr>
            <a:r>
              <a:rPr lang="ro-RO" altLang="en-US" sz="2800" dirty="0">
                <a:latin typeface="Times New Roman" panose="02020603050405020304" pitchFamily="18" charset="0"/>
                <a:cs typeface="Times New Roman" panose="02020603050405020304" pitchFamily="18" charset="0"/>
              </a:rPr>
              <a:t>comentarii ale profesorului privind atitudinea şi rezultatele elevului</a:t>
            </a:r>
            <a:r>
              <a:rPr lang="en-US" altLang="en-US" sz="2800" dirty="0">
                <a:latin typeface="Times New Roman" panose="02020603050405020304" pitchFamily="18" charset="0"/>
                <a:cs typeface="Times New Roman" panose="02020603050405020304" pitchFamily="18" charset="0"/>
              </a:rPr>
              <a:t>.</a:t>
            </a:r>
            <a:endParaRPr lang="ro-RO" alt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800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9382" y="121459"/>
            <a:ext cx="11942617" cy="10341293"/>
          </a:xfrm>
          <a:prstGeom prst="rect">
            <a:avLst/>
          </a:prstGeom>
          <a:noFill/>
        </p:spPr>
        <p:txBody>
          <a:bodyPr wrap="square" rtlCol="0">
            <a:spAutoFit/>
          </a:bodyPr>
          <a:lstStyle/>
          <a:p>
            <a:r>
              <a:rPr lang="ro-RO" sz="3200" b="1" dirty="0">
                <a:latin typeface="Times New Roman" panose="02020603050405020304" pitchFamily="18" charset="0"/>
                <a:cs typeface="Times New Roman" panose="02020603050405020304" pitchFamily="18" charset="0"/>
              </a:rPr>
              <a:t>4. Perspective</a:t>
            </a:r>
          </a:p>
          <a:p>
            <a:r>
              <a:rPr lang="ro-RO" sz="2400" b="1" dirty="0">
                <a:latin typeface="Times New Roman" panose="02020603050405020304" pitchFamily="18" charset="0"/>
                <a:cs typeface="Times New Roman" panose="02020603050405020304" pitchFamily="18" charset="0"/>
              </a:rPr>
              <a:t>4.1. Test inițial, clasa a V-a</a:t>
            </a:r>
          </a:p>
          <a:p>
            <a:r>
              <a:rPr lang="ro-RO" sz="2400" b="1" dirty="0">
                <a:solidFill>
                  <a:srgbClr val="FFC000"/>
                </a:solidFill>
              </a:rPr>
              <a:t>									</a:t>
            </a:r>
            <a:r>
              <a:rPr lang="ro-RO" sz="2400" b="1" dirty="0">
                <a:solidFill>
                  <a:srgbClr val="FFC000"/>
                </a:solidFill>
                <a:latin typeface="Times New Roman" panose="02020603050405020304" pitchFamily="18" charset="0"/>
                <a:cs typeface="Times New Roman" panose="02020603050405020304" pitchFamily="18" charset="0"/>
              </a:rPr>
              <a:t>Inspecție tematică:</a:t>
            </a:r>
          </a:p>
          <a:p>
            <a:endParaRPr lang="ro-RO" sz="2800" b="1" dirty="0"/>
          </a:p>
          <a:p>
            <a:pPr algn="just"/>
            <a:r>
              <a:rPr lang="en-US" sz="2400" b="1" dirty="0" err="1">
                <a:latin typeface="Times New Roman" panose="02020603050405020304" pitchFamily="18" charset="0"/>
                <a:cs typeface="Times New Roman" panose="02020603050405020304" pitchFamily="18" charset="0"/>
              </a:rPr>
              <a:t>Scop</a:t>
            </a:r>
            <a:r>
              <a:rPr lang="en-US" sz="2400" b="1" dirty="0">
                <a:latin typeface="Times New Roman" panose="02020603050405020304" pitchFamily="18" charset="0"/>
                <a:cs typeface="Times New Roman" panose="02020603050405020304" pitchFamily="18" charset="0"/>
              </a:rPr>
              <a:t>: </a:t>
            </a:r>
            <a:endParaRPr lang="fr-FR" sz="2400" b="1" dirty="0">
              <a:latin typeface="Times New Roman" panose="02020603050405020304" pitchFamily="18" charset="0"/>
              <a:cs typeface="Times New Roman" panose="02020603050405020304" pitchFamily="18" charset="0"/>
            </a:endParaRPr>
          </a:p>
          <a:p>
            <a:pPr algn="just"/>
            <a:r>
              <a:rPr lang="en-US" sz="2400" dirty="0" err="1">
                <a:latin typeface="Times New Roman" panose="02020603050405020304" pitchFamily="18" charset="0"/>
                <a:cs typeface="Times New Roman" panose="02020603050405020304" pitchFamily="18" charset="0"/>
              </a:rPr>
              <a:t>Asigurarea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calit</a:t>
            </a:r>
            <a:r>
              <a:rPr lang="ro-RO" sz="2400" dirty="0">
                <a:latin typeface="Times New Roman" panose="02020603050405020304" pitchFamily="18" charset="0"/>
                <a:cs typeface="Times New Roman" panose="02020603050405020304" pitchFamily="18" charset="0"/>
              </a:rPr>
              <a:t>ății în educație prin monitorizarea implementării parteneriatului învățător-profesor la clasele a IV-a și a V-a.</a:t>
            </a:r>
            <a:endParaRPr lang="fr-FR" sz="2400" dirty="0">
              <a:latin typeface="Times New Roman" panose="02020603050405020304" pitchFamily="18" charset="0"/>
              <a:cs typeface="Times New Roman" panose="02020603050405020304" pitchFamily="18" charset="0"/>
            </a:endParaRPr>
          </a:p>
          <a:p>
            <a:r>
              <a:rPr lang="ro-RO" dirty="0">
                <a:latin typeface="Times New Roman" panose="02020603050405020304" pitchFamily="18" charset="0"/>
                <a:cs typeface="Times New Roman" panose="02020603050405020304" pitchFamily="18" charset="0"/>
              </a:rPr>
              <a:t> </a:t>
            </a:r>
            <a:endParaRPr lang="fr-FR" dirty="0">
              <a:latin typeface="Times New Roman" panose="02020603050405020304" pitchFamily="18" charset="0"/>
              <a:cs typeface="Times New Roman" panose="02020603050405020304" pitchFamily="18" charset="0"/>
            </a:endParaRPr>
          </a:p>
          <a:p>
            <a:r>
              <a:rPr lang="ro-RO" sz="2400" b="1" dirty="0">
                <a:latin typeface="Times New Roman" panose="02020603050405020304" pitchFamily="18" charset="0"/>
                <a:cs typeface="Times New Roman" panose="02020603050405020304" pitchFamily="18" charset="0"/>
              </a:rPr>
              <a:t>Obiective:</a:t>
            </a:r>
            <a:endParaRPr lang="fr-FR" sz="2400" b="1" dirty="0">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ro-RO" sz="2400" dirty="0">
                <a:latin typeface="Times New Roman" panose="02020603050405020304" pitchFamily="18" charset="0"/>
                <a:cs typeface="Times New Roman" panose="02020603050405020304" pitchFamily="18" charset="0"/>
              </a:rPr>
              <a:t>Graficul activităților desfășurate în parteneriat învățător-profesor la clasa a </a:t>
            </a:r>
            <a:r>
              <a:rPr lang="ro-RO" sz="2400" dirty="0" smtClean="0">
                <a:latin typeface="Times New Roman" panose="02020603050405020304" pitchFamily="18" charset="0"/>
                <a:cs typeface="Times New Roman" panose="02020603050405020304" pitchFamily="18" charset="0"/>
              </a:rPr>
              <a:t>IV-a</a:t>
            </a:r>
            <a:r>
              <a:rPr lang="ro-RO" sz="2400" dirty="0">
                <a:latin typeface="Times New Roman" panose="02020603050405020304" pitchFamily="18" charset="0"/>
                <a:cs typeface="Times New Roman" panose="02020603050405020304" pitchFamily="18" charset="0"/>
              </a:rPr>
              <a:t>;</a:t>
            </a:r>
            <a:endParaRPr lang="fr-FR" sz="2400" dirty="0">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ro-RO" sz="2400" dirty="0">
                <a:latin typeface="Times New Roman" panose="02020603050405020304" pitchFamily="18" charset="0"/>
                <a:cs typeface="Times New Roman" panose="02020603050405020304" pitchFamily="18" charset="0"/>
              </a:rPr>
              <a:t>Modul de aplicare a testelor finale/ inițiale la sfârșitul clasei a IV-a/ începutul clasei a V-a;</a:t>
            </a:r>
            <a:endParaRPr lang="fr-FR" sz="2400" dirty="0">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ro-RO" sz="2400" dirty="0">
                <a:latin typeface="Times New Roman" panose="02020603050405020304" pitchFamily="18" charset="0"/>
                <a:cs typeface="Times New Roman" panose="02020603050405020304" pitchFamily="18" charset="0"/>
              </a:rPr>
              <a:t>Modul de proiectare a documentelor școlare în funcție de rezultatele obținute la testul inițial (clasa a V-a).</a:t>
            </a:r>
          </a:p>
          <a:p>
            <a:pPr lvl="0"/>
            <a:endParaRPr lang="fr-FR" sz="2400" dirty="0">
              <a:latin typeface="Times New Roman" panose="02020603050405020304" pitchFamily="18" charset="0"/>
              <a:cs typeface="Times New Roman" panose="02020603050405020304" pitchFamily="18" charset="0"/>
            </a:endParaRPr>
          </a:p>
          <a:p>
            <a:r>
              <a:rPr lang="ro-RO" sz="2400" dirty="0">
                <a:latin typeface="Times New Roman" panose="02020603050405020304" pitchFamily="18" charset="0"/>
                <a:cs typeface="Times New Roman" panose="02020603050405020304" pitchFamily="18" charset="0"/>
              </a:rPr>
              <a:t>Învățător clasa a IV-a:</a:t>
            </a:r>
            <a:endParaRPr lang="fr-FR" sz="2400" dirty="0">
              <a:latin typeface="Times New Roman" panose="02020603050405020304" pitchFamily="18" charset="0"/>
              <a:cs typeface="Times New Roman" panose="02020603050405020304" pitchFamily="18" charset="0"/>
            </a:endParaRPr>
          </a:p>
          <a:p>
            <a:r>
              <a:rPr lang="ro-RO" sz="2400" dirty="0">
                <a:latin typeface="Times New Roman" panose="02020603050405020304" pitchFamily="18" charset="0"/>
                <a:cs typeface="Times New Roman" panose="02020603050405020304" pitchFamily="18" charset="0"/>
              </a:rPr>
              <a:t>Profesor clasa a V-a:</a:t>
            </a:r>
            <a:endParaRPr lang="fr-FR" sz="2400" dirty="0">
              <a:latin typeface="Times New Roman" panose="02020603050405020304" pitchFamily="18" charset="0"/>
              <a:cs typeface="Times New Roman" panose="02020603050405020304" pitchFamily="18" charset="0"/>
            </a:endParaRPr>
          </a:p>
          <a:p>
            <a:endParaRPr lang="ro-RO" sz="2800" b="1" dirty="0"/>
          </a:p>
          <a:p>
            <a:endParaRPr lang="ro-RO" sz="2800" b="1" dirty="0"/>
          </a:p>
          <a:p>
            <a:endParaRPr lang="ro-RO" sz="2800" b="1" dirty="0"/>
          </a:p>
          <a:p>
            <a:endParaRPr lang="ro-RO" sz="2800" b="1" dirty="0"/>
          </a:p>
          <a:p>
            <a:endParaRPr lang="ro-RO" sz="2800" b="1" dirty="0"/>
          </a:p>
          <a:p>
            <a:endParaRPr lang="ro-RO" sz="2800" b="1" dirty="0"/>
          </a:p>
          <a:p>
            <a:endParaRPr lang="ro-RO" sz="2800" b="1" dirty="0"/>
          </a:p>
          <a:p>
            <a:endParaRPr lang="ro-RO" sz="2800" b="1" dirty="0"/>
          </a:p>
          <a:p>
            <a:endParaRPr lang="en-US" sz="2800" b="1" dirty="0"/>
          </a:p>
        </p:txBody>
      </p:sp>
      <p:graphicFrame>
        <p:nvGraphicFramePr>
          <p:cNvPr id="17" name="Table 16">
            <a:extLst>
              <a:ext uri="{FF2B5EF4-FFF2-40B4-BE49-F238E27FC236}">
                <a16:creationId xmlns:a16="http://schemas.microsoft.com/office/drawing/2014/main" xmlns="" id="{45899B57-0581-484C-8030-571D241F32C5}"/>
              </a:ext>
            </a:extLst>
          </p:cNvPr>
          <p:cNvGraphicFramePr>
            <a:graphicFrameLocks noGrp="1"/>
          </p:cNvGraphicFramePr>
          <p:nvPr>
            <p:extLst>
              <p:ext uri="{D42A27DB-BD31-4B8C-83A1-F6EECF244321}">
                <p14:modId xmlns:p14="http://schemas.microsoft.com/office/powerpoint/2010/main" val="2538901362"/>
              </p:ext>
            </p:extLst>
          </p:nvPr>
        </p:nvGraphicFramePr>
        <p:xfrm>
          <a:off x="3754582" y="4724400"/>
          <a:ext cx="6497781" cy="2135061"/>
        </p:xfrm>
        <a:graphic>
          <a:graphicData uri="http://schemas.openxmlformats.org/drawingml/2006/table">
            <a:tbl>
              <a:tblPr firstRow="1" firstCol="1" bandRow="1">
                <a:tableStyleId>{5C22544A-7EE6-4342-B048-85BDC9FD1C3A}</a:tableStyleId>
              </a:tblPr>
              <a:tblGrid>
                <a:gridCol w="837814">
                  <a:extLst>
                    <a:ext uri="{9D8B030D-6E8A-4147-A177-3AD203B41FA5}">
                      <a16:colId xmlns:a16="http://schemas.microsoft.com/office/drawing/2014/main" xmlns="" val="2184826043"/>
                    </a:ext>
                  </a:extLst>
                </a:gridCol>
                <a:gridCol w="1273347">
                  <a:extLst>
                    <a:ext uri="{9D8B030D-6E8A-4147-A177-3AD203B41FA5}">
                      <a16:colId xmlns:a16="http://schemas.microsoft.com/office/drawing/2014/main" xmlns="" val="1215620354"/>
                    </a:ext>
                  </a:extLst>
                </a:gridCol>
                <a:gridCol w="1612789">
                  <a:extLst>
                    <a:ext uri="{9D8B030D-6E8A-4147-A177-3AD203B41FA5}">
                      <a16:colId xmlns:a16="http://schemas.microsoft.com/office/drawing/2014/main" xmlns="" val="1774737585"/>
                    </a:ext>
                  </a:extLst>
                </a:gridCol>
                <a:gridCol w="1413123">
                  <a:extLst>
                    <a:ext uri="{9D8B030D-6E8A-4147-A177-3AD203B41FA5}">
                      <a16:colId xmlns:a16="http://schemas.microsoft.com/office/drawing/2014/main" xmlns="" val="3987855997"/>
                    </a:ext>
                  </a:extLst>
                </a:gridCol>
                <a:gridCol w="1360708">
                  <a:extLst>
                    <a:ext uri="{9D8B030D-6E8A-4147-A177-3AD203B41FA5}">
                      <a16:colId xmlns:a16="http://schemas.microsoft.com/office/drawing/2014/main" xmlns="" val="369546210"/>
                    </a:ext>
                  </a:extLst>
                </a:gridCol>
              </a:tblGrid>
              <a:tr h="1375297">
                <a:tc>
                  <a:txBody>
                    <a:bodyPr/>
                    <a:lstStyle/>
                    <a:p>
                      <a:pPr algn="ctr">
                        <a:lnSpc>
                          <a:spcPct val="107000"/>
                        </a:lnSpc>
                        <a:spcAft>
                          <a:spcPts val="0"/>
                        </a:spcAft>
                      </a:pPr>
                      <a:r>
                        <a:rPr lang="ro-RO" sz="1600" dirty="0">
                          <a:solidFill>
                            <a:schemeClr val="bg1"/>
                          </a:solidFill>
                          <a:effectLst/>
                          <a:latin typeface="Times New Roman" panose="02020603050405020304" pitchFamily="18" charset="0"/>
                          <a:cs typeface="Times New Roman" panose="02020603050405020304" pitchFamily="18" charset="0"/>
                        </a:rPr>
                        <a:t>Nr. </a:t>
                      </a:r>
                    </a:p>
                    <a:p>
                      <a:pPr algn="ctr">
                        <a:lnSpc>
                          <a:spcPct val="107000"/>
                        </a:lnSpc>
                        <a:spcAft>
                          <a:spcPts val="0"/>
                        </a:spcAft>
                      </a:pPr>
                      <a:r>
                        <a:rPr lang="ro-RO" sz="1600" dirty="0">
                          <a:solidFill>
                            <a:schemeClr val="bg1"/>
                          </a:solidFill>
                          <a:effectLst/>
                          <a:latin typeface="Times New Roman" panose="02020603050405020304" pitchFamily="18" charset="0"/>
                          <a:cs typeface="Times New Roman" panose="02020603050405020304" pitchFamily="18" charset="0"/>
                        </a:rPr>
                        <a:t>crt.</a:t>
                      </a:r>
                      <a:endParaRPr lang="fr-FR"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600" dirty="0">
                          <a:solidFill>
                            <a:schemeClr val="bg1"/>
                          </a:solidFill>
                          <a:effectLst/>
                          <a:latin typeface="Times New Roman" panose="02020603050405020304" pitchFamily="18" charset="0"/>
                          <a:cs typeface="Times New Roman" panose="02020603050405020304" pitchFamily="18" charset="0"/>
                        </a:rPr>
                        <a:t>Numele și prenumele elevului</a:t>
                      </a:r>
                      <a:endParaRPr lang="fr-FR"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600" dirty="0" smtClean="0">
                          <a:solidFill>
                            <a:schemeClr val="bg1"/>
                          </a:solidFill>
                          <a:effectLst/>
                          <a:latin typeface="Times New Roman" panose="02020603050405020304" pitchFamily="18" charset="0"/>
                          <a:cs typeface="Times New Roman" panose="02020603050405020304" pitchFamily="18" charset="0"/>
                        </a:rPr>
                        <a:t>Punctaj </a:t>
                      </a:r>
                    </a:p>
                    <a:p>
                      <a:pPr algn="ctr">
                        <a:lnSpc>
                          <a:spcPct val="107000"/>
                        </a:lnSpc>
                        <a:spcAft>
                          <a:spcPts val="0"/>
                        </a:spcAft>
                      </a:pPr>
                      <a:r>
                        <a:rPr lang="ro-RO" sz="1600" dirty="0" smtClean="0">
                          <a:solidFill>
                            <a:schemeClr val="bg1"/>
                          </a:solidFill>
                          <a:effectLst/>
                          <a:latin typeface="Times New Roman" panose="02020603050405020304" pitchFamily="18" charset="0"/>
                          <a:cs typeface="Times New Roman" panose="02020603050405020304" pitchFamily="18" charset="0"/>
                        </a:rPr>
                        <a:t>clasa a IV-a –  testul final</a:t>
                      </a:r>
                      <a:endParaRPr lang="fr-FR" sz="1600" dirty="0" smtClean="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endParaRPr lang="fr-FR"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600" dirty="0">
                          <a:solidFill>
                            <a:schemeClr val="bg1"/>
                          </a:solidFill>
                          <a:effectLst/>
                          <a:latin typeface="Times New Roman" panose="02020603050405020304" pitchFamily="18" charset="0"/>
                          <a:cs typeface="Times New Roman" panose="02020603050405020304" pitchFamily="18" charset="0"/>
                        </a:rPr>
                        <a:t>Calificativ clasa a IV-a – limba și literatura română</a:t>
                      </a:r>
                      <a:endParaRPr lang="fr-FR" sz="1600" dirty="0">
                        <a:solidFill>
                          <a:schemeClr val="bg1"/>
                        </a:solidFill>
                        <a:effectLst/>
                        <a:latin typeface="Times New Roman" panose="02020603050405020304" pitchFamily="18" charset="0"/>
                        <a:cs typeface="Times New Roman" panose="02020603050405020304" pitchFamily="18" charset="0"/>
                      </a:endParaRPr>
                    </a:p>
                    <a:p>
                      <a:pPr algn="ctr">
                        <a:lnSpc>
                          <a:spcPct val="107000"/>
                        </a:lnSpc>
                        <a:spcAft>
                          <a:spcPts val="0"/>
                        </a:spcAft>
                      </a:pPr>
                      <a:r>
                        <a:rPr lang="ro-RO" sz="1600" dirty="0">
                          <a:solidFill>
                            <a:schemeClr val="bg1"/>
                          </a:solidFill>
                          <a:effectLst/>
                          <a:latin typeface="Times New Roman" panose="02020603050405020304" pitchFamily="18" charset="0"/>
                          <a:cs typeface="Times New Roman" panose="02020603050405020304" pitchFamily="18" charset="0"/>
                        </a:rPr>
                        <a:t> </a:t>
                      </a:r>
                      <a:endParaRPr lang="fr-FR"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600" dirty="0" smtClean="0">
                          <a:solidFill>
                            <a:schemeClr val="bg1"/>
                          </a:solidFill>
                          <a:effectLst/>
                          <a:latin typeface="Times New Roman" panose="02020603050405020304" pitchFamily="18" charset="0"/>
                          <a:cs typeface="Times New Roman" panose="02020603050405020304" pitchFamily="18" charset="0"/>
                        </a:rPr>
                        <a:t>Punctaj </a:t>
                      </a:r>
                    </a:p>
                    <a:p>
                      <a:pPr algn="ctr">
                        <a:lnSpc>
                          <a:spcPct val="107000"/>
                        </a:lnSpc>
                        <a:spcAft>
                          <a:spcPts val="0"/>
                        </a:spcAft>
                      </a:pPr>
                      <a:r>
                        <a:rPr lang="ro-RO" sz="1600" dirty="0" smtClean="0">
                          <a:solidFill>
                            <a:schemeClr val="bg1"/>
                          </a:solidFill>
                          <a:effectLst/>
                          <a:latin typeface="Times New Roman" panose="02020603050405020304" pitchFamily="18" charset="0"/>
                          <a:cs typeface="Times New Roman" panose="02020603050405020304" pitchFamily="18" charset="0"/>
                        </a:rPr>
                        <a:t>clasa a V-a –  testul inițial la limba și literatura română</a:t>
                      </a:r>
                      <a:endParaRPr lang="fr-FR" sz="1600" dirty="0" smtClean="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807324484"/>
                  </a:ext>
                </a:extLst>
              </a:tr>
              <a:tr h="165022">
                <a:tc>
                  <a:txBody>
                    <a:bodyPr/>
                    <a:lstStyle/>
                    <a:p>
                      <a:pPr>
                        <a:lnSpc>
                          <a:spcPct val="107000"/>
                        </a:lnSpc>
                        <a:spcAft>
                          <a:spcPts val="0"/>
                        </a:spcAft>
                      </a:pPr>
                      <a:r>
                        <a:rPr lang="ro-RO" sz="1200" dirty="0">
                          <a:solidFill>
                            <a:schemeClr val="bg1"/>
                          </a:solidFill>
                          <a:effectLst/>
                        </a:rPr>
                        <a:t> </a:t>
                      </a:r>
                      <a:endParaRPr lang="fr-FR"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o-RO" sz="1200">
                          <a:solidFill>
                            <a:schemeClr val="bg1"/>
                          </a:solidFill>
                          <a:effectLst/>
                        </a:rPr>
                        <a:t> </a:t>
                      </a:r>
                      <a:endParaRPr lang="fr-FR" sz="1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o-RO" sz="1200">
                          <a:solidFill>
                            <a:schemeClr val="bg1"/>
                          </a:solidFill>
                          <a:effectLst/>
                        </a:rPr>
                        <a:t> </a:t>
                      </a:r>
                      <a:endParaRPr lang="fr-FR" sz="1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o-RO" sz="1200">
                          <a:solidFill>
                            <a:schemeClr val="bg1"/>
                          </a:solidFill>
                          <a:effectLst/>
                        </a:rPr>
                        <a:t> </a:t>
                      </a:r>
                      <a:endParaRPr lang="fr-FR" sz="1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o-RO" sz="1200" dirty="0">
                          <a:solidFill>
                            <a:schemeClr val="bg1"/>
                          </a:solidFill>
                          <a:effectLst/>
                        </a:rPr>
                        <a:t> </a:t>
                      </a:r>
                      <a:endParaRPr lang="fr-FR"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4037560139"/>
                  </a:ext>
                </a:extLst>
              </a:tr>
              <a:tr h="165022">
                <a:tc>
                  <a:txBody>
                    <a:bodyPr/>
                    <a:lstStyle/>
                    <a:p>
                      <a:pPr>
                        <a:lnSpc>
                          <a:spcPct val="107000"/>
                        </a:lnSpc>
                        <a:spcAft>
                          <a:spcPts val="0"/>
                        </a:spcAft>
                      </a:pPr>
                      <a:r>
                        <a:rPr lang="ro-RO" sz="1200">
                          <a:solidFill>
                            <a:schemeClr val="bg1"/>
                          </a:solidFill>
                          <a:effectLst/>
                        </a:rPr>
                        <a:t> </a:t>
                      </a:r>
                      <a:endParaRPr lang="fr-FR" sz="1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o-RO" sz="1200">
                          <a:solidFill>
                            <a:schemeClr val="bg1"/>
                          </a:solidFill>
                          <a:effectLst/>
                        </a:rPr>
                        <a:t> </a:t>
                      </a:r>
                      <a:endParaRPr lang="fr-FR" sz="1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o-RO" sz="1200">
                          <a:solidFill>
                            <a:schemeClr val="bg1"/>
                          </a:solidFill>
                          <a:effectLst/>
                        </a:rPr>
                        <a:t> </a:t>
                      </a:r>
                      <a:endParaRPr lang="fr-FR" sz="1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o-RO" sz="1200">
                          <a:solidFill>
                            <a:schemeClr val="bg1"/>
                          </a:solidFill>
                          <a:effectLst/>
                        </a:rPr>
                        <a:t> </a:t>
                      </a:r>
                      <a:endParaRPr lang="fr-FR" sz="1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o-RO" sz="1200" dirty="0">
                          <a:solidFill>
                            <a:schemeClr val="bg1"/>
                          </a:solidFill>
                          <a:effectLst/>
                        </a:rPr>
                        <a:t> </a:t>
                      </a:r>
                      <a:endParaRPr lang="fr-FR"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637552608"/>
                  </a:ext>
                </a:extLst>
              </a:tr>
              <a:tr h="165022">
                <a:tc>
                  <a:txBody>
                    <a:bodyPr/>
                    <a:lstStyle/>
                    <a:p>
                      <a:pPr>
                        <a:lnSpc>
                          <a:spcPct val="107000"/>
                        </a:lnSpc>
                        <a:spcAft>
                          <a:spcPts val="0"/>
                        </a:spcAft>
                      </a:pPr>
                      <a:r>
                        <a:rPr lang="ro-RO" sz="1200">
                          <a:solidFill>
                            <a:schemeClr val="bg1"/>
                          </a:solidFill>
                          <a:effectLst/>
                        </a:rPr>
                        <a:t> </a:t>
                      </a:r>
                      <a:endParaRPr lang="fr-FR" sz="1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o-RO" sz="1200">
                          <a:solidFill>
                            <a:schemeClr val="bg1"/>
                          </a:solidFill>
                          <a:effectLst/>
                        </a:rPr>
                        <a:t> </a:t>
                      </a:r>
                      <a:endParaRPr lang="fr-FR" sz="1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o-RO" sz="1200">
                          <a:solidFill>
                            <a:schemeClr val="bg1"/>
                          </a:solidFill>
                          <a:effectLst/>
                        </a:rPr>
                        <a:t> </a:t>
                      </a:r>
                      <a:endParaRPr lang="fr-FR" sz="1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o-RO" sz="1200">
                          <a:solidFill>
                            <a:schemeClr val="bg1"/>
                          </a:solidFill>
                          <a:effectLst/>
                        </a:rPr>
                        <a:t> </a:t>
                      </a:r>
                      <a:endParaRPr lang="fr-FR" sz="1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o-RO" sz="1200" dirty="0">
                          <a:solidFill>
                            <a:schemeClr val="bg1"/>
                          </a:solidFill>
                          <a:effectLst/>
                        </a:rPr>
                        <a:t> </a:t>
                      </a:r>
                      <a:endParaRPr lang="fr-FR"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753398473"/>
                  </a:ext>
                </a:extLst>
              </a:tr>
            </a:tbl>
          </a:graphicData>
        </a:graphic>
      </p:graphicFrame>
    </p:spTree>
    <p:extLst>
      <p:ext uri="{BB962C8B-B14F-4D97-AF65-F5344CB8AC3E}">
        <p14:creationId xmlns:p14="http://schemas.microsoft.com/office/powerpoint/2010/main" val="11322479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56A64A1-7A55-4600-B33E-871DF96DD0B0}"/>
              </a:ext>
            </a:extLst>
          </p:cNvPr>
          <p:cNvSpPr>
            <a:spLocks noGrp="1"/>
          </p:cNvSpPr>
          <p:nvPr>
            <p:ph type="title"/>
          </p:nvPr>
        </p:nvSpPr>
        <p:spPr/>
        <p:txBody>
          <a:bodyPr/>
          <a:lstStyle/>
          <a:p>
            <a:r>
              <a:rPr lang="ro-RO" sz="4400" b="1" dirty="0">
                <a:latin typeface="Times New Roman" panose="02020603050405020304" pitchFamily="18" charset="0"/>
                <a:cs typeface="Times New Roman" panose="02020603050405020304" pitchFamily="18" charset="0"/>
              </a:rPr>
              <a:t>4. Perspective</a:t>
            </a:r>
            <a:br>
              <a:rPr lang="ro-RO" sz="4400" b="1" dirty="0">
                <a:latin typeface="Times New Roman" panose="02020603050405020304" pitchFamily="18" charset="0"/>
                <a:cs typeface="Times New Roman" panose="02020603050405020304" pitchFamily="18" charset="0"/>
              </a:rPr>
            </a:br>
            <a:endParaRPr lang="fr-FR" dirty="0"/>
          </a:p>
        </p:txBody>
      </p:sp>
      <p:sp>
        <p:nvSpPr>
          <p:cNvPr id="3" name="Content Placeholder 2">
            <a:extLst>
              <a:ext uri="{FF2B5EF4-FFF2-40B4-BE49-F238E27FC236}">
                <a16:creationId xmlns:a16="http://schemas.microsoft.com/office/drawing/2014/main" xmlns="" id="{DDA6BEAC-9981-4B3C-97D8-5A9DB2323E1C}"/>
              </a:ext>
            </a:extLst>
          </p:cNvPr>
          <p:cNvSpPr>
            <a:spLocks noGrp="1"/>
          </p:cNvSpPr>
          <p:nvPr>
            <p:ph idx="1"/>
          </p:nvPr>
        </p:nvSpPr>
        <p:spPr>
          <a:xfrm>
            <a:off x="498763" y="1427018"/>
            <a:ext cx="10945091" cy="5084618"/>
          </a:xfrm>
        </p:spPr>
        <p:txBody>
          <a:bodyPr>
            <a:normAutofit/>
          </a:bodyPr>
          <a:lstStyle/>
          <a:p>
            <a:r>
              <a:rPr lang="ro-RO" sz="2800" b="1" dirty="0">
                <a:latin typeface="Times New Roman" panose="02020603050405020304" pitchFamily="18" charset="0"/>
                <a:cs typeface="Times New Roman" panose="02020603050405020304" pitchFamily="18" charset="0"/>
              </a:rPr>
              <a:t>4.2. Consiliul consultativ al disciplinei</a:t>
            </a:r>
          </a:p>
          <a:p>
            <a:pPr marL="0" indent="0">
              <a:buNone/>
            </a:pPr>
            <a:endParaRPr lang="ro-RO" sz="2800" b="1" dirty="0">
              <a:latin typeface="Times New Roman" panose="02020603050405020304" pitchFamily="18" charset="0"/>
              <a:cs typeface="Times New Roman" panose="02020603050405020304" pitchFamily="18" charset="0"/>
            </a:endParaRPr>
          </a:p>
          <a:p>
            <a:r>
              <a:rPr lang="ro-RO" sz="2800" b="1" dirty="0">
                <a:latin typeface="Times New Roman" panose="02020603050405020304" pitchFamily="18" charset="0"/>
                <a:cs typeface="Times New Roman" panose="02020603050405020304" pitchFamily="18" charset="0"/>
              </a:rPr>
              <a:t>4.3. Metodiști I.S.J. Cluj 2019-2020</a:t>
            </a:r>
          </a:p>
          <a:p>
            <a:pPr marL="285750" indent="-285750" algn="just">
              <a:buFont typeface="Wingdings" panose="05000000000000000000" pitchFamily="2" charset="2"/>
              <a:buChar char="§"/>
            </a:pPr>
            <a:r>
              <a:rPr lang="ro-RO" sz="2800" b="1" dirty="0">
                <a:latin typeface="Times New Roman" panose="02020603050405020304" pitchFamily="18" charset="0"/>
                <a:cs typeface="Times New Roman" panose="02020603050405020304" pitchFamily="18" charset="0"/>
              </a:rPr>
              <a:t>Metodiști de drept – profesorii de limba și literatura română care  coordonează practica pedagogică a elevilor de la profilul vocațional, specializarea învățători-educatori din cadrul Colegiului Național </a:t>
            </a:r>
            <a:r>
              <a:rPr lang="ro-RO" sz="2800" b="1" i="1" dirty="0">
                <a:latin typeface="Times New Roman" panose="02020603050405020304" pitchFamily="18" charset="0"/>
                <a:cs typeface="Times New Roman" panose="02020603050405020304" pitchFamily="18" charset="0"/>
              </a:rPr>
              <a:t>Gheorghe Lazăr</a:t>
            </a:r>
            <a:r>
              <a:rPr lang="ro-RO" sz="2800" dirty="0">
                <a:latin typeface="Times New Roman" panose="02020603050405020304" pitchFamily="18" charset="0"/>
                <a:cs typeface="Times New Roman" panose="02020603050405020304" pitchFamily="18" charset="0"/>
              </a:rPr>
              <a:t>;</a:t>
            </a:r>
          </a:p>
          <a:p>
            <a:pPr marL="285750" indent="-285750" algn="just">
              <a:buFont typeface="Wingdings" panose="05000000000000000000" pitchFamily="2" charset="2"/>
              <a:buChar char="§"/>
            </a:pPr>
            <a:r>
              <a:rPr lang="ro-RO" sz="2800" b="1" dirty="0">
                <a:latin typeface="Times New Roman" panose="02020603050405020304" pitchFamily="18" charset="0"/>
                <a:cs typeface="Times New Roman" panose="02020603050405020304" pitchFamily="18" charset="0"/>
              </a:rPr>
              <a:t>Metodiști admiși în urma desfășurării procedurii de selecție a profesorilor metodiști.</a:t>
            </a:r>
          </a:p>
          <a:p>
            <a:pPr marL="285750" indent="-285750">
              <a:buFont typeface="Wingdings" panose="05000000000000000000" pitchFamily="2" charset="2"/>
              <a:buChar char="§"/>
            </a:pPr>
            <a:endParaRPr lang="ro-RO" b="1" i="1" dirty="0"/>
          </a:p>
          <a:p>
            <a:pPr marL="285750" indent="-285750">
              <a:buFont typeface="Wingdings" panose="05000000000000000000" pitchFamily="2" charset="2"/>
              <a:buChar char="§"/>
            </a:pPr>
            <a:endParaRPr lang="ro-RO" b="1" dirty="0"/>
          </a:p>
          <a:p>
            <a:endParaRPr lang="fr-FR" dirty="0"/>
          </a:p>
        </p:txBody>
      </p:sp>
    </p:spTree>
    <p:extLst>
      <p:ext uri="{BB962C8B-B14F-4D97-AF65-F5344CB8AC3E}">
        <p14:creationId xmlns:p14="http://schemas.microsoft.com/office/powerpoint/2010/main" val="48694138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
            <a:ext cx="12001500" cy="6863417"/>
          </a:xfrm>
          <a:prstGeom prst="rect">
            <a:avLst/>
          </a:prstGeom>
          <a:noFill/>
        </p:spPr>
        <p:txBody>
          <a:bodyPr wrap="square" rtlCol="0">
            <a:spAutoFit/>
          </a:bodyPr>
          <a:lstStyle/>
          <a:p>
            <a:r>
              <a:rPr lang="ro-RO" sz="2400" b="1" dirty="0"/>
              <a:t>		</a:t>
            </a:r>
            <a:r>
              <a:rPr lang="ro-RO" sz="3200" b="1"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4. Perspective </a:t>
            </a:r>
          </a:p>
          <a:p>
            <a:r>
              <a:rPr lang="ro-RO" sz="2400" b="1" dirty="0">
                <a:latin typeface="Times New Roman" panose="02020603050405020304" pitchFamily="18" charset="0"/>
                <a:cs typeface="Times New Roman" panose="02020603050405020304" pitchFamily="18" charset="0"/>
              </a:rPr>
              <a:t>	4.4. Cercurile metodice</a:t>
            </a:r>
          </a:p>
          <a:p>
            <a:pPr marL="1257300" lvl="2" indent="-342900">
              <a:buFontTx/>
              <a:buChar char="-"/>
            </a:pPr>
            <a:r>
              <a:rPr lang="ro-RO" sz="2400" b="1" dirty="0">
                <a:latin typeface="Times New Roman" panose="02020603050405020304" pitchFamily="18" charset="0"/>
                <a:cs typeface="Times New Roman" panose="02020603050405020304" pitchFamily="18" charset="0"/>
              </a:rPr>
              <a:t>Coordonatori de cerc: </a:t>
            </a:r>
          </a:p>
          <a:p>
            <a:r>
              <a:rPr lang="ro-RO" sz="2400" b="1" dirty="0">
                <a:latin typeface="Times New Roman" panose="02020603050405020304" pitchFamily="18" charset="0"/>
                <a:cs typeface="Times New Roman" panose="02020603050405020304" pitchFamily="18" charset="0"/>
              </a:rPr>
              <a:t> 		a) Cluj - nivel gimnazial (Cluj și împrejurimi) : Sfîrlea Lenuța,  Popa  Mihaela</a:t>
            </a:r>
          </a:p>
          <a:p>
            <a:r>
              <a:rPr lang="ro-RO" sz="2400" b="1" dirty="0">
                <a:latin typeface="Times New Roman" panose="02020603050405020304" pitchFamily="18" charset="0"/>
                <a:cs typeface="Times New Roman" panose="02020603050405020304" pitchFamily="18" charset="0"/>
              </a:rPr>
              <a:t>              			 - nivel liceal - teoretic: Popescu Cristina, Pop Iulia</a:t>
            </a:r>
          </a:p>
          <a:p>
            <a:r>
              <a:rPr lang="ro-RO" sz="2400" b="1" dirty="0">
                <a:latin typeface="Times New Roman" panose="02020603050405020304" pitchFamily="18" charset="0"/>
                <a:cs typeface="Times New Roman" panose="02020603050405020304" pitchFamily="18" charset="0"/>
              </a:rPr>
              <a:t>   					- vocațional: Deji Tereza, Coța Cristian</a:t>
            </a:r>
          </a:p>
          <a:p>
            <a:r>
              <a:rPr lang="ro-RO" sz="2400" b="1" dirty="0">
                <a:latin typeface="Times New Roman" panose="02020603050405020304" pitchFamily="18" charset="0"/>
                <a:cs typeface="Times New Roman" panose="02020603050405020304" pitchFamily="18" charset="0"/>
              </a:rPr>
              <a:t>					- tehnologic: Diertic Adriana, Torje Nadia</a:t>
            </a:r>
          </a:p>
          <a:p>
            <a:r>
              <a:rPr lang="ro-RO" sz="2400" b="1" dirty="0">
                <a:latin typeface="Times New Roman" panose="02020603050405020304" pitchFamily="18" charset="0"/>
                <a:cs typeface="Times New Roman" panose="02020603050405020304" pitchFamily="18" charset="0"/>
              </a:rPr>
              <a:t>		b) Dej – nivel gimnazial și liceal : Bumbu Simona, </a:t>
            </a:r>
            <a:r>
              <a:rPr lang="en-US" sz="2400" b="1" dirty="0" err="1">
                <a:latin typeface="Times New Roman" panose="02020603050405020304" pitchFamily="18" charset="0"/>
                <a:cs typeface="Times New Roman" panose="02020603050405020304" pitchFamily="18" charset="0"/>
              </a:rPr>
              <a:t>Petru</a:t>
            </a:r>
            <a:r>
              <a:rPr lang="ro-RO" sz="2400" b="1" dirty="0">
                <a:latin typeface="Times New Roman" panose="02020603050405020304" pitchFamily="18" charset="0"/>
                <a:cs typeface="Times New Roman" panose="02020603050405020304" pitchFamily="18" charset="0"/>
              </a:rPr>
              <a:t>ța Vasiliu</a:t>
            </a:r>
          </a:p>
          <a:p>
            <a:r>
              <a:rPr lang="ro-RO" sz="2400" b="1" dirty="0">
                <a:latin typeface="Times New Roman" panose="02020603050405020304" pitchFamily="18" charset="0"/>
                <a:cs typeface="Times New Roman" panose="02020603050405020304" pitchFamily="18" charset="0"/>
              </a:rPr>
              <a:t>		c) Gherla – Monoses Cosmina, Rus Adriana</a:t>
            </a:r>
          </a:p>
          <a:p>
            <a:r>
              <a:rPr lang="ro-RO" sz="2400" b="1" dirty="0">
                <a:latin typeface="Times New Roman" panose="02020603050405020304" pitchFamily="18" charset="0"/>
                <a:cs typeface="Times New Roman" panose="02020603050405020304" pitchFamily="18" charset="0"/>
              </a:rPr>
              <a:t>		d) Turda – Pop Simona, Miron Laura</a:t>
            </a:r>
          </a:p>
          <a:p>
            <a:r>
              <a:rPr lang="ro-RO" sz="2400" b="1" dirty="0">
                <a:latin typeface="Times New Roman" panose="02020603050405020304" pitchFamily="18" charset="0"/>
                <a:cs typeface="Times New Roman" panose="02020603050405020304" pitchFamily="18" charset="0"/>
              </a:rPr>
              <a:t>		e) Câmpia Turzii - Corchiș Loredana, Spîlnăcan Diana</a:t>
            </a:r>
          </a:p>
          <a:p>
            <a:r>
              <a:rPr lang="ro-RO" sz="2400" b="1" dirty="0">
                <a:latin typeface="Times New Roman" panose="02020603050405020304" pitchFamily="18" charset="0"/>
                <a:cs typeface="Times New Roman" panose="02020603050405020304" pitchFamily="18" charset="0"/>
              </a:rPr>
              <a:t>		f) Huedin-  Stănică Daniela, Bălan Dinu</a:t>
            </a:r>
          </a:p>
          <a:p>
            <a:endParaRPr lang="ro-RO" sz="2400" b="1" dirty="0">
              <a:latin typeface="Times New Roman" panose="02020603050405020304" pitchFamily="18" charset="0"/>
              <a:cs typeface="Times New Roman" panose="02020603050405020304" pitchFamily="18" charset="0"/>
            </a:endParaRPr>
          </a:p>
          <a:p>
            <a:r>
              <a:rPr lang="ro-RO" sz="2400" b="1" dirty="0">
                <a:latin typeface="Times New Roman" panose="02020603050405020304" pitchFamily="18" charset="0"/>
                <a:cs typeface="Times New Roman" panose="02020603050405020304" pitchFamily="18" charset="0"/>
              </a:rPr>
              <a:t>	4.5. Predarea disciplinei Elemente de limba latină și de cultură romanică la cls. a VII-a</a:t>
            </a:r>
          </a:p>
          <a:p>
            <a:r>
              <a:rPr lang="ro-RO" sz="2400" b="1" dirty="0">
                <a:latin typeface="Times New Roman" panose="02020603050405020304" pitchFamily="18" charset="0"/>
                <a:cs typeface="Times New Roman" panose="02020603050405020304" pitchFamily="18" charset="0"/>
              </a:rPr>
              <a:t>	4. 6.  Activități metodice- prin CCD Cluj  </a:t>
            </a:r>
          </a:p>
          <a:p>
            <a:r>
              <a:rPr lang="ro-RO" sz="2400" b="1" dirty="0">
                <a:latin typeface="Times New Roman" panose="02020603050405020304" pitchFamily="18" charset="0"/>
                <a:cs typeface="Times New Roman" panose="02020603050405020304" pitchFamily="18" charset="0"/>
              </a:rPr>
              <a:t>	4.6. Selecția pentru orele de la Excelență</a:t>
            </a:r>
          </a:p>
          <a:p>
            <a:r>
              <a:rPr lang="ro-RO" sz="2400" b="1" dirty="0">
                <a:latin typeface="Times New Roman" panose="02020603050405020304" pitchFamily="18" charset="0"/>
                <a:cs typeface="Times New Roman" panose="02020603050405020304" pitchFamily="18" charset="0"/>
              </a:rPr>
              <a:t>      4.7. Olimpiadele școlare - ordinul 4203/2018</a:t>
            </a:r>
          </a:p>
          <a:p>
            <a:endParaRPr lang="ro-RO" sz="2400" b="1" dirty="0"/>
          </a:p>
        </p:txBody>
      </p:sp>
    </p:spTree>
    <p:extLst>
      <p:ext uri="{BB962C8B-B14F-4D97-AF65-F5344CB8AC3E}">
        <p14:creationId xmlns:p14="http://schemas.microsoft.com/office/powerpoint/2010/main" val="9305486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3583" y="532015"/>
            <a:ext cx="11307418" cy="6309420"/>
          </a:xfrm>
          <a:prstGeom prst="rect">
            <a:avLst/>
          </a:prstGeom>
          <a:noFill/>
        </p:spPr>
        <p:txBody>
          <a:bodyPr wrap="square" rtlCol="0">
            <a:spAutoFit/>
          </a:bodyPr>
          <a:lstStyle/>
          <a:p>
            <a:r>
              <a:rPr lang="ro-RO" sz="3200" b="1" dirty="0">
                <a:latin typeface="Times New Roman" panose="02020603050405020304" pitchFamily="18" charset="0"/>
                <a:cs typeface="Times New Roman" panose="02020603050405020304" pitchFamily="18" charset="0"/>
              </a:rPr>
              <a:t>		</a:t>
            </a:r>
            <a:r>
              <a:rPr lang="ro-RO" sz="3600" b="1" dirty="0">
                <a:latin typeface="Times New Roman" panose="02020603050405020304" pitchFamily="18" charset="0"/>
                <a:cs typeface="Times New Roman" panose="02020603050405020304" pitchFamily="18" charset="0"/>
              </a:rPr>
              <a:t>	5. CONCLUZII</a:t>
            </a:r>
          </a:p>
          <a:p>
            <a:endParaRPr lang="ro-RO" b="1"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
            </a:pPr>
            <a:r>
              <a:rPr lang="ro-RO" sz="2800" b="1" dirty="0">
                <a:latin typeface="Times New Roman" panose="02020603050405020304" pitchFamily="18" charset="0"/>
                <a:cs typeface="Times New Roman" panose="02020603050405020304" pitchFamily="18" charset="0"/>
              </a:rPr>
              <a:t>Elementele de curriculum care se aplică în anul școlar 2019-2020: noua programă pentru clasele a V-a, a VI-a și a VII-a, programele în vigoare pentru celelalte clase;</a:t>
            </a:r>
          </a:p>
          <a:p>
            <a:pPr marL="285750" indent="-285750" algn="just">
              <a:buFont typeface="Wingdings" panose="05000000000000000000" pitchFamily="2" charset="2"/>
              <a:buChar char="§"/>
            </a:pPr>
            <a:r>
              <a:rPr lang="ro-RO" sz="2800" b="1" u="sng" dirty="0">
                <a:latin typeface="Times New Roman" panose="02020603050405020304" pitchFamily="18" charset="0"/>
                <a:cs typeface="Times New Roman" panose="02020603050405020304" pitchFamily="18" charset="0"/>
              </a:rPr>
              <a:t>Planificarea este un instrument individual de lucru, nu poate fi șablon, este o reflectare personalizată a programei</a:t>
            </a:r>
            <a:r>
              <a:rPr lang="ro-RO" sz="2800" b="1" dirty="0">
                <a:latin typeface="Times New Roman" panose="02020603050405020304" pitchFamily="18" charset="0"/>
                <a:cs typeface="Times New Roman" panose="02020603050405020304" pitchFamily="18" charset="0"/>
              </a:rPr>
              <a:t>;</a:t>
            </a:r>
          </a:p>
          <a:p>
            <a:pPr marL="285750" indent="-285750" algn="just">
              <a:buFont typeface="Wingdings" panose="05000000000000000000" pitchFamily="2" charset="2"/>
              <a:buChar char="§"/>
            </a:pPr>
            <a:r>
              <a:rPr lang="ro-RO" sz="2800" b="1" dirty="0">
                <a:latin typeface="Times New Roman" panose="02020603050405020304" pitchFamily="18" charset="0"/>
                <a:cs typeface="Times New Roman" panose="02020603050405020304" pitchFamily="18" charset="0"/>
              </a:rPr>
              <a:t>Manualul este orientativ, trebuie adaptat la specificul clasei, individualizat în procesul didactic;</a:t>
            </a:r>
          </a:p>
          <a:p>
            <a:pPr marL="285750" indent="-285750" algn="just">
              <a:buFont typeface="Wingdings" panose="05000000000000000000" pitchFamily="2" charset="2"/>
              <a:buChar char="§"/>
            </a:pPr>
            <a:r>
              <a:rPr lang="ro-RO" sz="2800" b="1" dirty="0">
                <a:latin typeface="Times New Roman" panose="02020603050405020304" pitchFamily="18" charset="0"/>
                <a:cs typeface="Times New Roman" panose="02020603050405020304" pitchFamily="18" charset="0"/>
              </a:rPr>
              <a:t>Elevii au nevoie </a:t>
            </a:r>
            <a:r>
              <a:rPr lang="ro-RO" sz="2800" b="1" u="sng" dirty="0">
                <a:latin typeface="Times New Roman" panose="02020603050405020304" pitchFamily="18" charset="0"/>
                <a:cs typeface="Times New Roman" panose="02020603050405020304" pitchFamily="18" charset="0"/>
              </a:rPr>
              <a:t>de a fi tratați diferențiat </a:t>
            </a:r>
            <a:r>
              <a:rPr lang="ro-RO" sz="2800" b="1" dirty="0">
                <a:latin typeface="Times New Roman" panose="02020603050405020304" pitchFamily="18" charset="0"/>
                <a:cs typeface="Times New Roman" panose="02020603050405020304" pitchFamily="18" charset="0"/>
              </a:rPr>
              <a:t>(dezvoltarea capacității celor mai puțin pregătiți la nivel maxim);</a:t>
            </a:r>
          </a:p>
          <a:p>
            <a:pPr marL="285750" indent="-285750" algn="just">
              <a:buFont typeface="Wingdings" panose="05000000000000000000" pitchFamily="2" charset="2"/>
              <a:buChar char="§"/>
            </a:pPr>
            <a:r>
              <a:rPr lang="ro-RO" sz="2800" b="1" dirty="0">
                <a:latin typeface="Times New Roman" panose="02020603050405020304" pitchFamily="18" charset="0"/>
                <a:cs typeface="Times New Roman" panose="02020603050405020304" pitchFamily="18" charset="0"/>
              </a:rPr>
              <a:t>Utilizarea auxiliarelor și a mijloacelor didactice avizate, cu respectarea procedurii de achiziție a acestora;</a:t>
            </a:r>
          </a:p>
          <a:p>
            <a:pPr marL="285750" indent="-285750" algn="just">
              <a:buFont typeface="Wingdings" panose="05000000000000000000" pitchFamily="2" charset="2"/>
              <a:buChar char="§"/>
            </a:pPr>
            <a:r>
              <a:rPr lang="ro-RO" sz="2800" b="1" dirty="0">
                <a:latin typeface="Times New Roman" panose="02020603050405020304" pitchFamily="18" charset="0"/>
                <a:cs typeface="Times New Roman" panose="02020603050405020304" pitchFamily="18" charset="0"/>
              </a:rPr>
              <a:t>…        </a:t>
            </a:r>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292753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81200" y="3217025"/>
            <a:ext cx="8866909" cy="707886"/>
          </a:xfrm>
          <a:prstGeom prst="rect">
            <a:avLst/>
          </a:prstGeom>
          <a:noFill/>
        </p:spPr>
        <p:txBody>
          <a:bodyPr wrap="square" rtlCol="0">
            <a:spAutoFit/>
          </a:bodyPr>
          <a:lstStyle/>
          <a:p>
            <a:r>
              <a:rPr lang="ro-RO" sz="4000" b="1" dirty="0">
                <a:latin typeface="Times New Roman" panose="02020603050405020304" pitchFamily="18" charset="0"/>
                <a:cs typeface="Times New Roman" panose="02020603050405020304" pitchFamily="18" charset="0"/>
              </a:rPr>
              <a:t>SUCCES ÎN NOUL AN ȘCOLAR!</a:t>
            </a:r>
            <a:endParaRPr lang="en-US"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38276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2DB8D2E1-C286-4BED-8738-75760ADA0134}"/>
              </a:ext>
            </a:extLst>
          </p:cNvPr>
          <p:cNvSpPr/>
          <p:nvPr/>
        </p:nvSpPr>
        <p:spPr>
          <a:xfrm>
            <a:off x="665018" y="375334"/>
            <a:ext cx="9571182" cy="461665"/>
          </a:xfrm>
          <a:prstGeom prst="rect">
            <a:avLst/>
          </a:prstGeom>
        </p:spPr>
        <p:txBody>
          <a:bodyPr wrap="square">
            <a:spAutoFit/>
          </a:bodyPr>
          <a:lstStyle/>
          <a:p>
            <a:r>
              <a:rPr lang="ro-RO" sz="2400" b="1" dirty="0">
                <a:latin typeface="Times New Roman" panose="02020603050405020304" pitchFamily="18" charset="0"/>
                <a:cs typeface="Times New Roman" panose="02020603050405020304" pitchFamily="18" charset="0"/>
              </a:rPr>
              <a:t>Clasament Evaluare națională</a:t>
            </a:r>
            <a:r>
              <a:rPr lang="en-US" sz="2400" b="1"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a:t>
            </a:r>
            <a:r>
              <a:rPr lang="en-US" sz="2400" b="1" dirty="0" err="1">
                <a:latin typeface="Times New Roman" panose="02020603050405020304" pitchFamily="18" charset="0"/>
                <a:cs typeface="Times New Roman" panose="02020603050405020304" pitchFamily="18" charset="0"/>
              </a:rPr>
              <a:t>ultimele</a:t>
            </a:r>
            <a:r>
              <a:rPr lang="ro-RO" sz="2400" b="1" dirty="0">
                <a:latin typeface="Times New Roman" panose="02020603050405020304" pitchFamily="18" charset="0"/>
                <a:cs typeface="Times New Roman" panose="02020603050405020304" pitchFamily="18" charset="0"/>
              </a:rPr>
              <a:t> poziții)</a:t>
            </a:r>
            <a:endParaRPr lang="en-US" sz="2400" b="1" dirty="0">
              <a:latin typeface="Times New Roman" panose="02020603050405020304" pitchFamily="18" charset="0"/>
              <a:cs typeface="Times New Roman" panose="02020603050405020304" pitchFamily="18" charset="0"/>
            </a:endParaRPr>
          </a:p>
        </p:txBody>
      </p:sp>
      <p:sp>
        <p:nvSpPr>
          <p:cNvPr id="7" name="Rectangle 2">
            <a:extLst>
              <a:ext uri="{FF2B5EF4-FFF2-40B4-BE49-F238E27FC236}">
                <a16:creationId xmlns:a16="http://schemas.microsoft.com/office/drawing/2014/main" xmlns="" id="{6FFF3A65-C46B-4048-9F16-109A5853AE64}"/>
              </a:ext>
            </a:extLst>
          </p:cNvPr>
          <p:cNvSpPr>
            <a:spLocks noChangeArrowheads="1"/>
          </p:cNvSpPr>
          <p:nvPr/>
        </p:nvSpPr>
        <p:spPr bwMode="auto">
          <a:xfrm>
            <a:off x="1457325" y="2052638"/>
            <a:ext cx="10734675" cy="461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fr-FR"/>
          </a:p>
        </p:txBody>
      </p:sp>
      <p:graphicFrame>
        <p:nvGraphicFramePr>
          <p:cNvPr id="2" name="Table 1"/>
          <p:cNvGraphicFramePr>
            <a:graphicFrameLocks noGrp="1"/>
          </p:cNvGraphicFramePr>
          <p:nvPr>
            <p:extLst>
              <p:ext uri="{D42A27DB-BD31-4B8C-83A1-F6EECF244321}">
                <p14:modId xmlns:p14="http://schemas.microsoft.com/office/powerpoint/2010/main" val="2985640401"/>
              </p:ext>
            </p:extLst>
          </p:nvPr>
        </p:nvGraphicFramePr>
        <p:xfrm>
          <a:off x="277091" y="836999"/>
          <a:ext cx="11540836" cy="5827021"/>
        </p:xfrm>
        <a:graphic>
          <a:graphicData uri="http://schemas.openxmlformats.org/drawingml/2006/table">
            <a:tbl>
              <a:tblPr>
                <a:tableStyleId>{5C22544A-7EE6-4342-B048-85BDC9FD1C3A}</a:tableStyleId>
              </a:tblPr>
              <a:tblGrid>
                <a:gridCol w="6066599">
                  <a:extLst>
                    <a:ext uri="{9D8B030D-6E8A-4147-A177-3AD203B41FA5}">
                      <a16:colId xmlns:a16="http://schemas.microsoft.com/office/drawing/2014/main" xmlns="" val="2439829411"/>
                    </a:ext>
                  </a:extLst>
                </a:gridCol>
                <a:gridCol w="5474237">
                  <a:extLst>
                    <a:ext uri="{9D8B030D-6E8A-4147-A177-3AD203B41FA5}">
                      <a16:colId xmlns:a16="http://schemas.microsoft.com/office/drawing/2014/main" xmlns="" val="2040841603"/>
                    </a:ext>
                  </a:extLst>
                </a:gridCol>
              </a:tblGrid>
              <a:tr h="255417">
                <a:tc>
                  <a:txBody>
                    <a:bodyPr/>
                    <a:lstStyle/>
                    <a:p>
                      <a:pPr algn="l" fontAlgn="b"/>
                      <a:r>
                        <a:rPr lang="en-US" sz="1400" u="none" strike="noStrike">
                          <a:effectLst/>
                          <a:latin typeface="Times New Roman" panose="02020603050405020304" pitchFamily="18" charset="0"/>
                          <a:cs typeface="Times New Roman" panose="02020603050405020304" pitchFamily="18" charset="0"/>
                        </a:rPr>
                        <a:t>LICEUL CU PROGRAM SPORTIV CLUJ-NAPOCA</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5.48</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extLst>
                  <a:ext uri="{0D108BD9-81ED-4DB2-BD59-A6C34878D82A}">
                    <a16:rowId xmlns:a16="http://schemas.microsoft.com/office/drawing/2014/main" xmlns="" val="1641613351"/>
                  </a:ext>
                </a:extLst>
              </a:tr>
              <a:tr h="255417">
                <a:tc>
                  <a:txBody>
                    <a:bodyPr/>
                    <a:lstStyle/>
                    <a:p>
                      <a:pPr algn="l" fontAlgn="b"/>
                      <a:r>
                        <a:rPr lang="en-US" sz="1400" u="none" strike="noStrike">
                          <a:effectLst/>
                          <a:latin typeface="Times New Roman" panose="02020603050405020304" pitchFamily="18" charset="0"/>
                          <a:cs typeface="Times New Roman" panose="02020603050405020304" pitchFamily="18" charset="0"/>
                        </a:rPr>
                        <a:t>ȘCOALA GIMNAZIALĂ IARA, COM. IARA</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5.48</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extLst>
                  <a:ext uri="{0D108BD9-81ED-4DB2-BD59-A6C34878D82A}">
                    <a16:rowId xmlns:a16="http://schemas.microsoft.com/office/drawing/2014/main" xmlns="" val="2779906459"/>
                  </a:ext>
                </a:extLst>
              </a:tr>
              <a:tr h="255417">
                <a:tc>
                  <a:txBody>
                    <a:bodyPr/>
                    <a:lstStyle/>
                    <a:p>
                      <a:pPr algn="l" fontAlgn="b"/>
                      <a:r>
                        <a:rPr lang="en-US" sz="1400" u="none" strike="noStrike" dirty="0">
                          <a:effectLst/>
                          <a:latin typeface="Times New Roman" panose="02020603050405020304" pitchFamily="18" charset="0"/>
                          <a:cs typeface="Times New Roman" panose="02020603050405020304" pitchFamily="18" charset="0"/>
                        </a:rPr>
                        <a:t>ȘCOALA GIMNAZIALĂ BATIN, COM. UNGURAȘ</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5.43</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extLst>
                  <a:ext uri="{0D108BD9-81ED-4DB2-BD59-A6C34878D82A}">
                    <a16:rowId xmlns:a16="http://schemas.microsoft.com/office/drawing/2014/main" xmlns="" val="3646843306"/>
                  </a:ext>
                </a:extLst>
              </a:tr>
              <a:tr h="255417">
                <a:tc>
                  <a:txBody>
                    <a:bodyPr/>
                    <a:lstStyle/>
                    <a:p>
                      <a:pPr algn="l" fontAlgn="b"/>
                      <a:r>
                        <a:rPr lang="en-US" sz="1400" u="none" strike="noStrike">
                          <a:effectLst/>
                          <a:latin typeface="Times New Roman" panose="02020603050405020304" pitchFamily="18" charset="0"/>
                          <a:cs typeface="Times New Roman" panose="02020603050405020304" pitchFamily="18" charset="0"/>
                        </a:rPr>
                        <a:t>ȘCOALA GIMNAZIALĂ REFORMATĂ "TALENTUM" CLUJ-NAPOCA</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5.43</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extLst>
                  <a:ext uri="{0D108BD9-81ED-4DB2-BD59-A6C34878D82A}">
                    <a16:rowId xmlns:a16="http://schemas.microsoft.com/office/drawing/2014/main" xmlns="" val="324367344"/>
                  </a:ext>
                </a:extLst>
              </a:tr>
              <a:tr h="255417">
                <a:tc>
                  <a:txBody>
                    <a:bodyPr/>
                    <a:lstStyle/>
                    <a:p>
                      <a:pPr algn="l" fontAlgn="b"/>
                      <a:r>
                        <a:rPr lang="en-US" sz="1400" u="none" strike="noStrike">
                          <a:effectLst/>
                          <a:latin typeface="Times New Roman" panose="02020603050405020304" pitchFamily="18" charset="0"/>
                          <a:cs typeface="Times New Roman" panose="02020603050405020304" pitchFamily="18" charset="0"/>
                        </a:rPr>
                        <a:t>ȘCOALA GIMNAZIALĂ "TAMAS GYULA" MERA, COM. BACIU</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5.42</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extLst>
                  <a:ext uri="{0D108BD9-81ED-4DB2-BD59-A6C34878D82A}">
                    <a16:rowId xmlns:a16="http://schemas.microsoft.com/office/drawing/2014/main" xmlns="" val="318878120"/>
                  </a:ext>
                </a:extLst>
              </a:tr>
              <a:tr h="255417">
                <a:tc>
                  <a:txBody>
                    <a:bodyPr/>
                    <a:lstStyle/>
                    <a:p>
                      <a:pPr algn="l" fontAlgn="b"/>
                      <a:r>
                        <a:rPr lang="pt-BR" sz="1400" u="none" strike="noStrike">
                          <a:effectLst/>
                          <a:latin typeface="Times New Roman" panose="02020603050405020304" pitchFamily="18" charset="0"/>
                          <a:cs typeface="Times New Roman" panose="02020603050405020304" pitchFamily="18" charset="0"/>
                        </a:rPr>
                        <a:t>ȘCOALA GIMNAZIALĂ CARA, COM. COJOCNA</a:t>
                      </a:r>
                      <a:endParaRPr lang="pt-BR"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5.22</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extLst>
                  <a:ext uri="{0D108BD9-81ED-4DB2-BD59-A6C34878D82A}">
                    <a16:rowId xmlns:a16="http://schemas.microsoft.com/office/drawing/2014/main" xmlns="" val="1915541156"/>
                  </a:ext>
                </a:extLst>
              </a:tr>
              <a:tr h="255417">
                <a:tc>
                  <a:txBody>
                    <a:bodyPr/>
                    <a:lstStyle/>
                    <a:p>
                      <a:pPr algn="l" fontAlgn="b"/>
                      <a:r>
                        <a:rPr lang="en-US" sz="1400" u="none" strike="noStrike">
                          <a:effectLst/>
                          <a:latin typeface="Times New Roman" panose="02020603050405020304" pitchFamily="18" charset="0"/>
                          <a:cs typeface="Times New Roman" panose="02020603050405020304" pitchFamily="18" charset="0"/>
                        </a:rPr>
                        <a:t>ȘCOALA GIMNAZIALĂ SIC, COM. SIC</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5.2</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extLst>
                  <a:ext uri="{0D108BD9-81ED-4DB2-BD59-A6C34878D82A}">
                    <a16:rowId xmlns:a16="http://schemas.microsoft.com/office/drawing/2014/main" xmlns="" val="4038773815"/>
                  </a:ext>
                </a:extLst>
              </a:tr>
              <a:tr h="255417">
                <a:tc>
                  <a:txBody>
                    <a:bodyPr/>
                    <a:lstStyle/>
                    <a:p>
                      <a:pPr algn="l" fontAlgn="b"/>
                      <a:r>
                        <a:rPr lang="pt-BR" sz="1400" u="none" strike="noStrike">
                          <a:effectLst/>
                          <a:latin typeface="Times New Roman" panose="02020603050405020304" pitchFamily="18" charset="0"/>
                          <a:cs typeface="Times New Roman" panose="02020603050405020304" pitchFamily="18" charset="0"/>
                        </a:rPr>
                        <a:t>ȘCOALA GIMNAZIALĂ SÂNNICOARA, COM. APAHIDA</a:t>
                      </a:r>
                      <a:endParaRPr lang="pt-BR"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5.15</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extLst>
                  <a:ext uri="{0D108BD9-81ED-4DB2-BD59-A6C34878D82A}">
                    <a16:rowId xmlns:a16="http://schemas.microsoft.com/office/drawing/2014/main" xmlns="" val="980883369"/>
                  </a:ext>
                </a:extLst>
              </a:tr>
              <a:tr h="255417">
                <a:tc>
                  <a:txBody>
                    <a:bodyPr/>
                    <a:lstStyle/>
                    <a:p>
                      <a:pPr algn="l" fontAlgn="b"/>
                      <a:r>
                        <a:rPr lang="en-US" sz="1400" u="none" strike="noStrike">
                          <a:effectLst/>
                          <a:latin typeface="Times New Roman" panose="02020603050405020304" pitchFamily="18" charset="0"/>
                          <a:cs typeface="Times New Roman" panose="02020603050405020304" pitchFamily="18" charset="0"/>
                        </a:rPr>
                        <a:t>ȘCOALA GIMNAZIALĂ MUNTELE RECE, COM. MĂGURI RĂCĂTĂU</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4.9</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extLst>
                  <a:ext uri="{0D108BD9-81ED-4DB2-BD59-A6C34878D82A}">
                    <a16:rowId xmlns:a16="http://schemas.microsoft.com/office/drawing/2014/main" xmlns="" val="1286865048"/>
                  </a:ext>
                </a:extLst>
              </a:tr>
              <a:tr h="255417">
                <a:tc>
                  <a:txBody>
                    <a:bodyPr/>
                    <a:lstStyle/>
                    <a:p>
                      <a:pPr algn="l" fontAlgn="b"/>
                      <a:r>
                        <a:rPr lang="en-US" sz="1400" u="none" strike="noStrike" dirty="0">
                          <a:effectLst/>
                          <a:latin typeface="Times New Roman" panose="02020603050405020304" pitchFamily="18" charset="0"/>
                          <a:cs typeface="Times New Roman" panose="02020603050405020304" pitchFamily="18" charset="0"/>
                        </a:rPr>
                        <a:t>ȘCOALA GIMNAZIALĂ COJOCNA, COM. COJOCNA</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4.88</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extLst>
                  <a:ext uri="{0D108BD9-81ED-4DB2-BD59-A6C34878D82A}">
                    <a16:rowId xmlns:a16="http://schemas.microsoft.com/office/drawing/2014/main" xmlns="" val="1799367006"/>
                  </a:ext>
                </a:extLst>
              </a:tr>
              <a:tr h="255417">
                <a:tc>
                  <a:txBody>
                    <a:bodyPr/>
                    <a:lstStyle/>
                    <a:p>
                      <a:pPr algn="l" fontAlgn="b"/>
                      <a:r>
                        <a:rPr lang="it-IT" sz="1400" u="none" strike="noStrike" dirty="0">
                          <a:effectLst/>
                          <a:latin typeface="Times New Roman" panose="02020603050405020304" pitchFamily="18" charset="0"/>
                          <a:cs typeface="Times New Roman" panose="02020603050405020304" pitchFamily="18" charset="0"/>
                        </a:rPr>
                        <a:t>ȘCOALA GIMNAZIALĂ CHINTENI, COM. CHINTENI</a:t>
                      </a:r>
                      <a:endParaRPr lang="it-IT"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4.76</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extLst>
                  <a:ext uri="{0D108BD9-81ED-4DB2-BD59-A6C34878D82A}">
                    <a16:rowId xmlns:a16="http://schemas.microsoft.com/office/drawing/2014/main" xmlns="" val="2037650768"/>
                  </a:ext>
                </a:extLst>
              </a:tr>
              <a:tr h="255417">
                <a:tc>
                  <a:txBody>
                    <a:bodyPr/>
                    <a:lstStyle/>
                    <a:p>
                      <a:pPr algn="l" fontAlgn="b"/>
                      <a:r>
                        <a:rPr lang="en-US" sz="1400" u="none" strike="noStrike">
                          <a:effectLst/>
                          <a:latin typeface="Times New Roman" panose="02020603050405020304" pitchFamily="18" charset="0"/>
                          <a:cs typeface="Times New Roman" panose="02020603050405020304" pitchFamily="18" charset="0"/>
                        </a:rPr>
                        <a:t>ȘCOALA GIMNAZIALĂ VAIDA CĂMĂRAȘ, COM. CĂIANU</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4.74</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extLst>
                  <a:ext uri="{0D108BD9-81ED-4DB2-BD59-A6C34878D82A}">
                    <a16:rowId xmlns:a16="http://schemas.microsoft.com/office/drawing/2014/main" xmlns="" val="3810888845"/>
                  </a:ext>
                </a:extLst>
              </a:tr>
              <a:tr h="255417">
                <a:tc>
                  <a:txBody>
                    <a:bodyPr/>
                    <a:lstStyle/>
                    <a:p>
                      <a:pPr algn="l" fontAlgn="b"/>
                      <a:r>
                        <a:rPr lang="en-US" sz="1400" u="none" strike="noStrike">
                          <a:effectLst/>
                          <a:latin typeface="Times New Roman" panose="02020603050405020304" pitchFamily="18" charset="0"/>
                          <a:cs typeface="Times New Roman" panose="02020603050405020304" pitchFamily="18" charset="0"/>
                        </a:rPr>
                        <a:t>ȘCOALA GIMNAZIALĂ BOBÂLNA, COM. BOBÂLNA</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4.69</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extLst>
                  <a:ext uri="{0D108BD9-81ED-4DB2-BD59-A6C34878D82A}">
                    <a16:rowId xmlns:a16="http://schemas.microsoft.com/office/drawing/2014/main" xmlns="" val="2839034799"/>
                  </a:ext>
                </a:extLst>
              </a:tr>
              <a:tr h="255417">
                <a:tc>
                  <a:txBody>
                    <a:bodyPr/>
                    <a:lstStyle/>
                    <a:p>
                      <a:pPr algn="l" fontAlgn="b"/>
                      <a:r>
                        <a:rPr lang="en-US" sz="1400" u="none" strike="noStrike">
                          <a:effectLst/>
                          <a:latin typeface="Times New Roman" panose="02020603050405020304" pitchFamily="18" charset="0"/>
                          <a:cs typeface="Times New Roman" panose="02020603050405020304" pitchFamily="18" charset="0"/>
                        </a:rPr>
                        <a:t>ȘCOALA GIMNAZIALĂ SUCEAGU, COM. BACIU</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4.64</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extLst>
                  <a:ext uri="{0D108BD9-81ED-4DB2-BD59-A6C34878D82A}">
                    <a16:rowId xmlns:a16="http://schemas.microsoft.com/office/drawing/2014/main" xmlns="" val="2543677573"/>
                  </a:ext>
                </a:extLst>
              </a:tr>
              <a:tr h="255417">
                <a:tc>
                  <a:txBody>
                    <a:bodyPr/>
                    <a:lstStyle/>
                    <a:p>
                      <a:pPr algn="l" fontAlgn="b"/>
                      <a:r>
                        <a:rPr lang="en-US" sz="1400" u="none" strike="noStrike">
                          <a:effectLst/>
                          <a:latin typeface="Times New Roman" panose="02020603050405020304" pitchFamily="18" charset="0"/>
                          <a:cs typeface="Times New Roman" panose="02020603050405020304" pitchFamily="18" charset="0"/>
                        </a:rPr>
                        <a:t>ȘCOALA GIMNAZIALĂ "AVRAM IANCU" BELIȘ, COM. BELIȘ</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4.6</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extLst>
                  <a:ext uri="{0D108BD9-81ED-4DB2-BD59-A6C34878D82A}">
                    <a16:rowId xmlns:a16="http://schemas.microsoft.com/office/drawing/2014/main" xmlns="" val="437564695"/>
                  </a:ext>
                </a:extLst>
              </a:tr>
              <a:tr h="255417">
                <a:tc>
                  <a:txBody>
                    <a:bodyPr/>
                    <a:lstStyle/>
                    <a:p>
                      <a:pPr algn="l" fontAlgn="b"/>
                      <a:r>
                        <a:rPr lang="en-US" sz="1400" u="none" strike="noStrike">
                          <a:effectLst/>
                          <a:latin typeface="Times New Roman" panose="02020603050405020304" pitchFamily="18" charset="0"/>
                          <a:cs typeface="Times New Roman" panose="02020603050405020304" pitchFamily="18" charset="0"/>
                        </a:rPr>
                        <a:t>ȘCOALA GIMNAZIALĂ "ADY ENDRE" SÂNCRAIU, COM. SÂNCRAIU</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tc>
                  <a:txBody>
                    <a:bodyPr/>
                    <a:lstStyle/>
                    <a:p>
                      <a:pPr algn="ctr" fontAlgn="b"/>
                      <a:r>
                        <a:rPr lang="en-US" sz="1400" u="none" strike="noStrike" dirty="0">
                          <a:effectLst/>
                          <a:latin typeface="Times New Roman" panose="02020603050405020304" pitchFamily="18" charset="0"/>
                          <a:cs typeface="Times New Roman" panose="02020603050405020304" pitchFamily="18" charset="0"/>
                        </a:rPr>
                        <a:t>4.54</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extLst>
                  <a:ext uri="{0D108BD9-81ED-4DB2-BD59-A6C34878D82A}">
                    <a16:rowId xmlns:a16="http://schemas.microsoft.com/office/drawing/2014/main" xmlns="" val="2111633196"/>
                  </a:ext>
                </a:extLst>
              </a:tr>
              <a:tr h="255417">
                <a:tc>
                  <a:txBody>
                    <a:bodyPr/>
                    <a:lstStyle/>
                    <a:p>
                      <a:pPr algn="l" fontAlgn="b"/>
                      <a:r>
                        <a:rPr lang="en-US" sz="1400" u="none" strike="noStrike">
                          <a:effectLst/>
                          <a:latin typeface="Times New Roman" panose="02020603050405020304" pitchFamily="18" charset="0"/>
                          <a:cs typeface="Times New Roman" panose="02020603050405020304" pitchFamily="18" charset="0"/>
                        </a:rPr>
                        <a:t>ȘCOALA GIMNAZIALĂ UNGURAȘ, COM. UNGURAȘ</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4.54</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extLst>
                  <a:ext uri="{0D108BD9-81ED-4DB2-BD59-A6C34878D82A}">
                    <a16:rowId xmlns:a16="http://schemas.microsoft.com/office/drawing/2014/main" xmlns="" val="4137260011"/>
                  </a:ext>
                </a:extLst>
              </a:tr>
              <a:tr h="255417">
                <a:tc>
                  <a:txBody>
                    <a:bodyPr/>
                    <a:lstStyle/>
                    <a:p>
                      <a:pPr algn="l" fontAlgn="b"/>
                      <a:r>
                        <a:rPr lang="en-US" sz="1400" u="none" strike="noStrike">
                          <a:effectLst/>
                          <a:latin typeface="Times New Roman" panose="02020603050405020304" pitchFamily="18" charset="0"/>
                          <a:cs typeface="Times New Roman" panose="02020603050405020304" pitchFamily="18" charset="0"/>
                        </a:rPr>
                        <a:t>ȘCOALA GIMNAZIALĂ PALATCA, COM. PALATCA</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4.38</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extLst>
                  <a:ext uri="{0D108BD9-81ED-4DB2-BD59-A6C34878D82A}">
                    <a16:rowId xmlns:a16="http://schemas.microsoft.com/office/drawing/2014/main" xmlns="" val="434389655"/>
                  </a:ext>
                </a:extLst>
              </a:tr>
              <a:tr h="255417">
                <a:tc>
                  <a:txBody>
                    <a:bodyPr/>
                    <a:lstStyle/>
                    <a:p>
                      <a:pPr algn="l" fontAlgn="b"/>
                      <a:r>
                        <a:rPr lang="en-US" sz="1400" u="none" strike="noStrike">
                          <a:effectLst/>
                          <a:latin typeface="Times New Roman" panose="02020603050405020304" pitchFamily="18" charset="0"/>
                          <a:cs typeface="Times New Roman" panose="02020603050405020304" pitchFamily="18" charset="0"/>
                        </a:rPr>
                        <a:t>LICEUL SPECIAL PENTRU DEFICIENȚI DE VEDERE CLUJ-NAPOCA</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3.35</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extLst>
                  <a:ext uri="{0D108BD9-81ED-4DB2-BD59-A6C34878D82A}">
                    <a16:rowId xmlns:a16="http://schemas.microsoft.com/office/drawing/2014/main" xmlns="" val="3238923513"/>
                  </a:ext>
                </a:extLst>
              </a:tr>
              <a:tr h="255417">
                <a:tc>
                  <a:txBody>
                    <a:bodyPr/>
                    <a:lstStyle/>
                    <a:p>
                      <a:pPr algn="l" fontAlgn="b"/>
                      <a:r>
                        <a:rPr lang="en-US" sz="1400" u="none" strike="noStrike">
                          <a:effectLst/>
                          <a:latin typeface="Times New Roman" panose="02020603050405020304" pitchFamily="18" charset="0"/>
                          <a:cs typeface="Times New Roman" panose="02020603050405020304" pitchFamily="18" charset="0"/>
                        </a:rPr>
                        <a:t>ȘCOALA PROFESIONALĂ POIANA TURDA</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3.08</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extLst>
                  <a:ext uri="{0D108BD9-81ED-4DB2-BD59-A6C34878D82A}">
                    <a16:rowId xmlns:a16="http://schemas.microsoft.com/office/drawing/2014/main" xmlns="" val="3834553792"/>
                  </a:ext>
                </a:extLst>
              </a:tr>
              <a:tr h="463264">
                <a:tc>
                  <a:txBody>
                    <a:bodyPr/>
                    <a:lstStyle/>
                    <a:p>
                      <a:pPr algn="l" fontAlgn="b"/>
                      <a:r>
                        <a:rPr lang="en-US" sz="1400" u="none" strike="noStrike" dirty="0">
                          <a:effectLst/>
                          <a:latin typeface="Times New Roman" panose="02020603050405020304" pitchFamily="18" charset="0"/>
                          <a:cs typeface="Times New Roman" panose="02020603050405020304" pitchFamily="18" charset="0"/>
                        </a:rPr>
                        <a:t>LICEUL TEHNOLOGIC SPECIAL PENTRU DEFICIENȚI DE AUZ CLUJ-NAPOCA</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tc>
                  <a:txBody>
                    <a:bodyPr/>
                    <a:lstStyle/>
                    <a:p>
                      <a:pPr algn="ctr" fontAlgn="b"/>
                      <a:r>
                        <a:rPr lang="en-US" sz="1400" u="none" strike="noStrike">
                          <a:effectLst/>
                          <a:latin typeface="Times New Roman" panose="02020603050405020304" pitchFamily="18" charset="0"/>
                          <a:cs typeface="Times New Roman" panose="02020603050405020304" pitchFamily="18" charset="0"/>
                        </a:rPr>
                        <a:t>2.72</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extLst>
                  <a:ext uri="{0D108BD9-81ED-4DB2-BD59-A6C34878D82A}">
                    <a16:rowId xmlns:a16="http://schemas.microsoft.com/office/drawing/2014/main" xmlns="" val="2081161409"/>
                  </a:ext>
                </a:extLst>
              </a:tr>
              <a:tr h="255417">
                <a:tc>
                  <a:txBody>
                    <a:bodyPr/>
                    <a:lstStyle/>
                    <a:p>
                      <a:pPr algn="l" fontAlgn="b"/>
                      <a:r>
                        <a:rPr lang="en-US" sz="1400" u="none" strike="noStrike">
                          <a:effectLst/>
                          <a:latin typeface="Times New Roman" panose="02020603050405020304" pitchFamily="18" charset="0"/>
                          <a:cs typeface="Times New Roman" panose="02020603050405020304" pitchFamily="18" charset="0"/>
                        </a:rPr>
                        <a:t>ȘCOALA GIMNAZIALĂ SUATU, COM. SUATU</a:t>
                      </a:r>
                      <a:endParaRPr lang="en-US"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tc>
                  <a:txBody>
                    <a:bodyPr/>
                    <a:lstStyle/>
                    <a:p>
                      <a:pPr algn="ctr" fontAlgn="b"/>
                      <a:r>
                        <a:rPr lang="en-US" sz="1400" u="none" strike="noStrike" dirty="0">
                          <a:effectLst/>
                          <a:latin typeface="Times New Roman" panose="02020603050405020304" pitchFamily="18" charset="0"/>
                          <a:cs typeface="Times New Roman" panose="02020603050405020304" pitchFamily="18" charset="0"/>
                        </a:rPr>
                        <a:t>2.25</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05" marR="9505" marT="9505" marB="0" anchor="b"/>
                </a:tc>
                <a:extLst>
                  <a:ext uri="{0D108BD9-81ED-4DB2-BD59-A6C34878D82A}">
                    <a16:rowId xmlns:a16="http://schemas.microsoft.com/office/drawing/2014/main" xmlns="" val="1397603801"/>
                  </a:ext>
                </a:extLst>
              </a:tr>
            </a:tbl>
          </a:graphicData>
        </a:graphic>
      </p:graphicFrame>
    </p:spTree>
    <p:extLst>
      <p:ext uri="{BB962C8B-B14F-4D97-AF65-F5344CB8AC3E}">
        <p14:creationId xmlns:p14="http://schemas.microsoft.com/office/powerpoint/2010/main" val="2925485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19200" y="429490"/>
            <a:ext cx="11429999" cy="2831544"/>
          </a:xfrm>
          <a:prstGeom prst="rect">
            <a:avLst/>
          </a:prstGeom>
          <a:noFill/>
        </p:spPr>
        <p:txBody>
          <a:bodyPr wrap="square" rtlCol="0">
            <a:spAutoFit/>
          </a:bodyPr>
          <a:lstStyle/>
          <a:p>
            <a:pPr lvl="0"/>
            <a:r>
              <a:rPr lang="ro-RO" sz="4000" b="1" dirty="0">
                <a:ln w="0"/>
                <a:effectLst>
                  <a:outerShdw blurRad="38100" dist="19050" dir="2700000" algn="tl" rotWithShape="0">
                    <a:prstClr val="black">
                      <a:alpha val="40000"/>
                    </a:prstClr>
                  </a:outerShdw>
                </a:effectLst>
                <a:latin typeface="Times New Roman" panose="02020603050405020304" pitchFamily="18" charset="0"/>
                <a:cs typeface="Times New Roman" panose="02020603050405020304" pitchFamily="18" charset="0"/>
              </a:rPr>
              <a:t>1. Diagnoza procesului educațional la disciplina limba și literatura română</a:t>
            </a:r>
          </a:p>
          <a:p>
            <a:pPr lvl="0"/>
            <a:r>
              <a:rPr lang="ro-RO" sz="2400" dirty="0">
                <a:ln w="0"/>
                <a:effectLst>
                  <a:outerShdw blurRad="38100" dist="19050" dir="2700000" algn="tl" rotWithShape="0">
                    <a:prstClr val="black">
                      <a:alpha val="40000"/>
                    </a:prstClr>
                  </a:outerShdw>
                </a:effectLst>
                <a:latin typeface="Times New Roman" panose="02020603050405020304" pitchFamily="18" charset="0"/>
                <a:cs typeface="Times New Roman" panose="02020603050405020304" pitchFamily="18" charset="0"/>
              </a:rPr>
              <a:t> 		</a:t>
            </a:r>
          </a:p>
          <a:p>
            <a:pPr lvl="0" algn="ctr"/>
            <a:r>
              <a:rPr lang="ro-RO" sz="2800" b="1" dirty="0">
                <a:latin typeface="Times New Roman" panose="02020603050405020304" pitchFamily="18" charset="0"/>
                <a:cs typeface="Times New Roman" panose="02020603050405020304" pitchFamily="18" charset="0"/>
              </a:rPr>
              <a:t>1.2. Rezultatele la Examenul de Bacalaureat</a:t>
            </a:r>
          </a:p>
          <a:p>
            <a:pPr lvl="0"/>
            <a:endParaRPr lang="ro-RO" sz="2800" b="1" dirty="0">
              <a:solidFill>
                <a:prstClr val="black"/>
              </a:solidFill>
              <a:latin typeface="Times New Roman" panose="02020603050405020304" pitchFamily="18" charset="0"/>
              <a:cs typeface="Times New Roman" panose="02020603050405020304" pitchFamily="18" charset="0"/>
            </a:endParaRPr>
          </a:p>
          <a:p>
            <a:pPr lvl="0"/>
            <a:endParaRPr lang="en-US" b="1" dirty="0">
              <a:solidFill>
                <a:prstClr val="black"/>
              </a:solidFill>
            </a:endParaRPr>
          </a:p>
        </p:txBody>
      </p:sp>
      <p:sp>
        <p:nvSpPr>
          <p:cNvPr id="7" name="TextBox 6"/>
          <p:cNvSpPr txBox="1"/>
          <p:nvPr/>
        </p:nvSpPr>
        <p:spPr>
          <a:xfrm>
            <a:off x="1219201" y="2550525"/>
            <a:ext cx="10363199" cy="2092881"/>
          </a:xfrm>
          <a:prstGeom prst="rect">
            <a:avLst/>
          </a:prstGeom>
          <a:noFill/>
        </p:spPr>
        <p:txBody>
          <a:bodyPr wrap="square" rtlCol="0">
            <a:spAutoFit/>
          </a:bodyPr>
          <a:lstStyle/>
          <a:p>
            <a:r>
              <a:rPr lang="ro-RO" sz="1600" b="1" dirty="0"/>
              <a:t> 		     </a:t>
            </a:r>
          </a:p>
          <a:p>
            <a:pPr marL="285750" indent="-285750">
              <a:buFont typeface="Arial" panose="020B0604020202020204" pitchFamily="34" charset="0"/>
              <a:buChar char="•"/>
            </a:pPr>
            <a:r>
              <a:rPr lang="ro-RO" sz="1600" b="1" dirty="0"/>
              <a:t> </a:t>
            </a:r>
            <a:r>
              <a:rPr lang="en-US" sz="2400" b="1" dirty="0" err="1">
                <a:latin typeface="Times New Roman" panose="02020603050405020304" pitchFamily="18" charset="0"/>
                <a:cs typeface="Times New Roman" panose="02020603050405020304" pitchFamily="18" charset="0"/>
              </a:rPr>
              <a:t>Competențele</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lingvistice</a:t>
            </a:r>
            <a:r>
              <a:rPr lang="en-US" sz="2400" b="1" dirty="0">
                <a:latin typeface="Times New Roman" panose="02020603050405020304" pitchFamily="18" charset="0"/>
                <a:cs typeface="Times New Roman" panose="02020603050405020304" pitchFamily="18" charset="0"/>
              </a:rPr>
              <a:t> de </a:t>
            </a:r>
            <a:r>
              <a:rPr lang="en-US" sz="2400" b="1" dirty="0" err="1">
                <a:latin typeface="Times New Roman" panose="02020603050405020304" pitchFamily="18" charset="0"/>
                <a:cs typeface="Times New Roman" panose="02020603050405020304" pitchFamily="18" charset="0"/>
              </a:rPr>
              <a:t>comunicare</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orală</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în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limba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română</a:t>
            </a:r>
            <a:endParaRPr lang="ro-RO" sz="2400" b="1" dirty="0">
              <a:latin typeface="Times New Roman" panose="02020603050405020304" pitchFamily="18" charset="0"/>
              <a:cs typeface="Times New Roman" panose="02020603050405020304" pitchFamily="18" charset="0"/>
            </a:endParaRPr>
          </a:p>
          <a:p>
            <a:endParaRPr lang="ro-RO" sz="24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ro-RO" sz="2400" b="1" dirty="0">
                <a:latin typeface="Times New Roman" panose="02020603050405020304" pitchFamily="18" charset="0"/>
                <a:cs typeface="Times New Roman" panose="02020603050405020304" pitchFamily="18" charset="0"/>
              </a:rPr>
              <a:t>Proba </a:t>
            </a:r>
            <a:r>
              <a:rPr lang="en-US" sz="2400" b="1" dirty="0">
                <a:latin typeface="Times New Roman" panose="02020603050405020304" pitchFamily="18" charset="0"/>
                <a:cs typeface="Times New Roman" panose="02020603050405020304" pitchFamily="18" charset="0"/>
              </a:rPr>
              <a:t>E</a:t>
            </a:r>
            <a:r>
              <a:rPr lang="ro-RO" sz="2400" b="1" dirty="0">
                <a:latin typeface="Times New Roman" panose="02020603050405020304" pitchFamily="18" charset="0"/>
                <a:cs typeface="Times New Roman" panose="02020603050405020304" pitchFamily="18" charset="0"/>
              </a:rPr>
              <a:t>: limba și literatura română - scris (promovabilitate</a:t>
            </a:r>
            <a:r>
              <a:rPr lang="en-US" sz="2400" b="1" dirty="0">
                <a:latin typeface="Times New Roman" panose="02020603050405020304" pitchFamily="18" charset="0"/>
                <a:cs typeface="Times New Roman" panose="02020603050405020304" pitchFamily="18" charset="0"/>
              </a:rPr>
              <a:t> 95,07%</a:t>
            </a:r>
            <a:r>
              <a:rPr lang="ro-RO" sz="2400" b="1" dirty="0">
                <a:latin typeface="Times New Roman" panose="02020603050405020304" pitchFamily="18" charset="0"/>
                <a:cs typeface="Times New Roman" panose="02020603050405020304" pitchFamily="18" charset="0"/>
              </a:rPr>
              <a:t>)</a:t>
            </a:r>
          </a:p>
          <a:p>
            <a:endParaRPr lang="ro-RO" sz="2400" b="1" dirty="0">
              <a:latin typeface="Times New Roman" panose="02020603050405020304" pitchFamily="18" charset="0"/>
              <a:cs typeface="Times New Roman" panose="02020603050405020304" pitchFamily="18" charset="0"/>
            </a:endParaRPr>
          </a:p>
          <a:p>
            <a:endParaRPr lang="en-US" dirty="0"/>
          </a:p>
        </p:txBody>
      </p:sp>
      <p:graphicFrame>
        <p:nvGraphicFramePr>
          <p:cNvPr id="4" name="Table 3">
            <a:extLst>
              <a:ext uri="{FF2B5EF4-FFF2-40B4-BE49-F238E27FC236}">
                <a16:creationId xmlns:a16="http://schemas.microsoft.com/office/drawing/2014/main" xmlns="" id="{0142D8F0-113E-4708-9DBA-175348A272D3}"/>
              </a:ext>
            </a:extLst>
          </p:cNvPr>
          <p:cNvGraphicFramePr>
            <a:graphicFrameLocks noGrp="1"/>
          </p:cNvGraphicFramePr>
          <p:nvPr>
            <p:extLst>
              <p:ext uri="{D42A27DB-BD31-4B8C-83A1-F6EECF244321}">
                <p14:modId xmlns:p14="http://schemas.microsoft.com/office/powerpoint/2010/main" val="132224820"/>
              </p:ext>
            </p:extLst>
          </p:nvPr>
        </p:nvGraphicFramePr>
        <p:xfrm>
          <a:off x="2951018" y="4201696"/>
          <a:ext cx="5486401" cy="2092880"/>
        </p:xfrm>
        <a:graphic>
          <a:graphicData uri="http://schemas.openxmlformats.org/drawingml/2006/table">
            <a:tbl>
              <a:tblPr firstRow="1" firstCol="1" bandRow="1"/>
              <a:tblGrid>
                <a:gridCol w="2895600">
                  <a:extLst>
                    <a:ext uri="{9D8B030D-6E8A-4147-A177-3AD203B41FA5}">
                      <a16:colId xmlns:a16="http://schemas.microsoft.com/office/drawing/2014/main" xmlns="" val="1388946536"/>
                    </a:ext>
                  </a:extLst>
                </a:gridCol>
                <a:gridCol w="2590801">
                  <a:extLst>
                    <a:ext uri="{9D8B030D-6E8A-4147-A177-3AD203B41FA5}">
                      <a16:colId xmlns:a16="http://schemas.microsoft.com/office/drawing/2014/main" xmlns="" val="2382723288"/>
                    </a:ext>
                  </a:extLst>
                </a:gridCol>
              </a:tblGrid>
              <a:tr h="1046440">
                <a:tc>
                  <a:txBody>
                    <a:bodyPr/>
                    <a:lstStyle/>
                    <a:p>
                      <a:pPr algn="ctr">
                        <a:lnSpc>
                          <a:spcPct val="107000"/>
                        </a:lnSpc>
                        <a:spcAft>
                          <a:spcPts val="0"/>
                        </a:spcAft>
                      </a:pPr>
                      <a:r>
                        <a:rPr lang="fr-FR" sz="2400" dirty="0" err="1">
                          <a:effectLst/>
                          <a:latin typeface="Times New Roman" panose="02020603050405020304" pitchFamily="18" charset="0"/>
                          <a:ea typeface="Calibri" panose="020F0502020204030204" pitchFamily="34" charset="0"/>
                          <a:cs typeface="Times New Roman" panose="02020603050405020304" pitchFamily="18" charset="0"/>
                        </a:rPr>
                        <a:t>candidați</a:t>
                      </a:r>
                      <a:r>
                        <a:rPr lang="fr-FR"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2400" dirty="0" err="1">
                          <a:effectLst/>
                          <a:latin typeface="Times New Roman" panose="02020603050405020304" pitchFamily="18" charset="0"/>
                          <a:ea typeface="Calibri" panose="020F0502020204030204" pitchFamily="34" charset="0"/>
                          <a:cs typeface="Times New Roman" panose="02020603050405020304" pitchFamily="18" charset="0"/>
                        </a:rPr>
                        <a:t>înscriși</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2400" dirty="0" err="1">
                          <a:effectLst/>
                          <a:latin typeface="Times New Roman" panose="02020603050405020304" pitchFamily="18" charset="0"/>
                          <a:ea typeface="Calibri" panose="020F0502020204030204" pitchFamily="34" charset="0"/>
                          <a:cs typeface="Times New Roman" panose="02020603050405020304" pitchFamily="18" charset="0"/>
                        </a:rPr>
                        <a:t>candidați</a:t>
                      </a:r>
                      <a:r>
                        <a:rPr lang="fr-FR"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2400" dirty="0" err="1">
                          <a:effectLst/>
                          <a:latin typeface="Times New Roman" panose="02020603050405020304" pitchFamily="18" charset="0"/>
                          <a:ea typeface="Calibri" panose="020F0502020204030204" pitchFamily="34" charset="0"/>
                          <a:cs typeface="Times New Roman" panose="02020603050405020304" pitchFamily="18" charset="0"/>
                        </a:rPr>
                        <a:t>promovați</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726697435"/>
                  </a:ext>
                </a:extLst>
              </a:tr>
              <a:tr h="1046440">
                <a:tc>
                  <a:txBody>
                    <a:bodyPr/>
                    <a:lstStyle/>
                    <a:p>
                      <a:pPr algn="ctr">
                        <a:lnSpc>
                          <a:spcPct val="107000"/>
                        </a:lnSpc>
                        <a:spcAft>
                          <a:spcPts val="0"/>
                        </a:spcAft>
                      </a:pPr>
                      <a:r>
                        <a:rPr lang="fr-FR" sz="2400" dirty="0">
                          <a:effectLst/>
                          <a:latin typeface="Times New Roman" panose="02020603050405020304" pitchFamily="18" charset="0"/>
                          <a:ea typeface="Calibri" panose="020F0502020204030204" pitchFamily="34" charset="0"/>
                          <a:cs typeface="Times New Roman" panose="02020603050405020304" pitchFamily="18" charset="0"/>
                        </a:rPr>
                        <a:t>3783</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2400" dirty="0">
                          <a:effectLst/>
                          <a:latin typeface="Times New Roman" panose="02020603050405020304" pitchFamily="18" charset="0"/>
                          <a:ea typeface="Calibri" panose="020F0502020204030204" pitchFamily="34" charset="0"/>
                          <a:cs typeface="Times New Roman" panose="02020603050405020304" pitchFamily="18" charset="0"/>
                        </a:rPr>
                        <a:t>3587</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796043041"/>
                  </a:ext>
                </a:extLst>
              </a:tr>
            </a:tbl>
          </a:graphicData>
        </a:graphic>
      </p:graphicFrame>
    </p:spTree>
    <p:extLst>
      <p:ext uri="{BB962C8B-B14F-4D97-AF65-F5344CB8AC3E}">
        <p14:creationId xmlns:p14="http://schemas.microsoft.com/office/powerpoint/2010/main" val="1989799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xmlns="" id="{510DC17A-519C-403D-8551-33C7B30D281B}"/>
              </a:ext>
            </a:extLst>
          </p:cNvPr>
          <p:cNvGraphicFramePr>
            <a:graphicFrameLocks noGrp="1"/>
          </p:cNvGraphicFramePr>
          <p:nvPr>
            <p:extLst>
              <p:ext uri="{D42A27DB-BD31-4B8C-83A1-F6EECF244321}">
                <p14:modId xmlns:p14="http://schemas.microsoft.com/office/powerpoint/2010/main" val="2601607702"/>
              </p:ext>
            </p:extLst>
          </p:nvPr>
        </p:nvGraphicFramePr>
        <p:xfrm>
          <a:off x="318655" y="1759528"/>
          <a:ext cx="11485417" cy="4668983"/>
        </p:xfrm>
        <a:graphic>
          <a:graphicData uri="http://schemas.openxmlformats.org/drawingml/2006/table">
            <a:tbl>
              <a:tblPr>
                <a:tableStyleId>{5C22544A-7EE6-4342-B048-85BDC9FD1C3A}</a:tableStyleId>
              </a:tblPr>
              <a:tblGrid>
                <a:gridCol w="957118">
                  <a:extLst>
                    <a:ext uri="{9D8B030D-6E8A-4147-A177-3AD203B41FA5}">
                      <a16:colId xmlns:a16="http://schemas.microsoft.com/office/drawing/2014/main" xmlns="" val="759562637"/>
                    </a:ext>
                  </a:extLst>
                </a:gridCol>
                <a:gridCol w="957118">
                  <a:extLst>
                    <a:ext uri="{9D8B030D-6E8A-4147-A177-3AD203B41FA5}">
                      <a16:colId xmlns:a16="http://schemas.microsoft.com/office/drawing/2014/main" xmlns="" val="1248321189"/>
                    </a:ext>
                  </a:extLst>
                </a:gridCol>
                <a:gridCol w="1538896">
                  <a:extLst>
                    <a:ext uri="{9D8B030D-6E8A-4147-A177-3AD203B41FA5}">
                      <a16:colId xmlns:a16="http://schemas.microsoft.com/office/drawing/2014/main" xmlns="" val="665848211"/>
                    </a:ext>
                  </a:extLst>
                </a:gridCol>
                <a:gridCol w="1381253">
                  <a:extLst>
                    <a:ext uri="{9D8B030D-6E8A-4147-A177-3AD203B41FA5}">
                      <a16:colId xmlns:a16="http://schemas.microsoft.com/office/drawing/2014/main" xmlns="" val="3399935494"/>
                    </a:ext>
                  </a:extLst>
                </a:gridCol>
                <a:gridCol w="1981797">
                  <a:extLst>
                    <a:ext uri="{9D8B030D-6E8A-4147-A177-3AD203B41FA5}">
                      <a16:colId xmlns:a16="http://schemas.microsoft.com/office/drawing/2014/main" xmlns="" val="2397806721"/>
                    </a:ext>
                  </a:extLst>
                </a:gridCol>
                <a:gridCol w="1621471">
                  <a:extLst>
                    <a:ext uri="{9D8B030D-6E8A-4147-A177-3AD203B41FA5}">
                      <a16:colId xmlns:a16="http://schemas.microsoft.com/office/drawing/2014/main" xmlns="" val="2153458915"/>
                    </a:ext>
                  </a:extLst>
                </a:gridCol>
                <a:gridCol w="1666511">
                  <a:extLst>
                    <a:ext uri="{9D8B030D-6E8A-4147-A177-3AD203B41FA5}">
                      <a16:colId xmlns:a16="http://schemas.microsoft.com/office/drawing/2014/main" xmlns="" val="3072880730"/>
                    </a:ext>
                  </a:extLst>
                </a:gridCol>
                <a:gridCol w="1381253">
                  <a:extLst>
                    <a:ext uri="{9D8B030D-6E8A-4147-A177-3AD203B41FA5}">
                      <a16:colId xmlns:a16="http://schemas.microsoft.com/office/drawing/2014/main" xmlns="" val="2739238086"/>
                    </a:ext>
                  </a:extLst>
                </a:gridCol>
              </a:tblGrid>
              <a:tr h="684763">
                <a:tc gridSpan="8">
                  <a:txBody>
                    <a:bodyPr/>
                    <a:lstStyle/>
                    <a:p>
                      <a:pPr algn="ctr" fontAlgn="b"/>
                      <a:r>
                        <a:rPr lang="en-US" sz="2000" b="1" u="none" strike="noStrike" dirty="0">
                          <a:effectLst/>
                          <a:latin typeface="Times New Roman" panose="02020603050405020304" pitchFamily="18" charset="0"/>
                          <a:cs typeface="Times New Roman" panose="02020603050405020304" pitchFamily="18" charset="0"/>
                        </a:rPr>
                        <a:t>2019</a:t>
                      </a:r>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3913610059"/>
                  </a:ext>
                </a:extLst>
              </a:tr>
              <a:tr h="675338">
                <a:tc gridSpan="8">
                  <a:txBody>
                    <a:bodyPr/>
                    <a:lstStyle/>
                    <a:p>
                      <a:pPr algn="ctr" fontAlgn="b"/>
                      <a:r>
                        <a:rPr lang="en-US" sz="2000" b="1" u="none" strike="noStrike" dirty="0">
                          <a:effectLst/>
                          <a:latin typeface="Times New Roman" panose="02020603050405020304" pitchFamily="18" charset="0"/>
                          <a:cs typeface="Times New Roman" panose="02020603050405020304" pitchFamily="18" charset="0"/>
                        </a:rPr>
                        <a:t>LIMBA ROMÂN</a:t>
                      </a:r>
                      <a:r>
                        <a:rPr lang="ro-RO" sz="2000" b="1" u="none" strike="noStrike" dirty="0">
                          <a:effectLst/>
                          <a:latin typeface="Times New Roman" panose="02020603050405020304" pitchFamily="18" charset="0"/>
                          <a:cs typeface="Times New Roman" panose="02020603050405020304" pitchFamily="18" charset="0"/>
                        </a:rPr>
                        <a:t>Ă</a:t>
                      </a:r>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2007080483"/>
                  </a:ext>
                </a:extLst>
              </a:tr>
              <a:tr h="643179">
                <a:tc>
                  <a:txBody>
                    <a:bodyPr/>
                    <a:lstStyle/>
                    <a:p>
                      <a:pPr algn="ctr" fontAlgn="b"/>
                      <a:r>
                        <a:rPr lang="en-US" sz="2000" u="none" strike="noStrike" dirty="0">
                          <a:effectLst/>
                          <a:latin typeface="Times New Roman" panose="02020603050405020304" pitchFamily="18" charset="0"/>
                          <a:cs typeface="Times New Roman" panose="02020603050405020304" pitchFamily="18" charset="0"/>
                        </a:rPr>
                        <a:t> </a:t>
                      </a:r>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2000" b="1" u="none" strike="noStrike" dirty="0" err="1">
                          <a:effectLst/>
                          <a:latin typeface="Times New Roman" panose="02020603050405020304" pitchFamily="18" charset="0"/>
                          <a:cs typeface="Times New Roman" panose="02020603050405020304" pitchFamily="18" charset="0"/>
                        </a:rPr>
                        <a:t>Evalua</a:t>
                      </a:r>
                      <a:r>
                        <a:rPr lang="ro-RO" sz="2000" b="1" u="none" strike="noStrike" dirty="0">
                          <a:effectLst/>
                          <a:latin typeface="Times New Roman" panose="02020603050405020304" pitchFamily="18" charset="0"/>
                          <a:cs typeface="Times New Roman" panose="02020603050405020304" pitchFamily="18" charset="0"/>
                        </a:rPr>
                        <a:t>ț</a:t>
                      </a:r>
                      <a:r>
                        <a:rPr lang="en-US" sz="2000" b="1" u="none" strike="noStrike" dirty="0" err="1">
                          <a:effectLst/>
                          <a:latin typeface="Times New Roman" panose="02020603050405020304" pitchFamily="18" charset="0"/>
                          <a:cs typeface="Times New Roman" panose="02020603050405020304" pitchFamily="18" charset="0"/>
                        </a:rPr>
                        <a:t>i</a:t>
                      </a:r>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2000" b="1" u="none" strike="noStrike" dirty="0">
                          <a:effectLst/>
                          <a:latin typeface="Times New Roman" panose="02020603050405020304" pitchFamily="18" charset="0"/>
                          <a:cs typeface="Times New Roman" panose="02020603050405020304" pitchFamily="18" charset="0"/>
                        </a:rPr>
                        <a:t>5-5,99</a:t>
                      </a:r>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a:r>
                        <a:rPr lang="en-US" sz="2000" b="1" u="none" strike="noStrike">
                          <a:effectLst/>
                          <a:latin typeface="Times New Roman" panose="02020603050405020304" pitchFamily="18" charset="0"/>
                          <a:cs typeface="Times New Roman" panose="02020603050405020304" pitchFamily="18" charset="0"/>
                        </a:rPr>
                        <a:t>6-6,99</a:t>
                      </a:r>
                      <a:endParaRPr lang="en-US" sz="2000">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2000" b="1" u="none" strike="noStrike">
                          <a:effectLst/>
                          <a:latin typeface="Times New Roman" panose="02020603050405020304" pitchFamily="18" charset="0"/>
                          <a:cs typeface="Times New Roman" panose="02020603050405020304" pitchFamily="18" charset="0"/>
                        </a:rPr>
                        <a:t>7-7,99</a:t>
                      </a:r>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2000" b="1" u="none" strike="noStrike" dirty="0">
                          <a:effectLst/>
                          <a:latin typeface="Times New Roman" panose="02020603050405020304" pitchFamily="18" charset="0"/>
                          <a:cs typeface="Times New Roman" panose="02020603050405020304" pitchFamily="18" charset="0"/>
                        </a:rPr>
                        <a:t>8-8,99</a:t>
                      </a:r>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2000" b="1" u="none" strike="noStrike" dirty="0">
                          <a:effectLst/>
                          <a:latin typeface="Times New Roman" panose="02020603050405020304" pitchFamily="18" charset="0"/>
                          <a:cs typeface="Times New Roman" panose="02020603050405020304" pitchFamily="18" charset="0"/>
                        </a:rPr>
                        <a:t>9-9,99</a:t>
                      </a:r>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2000" b="1" u="none" strike="noStrike">
                          <a:effectLst/>
                          <a:latin typeface="Times New Roman" panose="02020603050405020304" pitchFamily="18" charset="0"/>
                          <a:cs typeface="Times New Roman" panose="02020603050405020304" pitchFamily="18" charset="0"/>
                        </a:rPr>
                        <a:t>10</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xmlns="" val="2567672591"/>
                  </a:ext>
                </a:extLst>
              </a:tr>
              <a:tr h="727009">
                <a:tc rowSpan="2">
                  <a:txBody>
                    <a:bodyPr/>
                    <a:lstStyle/>
                    <a:p>
                      <a:pPr algn="ctr" fontAlgn="b"/>
                      <a:r>
                        <a:rPr lang="en-US" sz="2000" b="1" u="none" strike="noStrike" dirty="0">
                          <a:effectLst/>
                          <a:latin typeface="Times New Roman" panose="02020603050405020304" pitchFamily="18" charset="0"/>
                          <a:cs typeface="Times New Roman" panose="02020603050405020304" pitchFamily="18" charset="0"/>
                        </a:rPr>
                        <a:t>Total:</a:t>
                      </a:r>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rowSpan="2">
                  <a:txBody>
                    <a:bodyPr/>
                    <a:lstStyle/>
                    <a:p>
                      <a:pPr algn="ctr" fontAlgn="b"/>
                      <a:r>
                        <a:rPr lang="en-US" sz="2000" b="1" i="0" u="none" strike="noStrike" dirty="0">
                          <a:solidFill>
                            <a:srgbClr val="000000"/>
                          </a:solidFill>
                          <a:effectLst/>
                          <a:latin typeface="Times New Roman" panose="02020603050405020304" pitchFamily="18" charset="0"/>
                          <a:cs typeface="Times New Roman" panose="02020603050405020304" pitchFamily="18" charset="0"/>
                        </a:rPr>
                        <a:t>3783</a:t>
                      </a:r>
                    </a:p>
                  </a:txBody>
                  <a:tcPr marL="9525" marR="9525" marT="9525" marB="0" anchor="b"/>
                </a:tc>
                <a:tc>
                  <a:txBody>
                    <a:bodyPr/>
                    <a:lstStyle/>
                    <a:p>
                      <a:pPr algn="ctr" fontAlgn="b"/>
                      <a:r>
                        <a:rPr lang="en-US" sz="2000" b="1" u="none" strike="noStrike" dirty="0">
                          <a:effectLst/>
                          <a:latin typeface="Times New Roman" panose="02020603050405020304" pitchFamily="18" charset="0"/>
                          <a:cs typeface="Times New Roman" panose="02020603050405020304" pitchFamily="18" charset="0"/>
                        </a:rPr>
                        <a:t>509</a:t>
                      </a:r>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rowSpan="2">
                  <a:txBody>
                    <a:bodyPr/>
                    <a:lstStyle/>
                    <a:p>
                      <a:pPr algn="ctr"/>
                      <a:r>
                        <a:rPr lang="en-US" sz="2000" b="1" u="none" strike="noStrike" dirty="0">
                          <a:effectLst/>
                          <a:latin typeface="Times New Roman" panose="02020603050405020304" pitchFamily="18" charset="0"/>
                          <a:cs typeface="Times New Roman" panose="02020603050405020304" pitchFamily="18" charset="0"/>
                        </a:rPr>
                        <a:t>566</a:t>
                      </a:r>
                      <a:endParaRPr lang="en-US" sz="2000" dirty="0">
                        <a:latin typeface="Times New Roman" panose="02020603050405020304" pitchFamily="18" charset="0"/>
                        <a:cs typeface="Times New Roman" panose="02020603050405020304" pitchFamily="18" charset="0"/>
                      </a:endParaRPr>
                    </a:p>
                  </a:txBody>
                  <a:tcPr marL="9525" marR="9525" marT="9525" marB="0" anchor="b"/>
                </a:tc>
                <a:tc rowSpan="2">
                  <a:txBody>
                    <a:bodyPr/>
                    <a:lstStyle/>
                    <a:p>
                      <a:pPr algn="ctr" fontAlgn="b"/>
                      <a:r>
                        <a:rPr lang="en-US" sz="2000" b="1" u="none" strike="noStrike" dirty="0">
                          <a:effectLst/>
                          <a:latin typeface="Times New Roman" panose="02020603050405020304" pitchFamily="18" charset="0"/>
                          <a:cs typeface="Times New Roman" panose="02020603050405020304" pitchFamily="18" charset="0"/>
                        </a:rPr>
                        <a:t>646</a:t>
                      </a:r>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rowSpan="2">
                  <a:txBody>
                    <a:bodyPr/>
                    <a:lstStyle/>
                    <a:p>
                      <a:pPr algn="ctr" fontAlgn="b"/>
                      <a:r>
                        <a:rPr lang="en-US" sz="2000" b="1" u="none" strike="noStrike" dirty="0">
                          <a:effectLst/>
                          <a:latin typeface="Times New Roman" panose="02020603050405020304" pitchFamily="18" charset="0"/>
                          <a:cs typeface="Times New Roman" panose="02020603050405020304" pitchFamily="18" charset="0"/>
                        </a:rPr>
                        <a:t>912</a:t>
                      </a:r>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rowSpan="2">
                  <a:txBody>
                    <a:bodyPr/>
                    <a:lstStyle/>
                    <a:p>
                      <a:pPr algn="ctr" fontAlgn="b"/>
                      <a:r>
                        <a:rPr lang="en-US" sz="2000" b="1" i="0" u="none" strike="noStrike" dirty="0">
                          <a:solidFill>
                            <a:srgbClr val="000000"/>
                          </a:solidFill>
                          <a:effectLst/>
                          <a:latin typeface="Times New Roman" panose="02020603050405020304" pitchFamily="18" charset="0"/>
                          <a:cs typeface="Times New Roman" panose="02020603050405020304" pitchFamily="18" charset="0"/>
                        </a:rPr>
                        <a:t>878</a:t>
                      </a:r>
                    </a:p>
                  </a:txBody>
                  <a:tcPr marL="9525" marR="9525" marT="9525" marB="0" anchor="b"/>
                </a:tc>
                <a:tc rowSpan="2">
                  <a:txBody>
                    <a:bodyPr/>
                    <a:lstStyle/>
                    <a:p>
                      <a:pPr algn="ctr" fontAlgn="b"/>
                      <a:r>
                        <a:rPr lang="en-US" sz="2000" b="1" i="0" u="none" strike="noStrike" dirty="0">
                          <a:solidFill>
                            <a:srgbClr val="000000"/>
                          </a:solidFill>
                          <a:effectLst/>
                          <a:latin typeface="Times New Roman" panose="02020603050405020304" pitchFamily="18" charset="0"/>
                          <a:cs typeface="Times New Roman" panose="02020603050405020304" pitchFamily="18" charset="0"/>
                        </a:rPr>
                        <a:t>69</a:t>
                      </a:r>
                    </a:p>
                  </a:txBody>
                  <a:tcPr marL="9525" marR="9525" marT="9525" marB="0" anchor="b"/>
                </a:tc>
                <a:extLst>
                  <a:ext uri="{0D108BD9-81ED-4DB2-BD59-A6C34878D82A}">
                    <a16:rowId xmlns:a16="http://schemas.microsoft.com/office/drawing/2014/main" xmlns="" val="3306181529"/>
                  </a:ext>
                </a:extLst>
              </a:tr>
              <a:tr h="48972">
                <a:tc vMerge="1">
                  <a:txBody>
                    <a:bodyPr/>
                    <a:lstStyle/>
                    <a:p>
                      <a:endParaRPr lang="en-US"/>
                    </a:p>
                  </a:txBody>
                  <a:tcPr/>
                </a:tc>
                <a:tc vMerge="1">
                  <a:txBody>
                    <a:bodyPr/>
                    <a:lstStyle/>
                    <a:p>
                      <a:endParaRPr lang="en-US"/>
                    </a:p>
                  </a:txBody>
                  <a:tcPr/>
                </a:tc>
                <a:tc rowSpan="2">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endParaRPr lang="ro-RO" sz="2000" b="1" u="none" strike="noStrike" dirty="0">
                        <a:effectLst/>
                        <a:latin typeface="Times New Roman" panose="02020603050405020304" pitchFamily="18" charset="0"/>
                        <a:cs typeface="Times New Roman" panose="02020603050405020304" pitchFamily="18" charset="0"/>
                      </a:endParaRPr>
                    </a:p>
                    <a:p>
                      <a:pPr marL="0" marR="0" lvl="0" indent="0" algn="ctr" defTabSz="457200" rtl="0" eaLnBrk="1" fontAlgn="b" latinLnBrk="0" hangingPunct="1">
                        <a:lnSpc>
                          <a:spcPct val="100000"/>
                        </a:lnSpc>
                        <a:spcBef>
                          <a:spcPts val="0"/>
                        </a:spcBef>
                        <a:spcAft>
                          <a:spcPts val="0"/>
                        </a:spcAft>
                        <a:buClrTx/>
                        <a:buSzTx/>
                        <a:buFontTx/>
                        <a:buNone/>
                        <a:tabLst/>
                        <a:defRPr/>
                      </a:pPr>
                      <a:endParaRPr lang="ro-RO" sz="2000" b="1" u="none" strike="noStrike" dirty="0">
                        <a:effectLst/>
                        <a:latin typeface="Times New Roman" panose="02020603050405020304" pitchFamily="18" charset="0"/>
                        <a:cs typeface="Times New Roman" panose="02020603050405020304" pitchFamily="18" charset="0"/>
                      </a:endParaRPr>
                    </a:p>
                    <a:p>
                      <a:pPr marL="0" marR="0" lvl="0" indent="0" algn="ctr" defTabSz="457200" rtl="0" eaLnBrk="1" fontAlgn="b" latinLnBrk="0" hangingPunct="1">
                        <a:lnSpc>
                          <a:spcPct val="100000"/>
                        </a:lnSpc>
                        <a:spcBef>
                          <a:spcPts val="0"/>
                        </a:spcBef>
                        <a:spcAft>
                          <a:spcPts val="0"/>
                        </a:spcAft>
                        <a:buClrTx/>
                        <a:buSzTx/>
                        <a:buFontTx/>
                        <a:buNone/>
                        <a:tabLst/>
                        <a:defRPr/>
                      </a:pPr>
                      <a:r>
                        <a:rPr lang="en-US" sz="2000" b="1" u="none" strike="noStrike" dirty="0">
                          <a:effectLst/>
                          <a:latin typeface="Times New Roman" panose="02020603050405020304" pitchFamily="18" charset="0"/>
                          <a:cs typeface="Times New Roman" panose="02020603050405020304" pitchFamily="18" charset="0"/>
                        </a:rPr>
                        <a:t>1</a:t>
                      </a:r>
                      <a:r>
                        <a:rPr lang="ro-RO" sz="2000" b="1" u="none" strike="noStrike" dirty="0">
                          <a:effectLst/>
                          <a:latin typeface="Times New Roman" panose="02020603050405020304" pitchFamily="18" charset="0"/>
                          <a:cs typeface="Times New Roman" panose="02020603050405020304" pitchFamily="18" charset="0"/>
                        </a:rPr>
                        <a:t>4,19</a:t>
                      </a:r>
                      <a:r>
                        <a:rPr lang="en-US" sz="2000" b="1" u="none" strike="noStrike" dirty="0">
                          <a:effectLst/>
                          <a:latin typeface="Times New Roman" panose="02020603050405020304" pitchFamily="18" charset="0"/>
                          <a:cs typeface="Times New Roman" panose="02020603050405020304" pitchFamily="18" charset="0"/>
                        </a:rPr>
                        <a:t>%</a:t>
                      </a:r>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xmlns="" val="958869231"/>
                  </a:ext>
                </a:extLst>
              </a:tr>
              <a:tr h="1246543">
                <a:tc>
                  <a:txBody>
                    <a:bodyPr/>
                    <a:lstStyle/>
                    <a:p>
                      <a:pPr algn="ctr" fontAlgn="b"/>
                      <a:r>
                        <a:rPr lang="en-US" sz="2000" u="none" strike="noStrike">
                          <a:effectLst/>
                          <a:latin typeface="Times New Roman" panose="02020603050405020304" pitchFamily="18" charset="0"/>
                          <a:cs typeface="Times New Roman" panose="02020603050405020304" pitchFamily="18" charset="0"/>
                        </a:rPr>
                        <a:t> </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2000" b="1" u="none" strike="noStrike">
                          <a:effectLst/>
                          <a:latin typeface="Times New Roman" panose="02020603050405020304" pitchFamily="18" charset="0"/>
                          <a:cs typeface="Times New Roman" panose="02020603050405020304" pitchFamily="18" charset="0"/>
                        </a:rPr>
                        <a:t>%</a:t>
                      </a:r>
                      <a:endParaRPr lang="en-US" sz="20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vMerge="1">
                  <a:txBody>
                    <a:bodyPr/>
                    <a:lstStyle/>
                    <a:p>
                      <a:endParaRPr lang="en-US" dirty="0"/>
                    </a:p>
                  </a:txBody>
                  <a:tcPr marL="9525" marR="9525" marT="9525" marB="0" anchor="b"/>
                </a:tc>
                <a:tc>
                  <a:txBody>
                    <a:bodyPr/>
                    <a:lstStyle/>
                    <a:p>
                      <a:pPr algn="ctr"/>
                      <a:r>
                        <a:rPr lang="en-US" sz="2000" b="1" u="none" strike="noStrike" dirty="0">
                          <a:effectLst/>
                          <a:latin typeface="Times New Roman" panose="02020603050405020304" pitchFamily="18" charset="0"/>
                          <a:cs typeface="Times New Roman" panose="02020603050405020304" pitchFamily="18" charset="0"/>
                        </a:rPr>
                        <a:t>1</a:t>
                      </a:r>
                      <a:r>
                        <a:rPr lang="ro-RO" sz="2000" b="1" u="none" strike="noStrike" dirty="0">
                          <a:effectLst/>
                          <a:latin typeface="Times New Roman" panose="02020603050405020304" pitchFamily="18" charset="0"/>
                          <a:cs typeface="Times New Roman" panose="02020603050405020304" pitchFamily="18" charset="0"/>
                        </a:rPr>
                        <a:t>5,78</a:t>
                      </a:r>
                      <a:r>
                        <a:rPr lang="en-US" sz="2000" b="1" u="none" strike="noStrike" dirty="0">
                          <a:effectLst/>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ro-RO" sz="2000" b="1" u="none" strike="noStrike" dirty="0">
                          <a:effectLst/>
                          <a:latin typeface="Times New Roman" panose="02020603050405020304" pitchFamily="18" charset="0"/>
                          <a:cs typeface="Times New Roman" panose="02020603050405020304" pitchFamily="18" charset="0"/>
                        </a:rPr>
                        <a:t>18,01</a:t>
                      </a:r>
                      <a:r>
                        <a:rPr lang="en-US" sz="2000" b="1" u="none" strike="noStrike" dirty="0">
                          <a:effectLst/>
                          <a:latin typeface="Times New Roman" panose="02020603050405020304" pitchFamily="18" charset="0"/>
                          <a:cs typeface="Times New Roman" panose="02020603050405020304" pitchFamily="18" charset="0"/>
                        </a:rPr>
                        <a:t>%</a:t>
                      </a:r>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2000" b="1" u="none" strike="noStrike" dirty="0">
                          <a:effectLst/>
                          <a:latin typeface="Times New Roman" panose="02020603050405020304" pitchFamily="18" charset="0"/>
                          <a:cs typeface="Times New Roman" panose="02020603050405020304" pitchFamily="18" charset="0"/>
                        </a:rPr>
                        <a:t>2</a:t>
                      </a:r>
                      <a:r>
                        <a:rPr lang="ro-RO" sz="2000" b="1" u="none" strike="noStrike" dirty="0">
                          <a:effectLst/>
                          <a:latin typeface="Times New Roman" panose="02020603050405020304" pitchFamily="18" charset="0"/>
                          <a:cs typeface="Times New Roman" panose="02020603050405020304" pitchFamily="18" charset="0"/>
                        </a:rPr>
                        <a:t>5,62</a:t>
                      </a:r>
                      <a:r>
                        <a:rPr lang="en-US" sz="2000" b="1" u="none" strike="noStrike" dirty="0">
                          <a:effectLst/>
                          <a:latin typeface="Times New Roman" panose="02020603050405020304" pitchFamily="18" charset="0"/>
                          <a:cs typeface="Times New Roman" panose="02020603050405020304" pitchFamily="18" charset="0"/>
                        </a:rPr>
                        <a:t>%</a:t>
                      </a:r>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2000" b="1" u="none" strike="noStrike" dirty="0">
                          <a:effectLst/>
                          <a:latin typeface="Times New Roman" panose="02020603050405020304" pitchFamily="18" charset="0"/>
                          <a:cs typeface="Times New Roman" panose="02020603050405020304" pitchFamily="18" charset="0"/>
                        </a:rPr>
                        <a:t>2</a:t>
                      </a:r>
                      <a:r>
                        <a:rPr lang="ro-RO" sz="2000" b="1" u="none" strike="noStrike" dirty="0">
                          <a:effectLst/>
                          <a:latin typeface="Times New Roman" panose="02020603050405020304" pitchFamily="18" charset="0"/>
                          <a:cs typeface="Times New Roman" panose="02020603050405020304" pitchFamily="18" charset="0"/>
                        </a:rPr>
                        <a:t>4,48</a:t>
                      </a:r>
                      <a:r>
                        <a:rPr lang="en-US" sz="2000" b="1" u="none" strike="noStrike" dirty="0">
                          <a:effectLst/>
                          <a:latin typeface="Times New Roman" panose="02020603050405020304" pitchFamily="18" charset="0"/>
                          <a:cs typeface="Times New Roman" panose="02020603050405020304" pitchFamily="18" charset="0"/>
                        </a:rPr>
                        <a:t>%</a:t>
                      </a:r>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2000" b="1" u="none" strike="noStrike" dirty="0">
                          <a:effectLst/>
                          <a:latin typeface="Times New Roman" panose="02020603050405020304" pitchFamily="18" charset="0"/>
                          <a:cs typeface="Times New Roman" panose="02020603050405020304" pitchFamily="18" charset="0"/>
                        </a:rPr>
                        <a:t>1.9</a:t>
                      </a:r>
                      <a:r>
                        <a:rPr lang="ro-RO" sz="2000" b="1" u="none" strike="noStrike" dirty="0">
                          <a:effectLst/>
                          <a:latin typeface="Times New Roman" panose="02020603050405020304" pitchFamily="18" charset="0"/>
                          <a:cs typeface="Times New Roman" panose="02020603050405020304" pitchFamily="18" charset="0"/>
                        </a:rPr>
                        <a:t>2</a:t>
                      </a:r>
                      <a:r>
                        <a:rPr lang="en-US" sz="2000" b="1" u="none" strike="noStrike" dirty="0">
                          <a:effectLst/>
                          <a:latin typeface="Times New Roman" panose="02020603050405020304" pitchFamily="18" charset="0"/>
                          <a:cs typeface="Times New Roman" panose="02020603050405020304" pitchFamily="18" charset="0"/>
                        </a:rPr>
                        <a:t>%</a:t>
                      </a:r>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xmlns="" val="1628523382"/>
                  </a:ext>
                </a:extLst>
              </a:tr>
              <a:tr h="643179">
                <a:tc>
                  <a:txBody>
                    <a:bodyPr/>
                    <a:lstStyle/>
                    <a:p>
                      <a:pPr algn="ctr" fontAlgn="b"/>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gridSpan="6">
                  <a:txBody>
                    <a:bodyPr/>
                    <a:lstStyle/>
                    <a:p>
                      <a:pPr algn="ctr" fontAlgn="b"/>
                      <a:r>
                        <a:rPr lang="en-US" sz="2000" b="1" i="0" u="none" strike="noStrike" dirty="0">
                          <a:solidFill>
                            <a:srgbClr val="FF0000"/>
                          </a:solidFill>
                          <a:effectLst/>
                          <a:latin typeface="Times New Roman" panose="02020603050405020304" pitchFamily="18" charset="0"/>
                          <a:cs typeface="Times New Roman" panose="02020603050405020304" pitchFamily="18" charset="0"/>
                        </a:rPr>
                        <a:t>9</a:t>
                      </a:r>
                      <a:r>
                        <a:rPr lang="ro-RO" sz="2000" b="1" i="0" u="none" strike="noStrike" dirty="0">
                          <a:solidFill>
                            <a:srgbClr val="FF0000"/>
                          </a:solidFill>
                          <a:effectLst/>
                          <a:latin typeface="Times New Roman" panose="02020603050405020304" pitchFamily="18" charset="0"/>
                          <a:cs typeface="Times New Roman" panose="02020603050405020304" pitchFamily="18" charset="0"/>
                        </a:rPr>
                        <a:t>5</a:t>
                      </a:r>
                      <a:r>
                        <a:rPr lang="en-US" sz="2000" b="1" i="0" u="none" strike="noStrike" dirty="0">
                          <a:solidFill>
                            <a:srgbClr val="FF0000"/>
                          </a:solidFill>
                          <a:effectLst/>
                          <a:latin typeface="Times New Roman" panose="02020603050405020304" pitchFamily="18" charset="0"/>
                          <a:cs typeface="Times New Roman" panose="02020603050405020304" pitchFamily="18" charset="0"/>
                        </a:rPr>
                        <a:t>,</a:t>
                      </a:r>
                      <a:r>
                        <a:rPr lang="ro-RO" sz="2000" b="1" i="0" u="none" strike="noStrike" dirty="0">
                          <a:solidFill>
                            <a:srgbClr val="FF0000"/>
                          </a:solidFill>
                          <a:effectLst/>
                          <a:latin typeface="Times New Roman" panose="02020603050405020304" pitchFamily="18" charset="0"/>
                          <a:cs typeface="Times New Roman" panose="02020603050405020304" pitchFamily="18" charset="0"/>
                        </a:rPr>
                        <a:t>07</a:t>
                      </a:r>
                      <a:endParaRPr lang="en-US" sz="2000" b="1" i="0" u="none" strike="noStrike" dirty="0">
                        <a:solidFill>
                          <a:srgbClr val="FF0000"/>
                        </a:solidFill>
                        <a:effectLst/>
                        <a:latin typeface="Times New Roman" panose="02020603050405020304" pitchFamily="18" charset="0"/>
                        <a:cs typeface="Times New Roman" panose="02020603050405020304" pitchFamily="18" charset="0"/>
                      </a:endParaRPr>
                    </a:p>
                  </a:txBody>
                  <a:tcPr marL="9525" marR="9525" marT="9525" marB="0" anchor="b"/>
                </a:tc>
                <a:tc hMerge="1">
                  <a:txBody>
                    <a:bodyPr/>
                    <a:lstStyle/>
                    <a:p>
                      <a:endParaRPr lang="en-US" dirty="0"/>
                    </a:p>
                  </a:txBody>
                  <a:tcPr marL="9525" marR="9525" marT="9525" marB="0" anchor="b"/>
                </a:tc>
                <a:tc hMerge="1">
                  <a:txBody>
                    <a:bodyPr/>
                    <a:lstStyle/>
                    <a:p>
                      <a:pPr algn="ctr" fontAlgn="b"/>
                      <a:endParaRPr lang="en-US" sz="1600" b="1"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2636568400"/>
                  </a:ext>
                </a:extLst>
              </a:tr>
            </a:tbl>
          </a:graphicData>
        </a:graphic>
      </p:graphicFrame>
      <p:sp>
        <p:nvSpPr>
          <p:cNvPr id="3" name="Rectangle 2">
            <a:extLst>
              <a:ext uri="{FF2B5EF4-FFF2-40B4-BE49-F238E27FC236}">
                <a16:creationId xmlns:a16="http://schemas.microsoft.com/office/drawing/2014/main" xmlns="" id="{E9C14882-C51D-4E64-86BD-DE03038EC5B0}"/>
              </a:ext>
            </a:extLst>
          </p:cNvPr>
          <p:cNvSpPr/>
          <p:nvPr/>
        </p:nvSpPr>
        <p:spPr>
          <a:xfrm>
            <a:off x="2400300" y="800100"/>
            <a:ext cx="7602682" cy="523220"/>
          </a:xfrm>
          <a:prstGeom prst="rect">
            <a:avLst/>
          </a:prstGeom>
        </p:spPr>
        <p:txBody>
          <a:bodyPr wrap="square">
            <a:spAutoFit/>
          </a:bodyPr>
          <a:lstStyle/>
          <a:p>
            <a:pPr lvl="0"/>
            <a:r>
              <a:rPr lang="ro-RO" sz="2800" b="1" dirty="0">
                <a:latin typeface="Times New Roman" panose="02020603050405020304" pitchFamily="18" charset="0"/>
                <a:cs typeface="Times New Roman" panose="02020603050405020304" pitchFamily="18" charset="0"/>
              </a:rPr>
              <a:t>1.2. Rezulatatele la Examenul de Bacalaureat</a:t>
            </a:r>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94294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68036" y="360218"/>
            <a:ext cx="11360728" cy="5078313"/>
          </a:xfrm>
          <a:prstGeom prst="rect">
            <a:avLst/>
          </a:prstGeom>
          <a:noFill/>
        </p:spPr>
        <p:txBody>
          <a:bodyPr wrap="square" rtlCol="0">
            <a:spAutoFit/>
          </a:bodyPr>
          <a:lstStyle/>
          <a:p>
            <a:pPr algn="just"/>
            <a:r>
              <a:rPr lang="ro-RO" sz="4000" b="1" dirty="0">
                <a:ln w="0"/>
                <a:effectLst>
                  <a:outerShdw blurRad="38100" dist="19050" dir="2700000" algn="tl" rotWithShape="0">
                    <a:prstClr val="black">
                      <a:alpha val="40000"/>
                    </a:prstClr>
                  </a:outerShdw>
                </a:effectLst>
                <a:latin typeface="Times New Roman" panose="02020603050405020304" pitchFamily="18" charset="0"/>
                <a:cs typeface="Times New Roman" panose="02020603050405020304" pitchFamily="18" charset="0"/>
              </a:rPr>
              <a:t>1. Diagnoza procesului educațional la disciplina limba și literatura română</a:t>
            </a:r>
          </a:p>
          <a:p>
            <a:pPr algn="just"/>
            <a:endParaRPr lang="ro-RO" sz="4000" b="1" dirty="0">
              <a:ln w="0"/>
              <a:effectLst>
                <a:outerShdw blurRad="38100" dist="19050" dir="2700000" algn="tl" rotWithShape="0">
                  <a:prstClr val="black">
                    <a:alpha val="40000"/>
                  </a:prstClr>
                </a:outerShdw>
              </a:effectLst>
              <a:latin typeface="Times New Roman" panose="02020603050405020304" pitchFamily="18" charset="0"/>
              <a:cs typeface="Times New Roman" panose="02020603050405020304" pitchFamily="18" charset="0"/>
            </a:endParaRPr>
          </a:p>
          <a:p>
            <a:pPr lvl="0" algn="just"/>
            <a:r>
              <a:rPr lang="ro-RO" sz="4000" b="1" dirty="0">
                <a:ln w="0"/>
                <a:effectLst>
                  <a:outerShdw blurRad="38100" dist="19050" dir="2700000" algn="tl" rotWithShape="0">
                    <a:prstClr val="black">
                      <a:alpha val="40000"/>
                    </a:prstClr>
                  </a:outerShdw>
                </a:effectLst>
                <a:latin typeface="Times New Roman" panose="02020603050405020304" pitchFamily="18" charset="0"/>
                <a:cs typeface="Times New Roman" panose="02020603050405020304" pitchFamily="18" charset="0"/>
              </a:rPr>
              <a:t>1.3. Olimpiadele școlare</a:t>
            </a:r>
            <a:endParaRPr lang="en-US" sz="4000" b="1" dirty="0">
              <a:ln w="0"/>
              <a:effectLst>
                <a:outerShdw blurRad="38100" dist="19050" dir="2700000" algn="tl" rotWithShape="0">
                  <a:prstClr val="black">
                    <a:alpha val="40000"/>
                  </a:prstClr>
                </a:outerShdw>
              </a:effectLst>
              <a:latin typeface="Times New Roman" panose="02020603050405020304" pitchFamily="18" charset="0"/>
              <a:cs typeface="Times New Roman" panose="02020603050405020304" pitchFamily="18" charset="0"/>
            </a:endParaRPr>
          </a:p>
          <a:p>
            <a:pPr lvl="0" algn="just"/>
            <a:endParaRPr lang="ro-RO" sz="2000" b="1" dirty="0">
              <a:ln w="0"/>
              <a:solidFill>
                <a:prstClr val="black"/>
              </a:solidFill>
              <a:effectLst>
                <a:outerShdw blurRad="38100" dist="19050" dir="2700000" algn="tl" rotWithShape="0">
                  <a:prstClr val="black">
                    <a:alpha val="40000"/>
                  </a:prstClr>
                </a:outerShdw>
              </a:effectLst>
              <a:latin typeface="Times New Roman" panose="02020603050405020304" pitchFamily="18" charset="0"/>
              <a:cs typeface="Times New Roman" panose="02020603050405020304" pitchFamily="18" charset="0"/>
            </a:endParaRPr>
          </a:p>
          <a:p>
            <a:pPr lvl="0" algn="just"/>
            <a:r>
              <a:rPr lang="ro-RO" sz="3600" b="1" dirty="0">
                <a:ln w="0"/>
                <a:effectLst>
                  <a:outerShdw blurRad="38100" dist="19050" dir="2700000" algn="tl" rotWithShape="0">
                    <a:prstClr val="black">
                      <a:alpha val="40000"/>
                    </a:prstClr>
                  </a:outerShdw>
                </a:effectLst>
                <a:latin typeface="Times New Roman" panose="02020603050405020304" pitchFamily="18" charset="0"/>
                <a:cs typeface="Times New Roman" panose="02020603050405020304" pitchFamily="18" charset="0"/>
              </a:rPr>
              <a:t>1.3.1. Profesori clujeni paricipanți în comisiile centrale ale olimpiadelor naționale</a:t>
            </a:r>
          </a:p>
          <a:p>
            <a:pPr lvl="0" algn="just"/>
            <a:r>
              <a:rPr lang="ro-RO" sz="3600" b="1" dirty="0">
                <a:ln w="0"/>
                <a:effectLst>
                  <a:outerShdw blurRad="38100" dist="19050" dir="2700000" algn="tl" rotWithShape="0">
                    <a:prstClr val="black">
                      <a:alpha val="40000"/>
                    </a:prstClr>
                  </a:outerShdw>
                </a:effectLst>
                <a:latin typeface="Times New Roman" panose="02020603050405020304" pitchFamily="18" charset="0"/>
                <a:cs typeface="Times New Roman" panose="02020603050405020304" pitchFamily="18" charset="0"/>
              </a:rPr>
              <a:t>1.3.2. Profesori însoțitori ai loturilor olimpice naționale</a:t>
            </a:r>
          </a:p>
          <a:p>
            <a:pPr lvl="0" algn="just"/>
            <a:r>
              <a:rPr lang="ro-RO" sz="3600" b="1" dirty="0">
                <a:ln w="0"/>
                <a:effectLst>
                  <a:outerShdw blurRad="38100" dist="19050" dir="2700000" algn="tl" rotWithShape="0">
                    <a:prstClr val="black">
                      <a:alpha val="40000"/>
                    </a:prstClr>
                  </a:outerShdw>
                </a:effectLst>
                <a:latin typeface="Times New Roman" panose="02020603050405020304" pitchFamily="18" charset="0"/>
                <a:cs typeface="Times New Roman" panose="02020603050405020304" pitchFamily="18" charset="0"/>
              </a:rPr>
              <a:t>1.3.3. Rezultate</a:t>
            </a:r>
            <a:r>
              <a:rPr lang="en-US" sz="3600" b="1" dirty="0">
                <a:ln w="0"/>
                <a:effectLst>
                  <a:outerShdw blurRad="38100" dist="19050" dir="2700000" algn="tl" rotWithShape="0">
                    <a:prstClr val="black">
                      <a:alpha val="40000"/>
                    </a:prstClr>
                  </a:outerShdw>
                </a:effectLst>
                <a:latin typeface="Times New Roman" panose="02020603050405020304" pitchFamily="18" charset="0"/>
                <a:cs typeface="Times New Roman" panose="02020603050405020304" pitchFamily="18" charset="0"/>
              </a:rPr>
              <a:t>le</a:t>
            </a:r>
            <a:r>
              <a:rPr lang="ro-RO" sz="3600" b="1" dirty="0">
                <a:ln w="0"/>
                <a:effectLst>
                  <a:outerShdw blurRad="38100" dist="19050" dir="2700000" algn="tl" rotWithShape="0">
                    <a:prstClr val="black">
                      <a:alpha val="40000"/>
                    </a:prstClr>
                  </a:outerShdw>
                </a:effectLst>
                <a:latin typeface="Times New Roman" panose="02020603050405020304" pitchFamily="18" charset="0"/>
                <a:cs typeface="Times New Roman" panose="02020603050405020304" pitchFamily="18" charset="0"/>
              </a:rPr>
              <a:t> la olimpiadele școlare</a:t>
            </a:r>
          </a:p>
        </p:txBody>
      </p:sp>
    </p:spTree>
    <p:extLst>
      <p:ext uri="{BB962C8B-B14F-4D97-AF65-F5344CB8AC3E}">
        <p14:creationId xmlns:p14="http://schemas.microsoft.com/office/powerpoint/2010/main" val="15243264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ECC82644-4D1A-4FEC-95EF-583CBD1EB778}"/>
              </a:ext>
            </a:extLst>
          </p:cNvPr>
          <p:cNvSpPr/>
          <p:nvPr/>
        </p:nvSpPr>
        <p:spPr>
          <a:xfrm>
            <a:off x="484909" y="471055"/>
            <a:ext cx="11575472" cy="5386090"/>
          </a:xfrm>
          <a:prstGeom prst="rect">
            <a:avLst/>
          </a:prstGeom>
        </p:spPr>
        <p:txBody>
          <a:bodyPr wrap="square">
            <a:spAutoFit/>
          </a:bodyPr>
          <a:lstStyle/>
          <a:p>
            <a:pPr algn="just"/>
            <a:r>
              <a:rPr lang="ro-RO"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1.3.1. Profesori evaluatori în comisiile centrale ale olimpiadelor de limba și literatura română/ limbi clasice</a:t>
            </a:r>
          </a:p>
          <a:p>
            <a:endParaRPr lang="ro-RO" sz="2400" dirty="0">
              <a:effectLst>
                <a:outerShdw blurRad="38100" dist="38100" dir="2700000" algn="tl">
                  <a:srgbClr val="000000">
                    <a:alpha val="43137"/>
                  </a:srgbClr>
                </a:outerShdw>
              </a:effectLst>
            </a:endParaRPr>
          </a:p>
          <a:p>
            <a:r>
              <a:rPr lang="ro-RO"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Olimpiada de limba și literatura română</a:t>
            </a:r>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endPar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 Sfîrlea Lenuța, Școala Gimnazială </a:t>
            </a:r>
            <a:r>
              <a:rPr lang="ro-RO"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Ioan Bob</a:t>
            </a:r>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Cluj-Napoca;</a:t>
            </a:r>
          </a:p>
          <a:p>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  Gurzău Amalia, ISJ Cluj;</a:t>
            </a:r>
          </a:p>
          <a:p>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3.  Tomoiagă Mirela, Liceul Teoretic </a:t>
            </a:r>
            <a:r>
              <a:rPr lang="ro-RO"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Nicolae Bălcescu</a:t>
            </a:r>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Cluj-Napoca;</a:t>
            </a:r>
          </a:p>
          <a:p>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4.  Hassoun Anca, Colegiul Național Pedagogic </a:t>
            </a:r>
            <a:r>
              <a:rPr lang="ro-RO"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Gheorghe Lazăr</a:t>
            </a:r>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Cluj-Napoca.</a:t>
            </a:r>
          </a:p>
          <a:p>
            <a:endPar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r>
              <a:rPr lang="ro-RO"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Olimpiada de limba și literatura română pentru minorități</a:t>
            </a:r>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endPar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buAutoNum type="arabicPeriod"/>
            </a:pPr>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Bărbos Cecilia Liana, Liceul Teoretic </a:t>
            </a:r>
            <a:r>
              <a:rPr lang="ro-RO"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Bathory Istvan</a:t>
            </a:r>
            <a:r>
              <a:rPr lang="ro-RO"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Cluj-Napoca;</a:t>
            </a:r>
          </a:p>
          <a:p>
            <a:endParaRPr lang="en-US" sz="2400" dirty="0"/>
          </a:p>
        </p:txBody>
      </p:sp>
    </p:spTree>
    <p:extLst>
      <p:ext uri="{BB962C8B-B14F-4D97-AF65-F5344CB8AC3E}">
        <p14:creationId xmlns:p14="http://schemas.microsoft.com/office/powerpoint/2010/main" val="32599523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8532</TotalTime>
  <Words>4241</Words>
  <Application>Microsoft Office PowerPoint</Application>
  <PresentationFormat>Widescreen</PresentationFormat>
  <Paragraphs>917</Paragraphs>
  <Slides>45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45</vt:i4>
      </vt:variant>
    </vt:vector>
  </HeadingPairs>
  <TitlesOfParts>
    <vt:vector size="53" baseType="lpstr">
      <vt:lpstr>Arial</vt:lpstr>
      <vt:lpstr>Calibri</vt:lpstr>
      <vt:lpstr>Cambria</vt:lpstr>
      <vt:lpstr>Century Gothic</vt:lpstr>
      <vt:lpstr>Times New Roman</vt:lpstr>
      <vt:lpstr>Wingdings</vt:lpstr>
      <vt:lpstr>Wingdings 3</vt:lpstr>
      <vt:lpstr>Ion</vt:lpstr>
      <vt:lpstr>    CONSFĂTUIRILE PROFESORILOR DE LIMBA ȘI LITERATURA ROMÂNĂ</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1. Diagnoza procesului educațional la disciplina limba și literatura română  1.4. Rezultatele la examenul de titularizare </vt:lpstr>
      <vt:lpstr>PowerPoint Presentation</vt:lpstr>
      <vt:lpstr>PowerPoint Presentation</vt:lpstr>
      <vt:lpstr>PowerPoint Presentation</vt:lpstr>
      <vt:lpstr>PowerPoint Presentation</vt:lpstr>
      <vt:lpstr>PowerPoint Presentation</vt:lpstr>
      <vt:lpstr>1. Diagnoza procesului educațional la disciplina limba și literatura română  1.7. Activități de formare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4. Perspective </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CONSFĂTUIRI 2018-2019</dc:title>
  <dc:creator>Luca</dc:creator>
  <cp:lastModifiedBy>User</cp:lastModifiedBy>
  <cp:revision>502</cp:revision>
  <dcterms:created xsi:type="dcterms:W3CDTF">2018-09-22T11:02:05Z</dcterms:created>
  <dcterms:modified xsi:type="dcterms:W3CDTF">2019-09-19T11:23:58Z</dcterms:modified>
</cp:coreProperties>
</file>