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2" r:id="rId1"/>
  </p:sldMasterIdLst>
  <p:notesMasterIdLst>
    <p:notesMasterId r:id="rId34"/>
  </p:notesMasterIdLst>
  <p:handoutMasterIdLst>
    <p:handoutMasterId r:id="rId35"/>
  </p:handoutMasterIdLst>
  <p:sldIdLst>
    <p:sldId id="268" r:id="rId2"/>
    <p:sldId id="383" r:id="rId3"/>
    <p:sldId id="441" r:id="rId4"/>
    <p:sldId id="442" r:id="rId5"/>
    <p:sldId id="443" r:id="rId6"/>
    <p:sldId id="446" r:id="rId7"/>
    <p:sldId id="444" r:id="rId8"/>
    <p:sldId id="445" r:id="rId9"/>
    <p:sldId id="440" r:id="rId10"/>
    <p:sldId id="337" r:id="rId11"/>
    <p:sldId id="338" r:id="rId12"/>
    <p:sldId id="330" r:id="rId13"/>
    <p:sldId id="459" r:id="rId14"/>
    <p:sldId id="460" r:id="rId15"/>
    <p:sldId id="340" r:id="rId16"/>
    <p:sldId id="447" r:id="rId17"/>
    <p:sldId id="448" r:id="rId18"/>
    <p:sldId id="464" r:id="rId19"/>
    <p:sldId id="456" r:id="rId20"/>
    <p:sldId id="455" r:id="rId21"/>
    <p:sldId id="457" r:id="rId22"/>
    <p:sldId id="449" r:id="rId23"/>
    <p:sldId id="452" r:id="rId24"/>
    <p:sldId id="450" r:id="rId25"/>
    <p:sldId id="451" r:id="rId26"/>
    <p:sldId id="462" r:id="rId27"/>
    <p:sldId id="461" r:id="rId28"/>
    <p:sldId id="463" r:id="rId29"/>
    <p:sldId id="453" r:id="rId30"/>
    <p:sldId id="458" r:id="rId31"/>
    <p:sldId id="413" r:id="rId32"/>
    <p:sldId id="332" r:id="rId33"/>
  </p:sldIdLst>
  <p:sldSz cx="9144000" cy="6858000" type="screen4x3"/>
  <p:notesSz cx="6808788" cy="9940925"/>
  <p:defaultTextStyle>
    <a:defPPr>
      <a:defRPr lang="ro-RO"/>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guide id="3" orient="horz" pos="3131">
          <p15:clr>
            <a:srgbClr val="A4A3A4"/>
          </p15:clr>
        </p15:guide>
        <p15:guide id="4" pos="214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00B8"/>
    <a:srgbClr val="0000AC"/>
    <a:srgbClr val="000000"/>
    <a:srgbClr val="0000CC"/>
    <a:srgbClr val="660066"/>
    <a:srgbClr val="000096"/>
    <a:srgbClr val="FFFFCC"/>
    <a:srgbClr val="FFFF93"/>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59" autoAdjust="0"/>
    <p:restoredTop sz="98151" autoAdjust="0"/>
  </p:normalViewPr>
  <p:slideViewPr>
    <p:cSldViewPr>
      <p:cViewPr varScale="1">
        <p:scale>
          <a:sx n="68" d="100"/>
          <a:sy n="68" d="100"/>
        </p:scale>
        <p:origin x="1084" y="34"/>
      </p:cViewPr>
      <p:guideLst>
        <p:guide orient="horz" pos="2160"/>
        <p:guide pos="2880"/>
      </p:guideLst>
    </p:cSldViewPr>
  </p:slideViewPr>
  <p:notesTextViewPr>
    <p:cViewPr>
      <p:scale>
        <a:sx n="100" d="100"/>
        <a:sy n="100" d="100"/>
      </p:scale>
      <p:origin x="0" y="0"/>
    </p:cViewPr>
  </p:notesTextViewPr>
  <p:notesViewPr>
    <p:cSldViewPr>
      <p:cViewPr varScale="1">
        <p:scale>
          <a:sx n="57" d="100"/>
          <a:sy n="57" d="100"/>
        </p:scale>
        <p:origin x="-1938" y="-90"/>
      </p:cViewPr>
      <p:guideLst>
        <p:guide orient="horz" pos="3127"/>
        <p:guide pos="2141"/>
        <p:guide orient="horz" pos="3131"/>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50475" cy="497046"/>
          </a:xfrm>
          <a:prstGeom prst="rect">
            <a:avLst/>
          </a:prstGeom>
        </p:spPr>
        <p:txBody>
          <a:bodyPr vert="horz" lIns="91568" tIns="45784" rIns="91568" bIns="45784" rtlCol="0"/>
          <a:lstStyle>
            <a:lvl1pPr algn="l">
              <a:defRPr sz="1200"/>
            </a:lvl1pPr>
          </a:lstStyle>
          <a:p>
            <a:endParaRPr lang="fr-FR"/>
          </a:p>
        </p:txBody>
      </p:sp>
      <p:sp>
        <p:nvSpPr>
          <p:cNvPr id="3" name="Date Placeholder 2"/>
          <p:cNvSpPr>
            <a:spLocks noGrp="1"/>
          </p:cNvSpPr>
          <p:nvPr>
            <p:ph type="dt" sz="quarter" idx="1"/>
          </p:nvPr>
        </p:nvSpPr>
        <p:spPr>
          <a:xfrm>
            <a:off x="3856738" y="1"/>
            <a:ext cx="2950475" cy="497046"/>
          </a:xfrm>
          <a:prstGeom prst="rect">
            <a:avLst/>
          </a:prstGeom>
        </p:spPr>
        <p:txBody>
          <a:bodyPr vert="horz" lIns="91568" tIns="45784" rIns="91568" bIns="45784" rtlCol="0"/>
          <a:lstStyle>
            <a:lvl1pPr algn="r">
              <a:defRPr sz="1200"/>
            </a:lvl1pPr>
          </a:lstStyle>
          <a:p>
            <a:fld id="{35038CDC-2F90-4414-9B1C-FC36A2CACD73}" type="datetimeFigureOut">
              <a:rPr lang="fr-FR" smtClean="0"/>
              <a:t>14/09/2020</a:t>
            </a:fld>
            <a:endParaRPr lang="fr-FR"/>
          </a:p>
        </p:txBody>
      </p:sp>
      <p:sp>
        <p:nvSpPr>
          <p:cNvPr id="4" name="Footer Placeholder 3"/>
          <p:cNvSpPr>
            <a:spLocks noGrp="1"/>
          </p:cNvSpPr>
          <p:nvPr>
            <p:ph type="ftr" sz="quarter" idx="2"/>
          </p:nvPr>
        </p:nvSpPr>
        <p:spPr>
          <a:xfrm>
            <a:off x="0" y="9442154"/>
            <a:ext cx="2950475" cy="497046"/>
          </a:xfrm>
          <a:prstGeom prst="rect">
            <a:avLst/>
          </a:prstGeom>
        </p:spPr>
        <p:txBody>
          <a:bodyPr vert="horz" lIns="91568" tIns="45784" rIns="91568" bIns="45784" rtlCol="0" anchor="b"/>
          <a:lstStyle>
            <a:lvl1pPr algn="l">
              <a:defRPr sz="1200"/>
            </a:lvl1pPr>
          </a:lstStyle>
          <a:p>
            <a:endParaRPr lang="fr-FR"/>
          </a:p>
        </p:txBody>
      </p:sp>
      <p:sp>
        <p:nvSpPr>
          <p:cNvPr id="5" name="Slide Number Placeholder 4"/>
          <p:cNvSpPr>
            <a:spLocks noGrp="1"/>
          </p:cNvSpPr>
          <p:nvPr>
            <p:ph type="sldNum" sz="quarter" idx="3"/>
          </p:nvPr>
        </p:nvSpPr>
        <p:spPr>
          <a:xfrm>
            <a:off x="3856738" y="9442154"/>
            <a:ext cx="2950475" cy="497046"/>
          </a:xfrm>
          <a:prstGeom prst="rect">
            <a:avLst/>
          </a:prstGeom>
        </p:spPr>
        <p:txBody>
          <a:bodyPr vert="horz" lIns="91568" tIns="45784" rIns="91568" bIns="45784" rtlCol="0" anchor="b"/>
          <a:lstStyle>
            <a:lvl1pPr algn="r">
              <a:defRPr sz="1200"/>
            </a:lvl1pPr>
          </a:lstStyle>
          <a:p>
            <a:fld id="{0677564D-F1AF-4B3D-A55F-E41A80D32DBF}" type="slidenum">
              <a:rPr lang="fr-FR" smtClean="0"/>
              <a:t>‹#›</a:t>
            </a:fld>
            <a:endParaRPr lang="fr-FR"/>
          </a:p>
        </p:txBody>
      </p:sp>
    </p:spTree>
    <p:extLst>
      <p:ext uri="{BB962C8B-B14F-4D97-AF65-F5344CB8AC3E}">
        <p14:creationId xmlns:p14="http://schemas.microsoft.com/office/powerpoint/2010/main" val="37059226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ubstituent antet 1"/>
          <p:cNvSpPr>
            <a:spLocks noGrp="1"/>
          </p:cNvSpPr>
          <p:nvPr>
            <p:ph type="hdr" sz="quarter"/>
          </p:nvPr>
        </p:nvSpPr>
        <p:spPr>
          <a:xfrm>
            <a:off x="0" y="1"/>
            <a:ext cx="2950475" cy="497046"/>
          </a:xfrm>
          <a:prstGeom prst="rect">
            <a:avLst/>
          </a:prstGeom>
        </p:spPr>
        <p:txBody>
          <a:bodyPr vert="horz" lIns="91568" tIns="45784" rIns="91568" bIns="45784" rtlCol="0"/>
          <a:lstStyle>
            <a:lvl1pPr algn="l">
              <a:defRPr sz="1200"/>
            </a:lvl1pPr>
          </a:lstStyle>
          <a:p>
            <a:pPr>
              <a:defRPr/>
            </a:pPr>
            <a:endParaRPr lang="en-US"/>
          </a:p>
        </p:txBody>
      </p:sp>
      <p:sp>
        <p:nvSpPr>
          <p:cNvPr id="3" name="Substituent dată 2"/>
          <p:cNvSpPr>
            <a:spLocks noGrp="1"/>
          </p:cNvSpPr>
          <p:nvPr>
            <p:ph type="dt" idx="1"/>
          </p:nvPr>
        </p:nvSpPr>
        <p:spPr>
          <a:xfrm>
            <a:off x="3856738" y="1"/>
            <a:ext cx="2950475" cy="497046"/>
          </a:xfrm>
          <a:prstGeom prst="rect">
            <a:avLst/>
          </a:prstGeom>
        </p:spPr>
        <p:txBody>
          <a:bodyPr vert="horz" lIns="91568" tIns="45784" rIns="91568" bIns="45784" rtlCol="0"/>
          <a:lstStyle>
            <a:lvl1pPr algn="r">
              <a:defRPr sz="1200"/>
            </a:lvl1pPr>
          </a:lstStyle>
          <a:p>
            <a:pPr>
              <a:defRPr/>
            </a:pPr>
            <a:fld id="{2B041F2E-F84A-482F-BC4F-B20063B1A873}" type="datetimeFigureOut">
              <a:rPr lang="en-US"/>
              <a:pPr>
                <a:defRPr/>
              </a:pPr>
              <a:t>9/14/2020</a:t>
            </a:fld>
            <a:endParaRPr lang="en-US"/>
          </a:p>
        </p:txBody>
      </p:sp>
      <p:sp>
        <p:nvSpPr>
          <p:cNvPr id="4" name="Substituent imagine diapozitiv 3"/>
          <p:cNvSpPr>
            <a:spLocks noGrp="1" noRot="1" noChangeAspect="1"/>
          </p:cNvSpPr>
          <p:nvPr>
            <p:ph type="sldImg" idx="2"/>
          </p:nvPr>
        </p:nvSpPr>
        <p:spPr>
          <a:xfrm>
            <a:off x="919163" y="746125"/>
            <a:ext cx="4970462" cy="3727450"/>
          </a:xfrm>
          <a:prstGeom prst="rect">
            <a:avLst/>
          </a:prstGeom>
          <a:noFill/>
          <a:ln w="12700">
            <a:solidFill>
              <a:prstClr val="black"/>
            </a:solidFill>
          </a:ln>
        </p:spPr>
        <p:txBody>
          <a:bodyPr vert="horz" lIns="91568" tIns="45784" rIns="91568" bIns="45784" rtlCol="0" anchor="ctr"/>
          <a:lstStyle/>
          <a:p>
            <a:pPr lvl="0"/>
            <a:endParaRPr lang="en-US" noProof="0"/>
          </a:p>
        </p:txBody>
      </p:sp>
      <p:sp>
        <p:nvSpPr>
          <p:cNvPr id="5" name="Substituent note 4"/>
          <p:cNvSpPr>
            <a:spLocks noGrp="1"/>
          </p:cNvSpPr>
          <p:nvPr>
            <p:ph type="body" sz="quarter" idx="3"/>
          </p:nvPr>
        </p:nvSpPr>
        <p:spPr>
          <a:xfrm>
            <a:off x="680880" y="4721940"/>
            <a:ext cx="5447030" cy="4473416"/>
          </a:xfrm>
          <a:prstGeom prst="rect">
            <a:avLst/>
          </a:prstGeom>
        </p:spPr>
        <p:txBody>
          <a:bodyPr vert="horz" lIns="91568" tIns="45784" rIns="91568" bIns="45784" rtlCol="0">
            <a:normAutofit/>
          </a:bodyPr>
          <a:lstStyle/>
          <a:p>
            <a:pPr lvl="0"/>
            <a:r>
              <a:rPr lang="ro-RO" noProof="0"/>
              <a:t>Faceți clic pentru a edita stilurile de text Coordonator</a:t>
            </a:r>
          </a:p>
          <a:p>
            <a:pPr lvl="1"/>
            <a:r>
              <a:rPr lang="ro-RO" noProof="0"/>
              <a:t>Al doilea nivel</a:t>
            </a:r>
          </a:p>
          <a:p>
            <a:pPr lvl="2"/>
            <a:r>
              <a:rPr lang="ro-RO" noProof="0"/>
              <a:t>Al treilea nivel</a:t>
            </a:r>
          </a:p>
          <a:p>
            <a:pPr lvl="3"/>
            <a:r>
              <a:rPr lang="ro-RO" noProof="0"/>
              <a:t>Al patrulea nivel</a:t>
            </a:r>
          </a:p>
          <a:p>
            <a:pPr lvl="4"/>
            <a:r>
              <a:rPr lang="ro-RO" noProof="0"/>
              <a:t>Al cincilea nivel</a:t>
            </a:r>
            <a:endParaRPr lang="en-US" noProof="0"/>
          </a:p>
        </p:txBody>
      </p:sp>
      <p:sp>
        <p:nvSpPr>
          <p:cNvPr id="6" name="Substituent subsol 5"/>
          <p:cNvSpPr>
            <a:spLocks noGrp="1"/>
          </p:cNvSpPr>
          <p:nvPr>
            <p:ph type="ftr" sz="quarter" idx="4"/>
          </p:nvPr>
        </p:nvSpPr>
        <p:spPr>
          <a:xfrm>
            <a:off x="0" y="9442154"/>
            <a:ext cx="2950475" cy="497046"/>
          </a:xfrm>
          <a:prstGeom prst="rect">
            <a:avLst/>
          </a:prstGeom>
        </p:spPr>
        <p:txBody>
          <a:bodyPr vert="horz" lIns="91568" tIns="45784" rIns="91568" bIns="45784" rtlCol="0" anchor="b"/>
          <a:lstStyle>
            <a:lvl1pPr algn="l">
              <a:defRPr sz="1200"/>
            </a:lvl1pPr>
          </a:lstStyle>
          <a:p>
            <a:pPr>
              <a:defRPr/>
            </a:pPr>
            <a:endParaRPr lang="en-US"/>
          </a:p>
        </p:txBody>
      </p:sp>
      <p:sp>
        <p:nvSpPr>
          <p:cNvPr id="7" name="Substituent număr diapozitiv 6"/>
          <p:cNvSpPr>
            <a:spLocks noGrp="1"/>
          </p:cNvSpPr>
          <p:nvPr>
            <p:ph type="sldNum" sz="quarter" idx="5"/>
          </p:nvPr>
        </p:nvSpPr>
        <p:spPr>
          <a:xfrm>
            <a:off x="3856738" y="9442154"/>
            <a:ext cx="2950475" cy="497046"/>
          </a:xfrm>
          <a:prstGeom prst="rect">
            <a:avLst/>
          </a:prstGeom>
        </p:spPr>
        <p:txBody>
          <a:bodyPr vert="horz" lIns="91568" tIns="45784" rIns="91568" bIns="45784" rtlCol="0" anchor="b"/>
          <a:lstStyle>
            <a:lvl1pPr algn="r">
              <a:defRPr sz="1200"/>
            </a:lvl1pPr>
          </a:lstStyle>
          <a:p>
            <a:pPr>
              <a:defRPr/>
            </a:pPr>
            <a:fld id="{72EE2C37-8CF7-4AB1-9FDC-CD3F818DB01D}" type="slidenum">
              <a:rPr lang="en-US"/>
              <a:pPr>
                <a:defRPr/>
              </a:pPr>
              <a:t>‹#›</a:t>
            </a:fld>
            <a:endParaRPr lang="en-US"/>
          </a:p>
        </p:txBody>
      </p:sp>
    </p:spTree>
    <p:extLst>
      <p:ext uri="{BB962C8B-B14F-4D97-AF65-F5344CB8AC3E}">
        <p14:creationId xmlns:p14="http://schemas.microsoft.com/office/powerpoint/2010/main" val="73129674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a:p>
        </p:txBody>
      </p:sp>
      <p:sp>
        <p:nvSpPr>
          <p:cNvPr id="4" name="Slide Number Placeholder 3"/>
          <p:cNvSpPr>
            <a:spLocks noGrp="1"/>
          </p:cNvSpPr>
          <p:nvPr>
            <p:ph type="sldNum" sz="quarter" idx="10"/>
          </p:nvPr>
        </p:nvSpPr>
        <p:spPr/>
        <p:txBody>
          <a:bodyPr/>
          <a:lstStyle/>
          <a:p>
            <a:pPr>
              <a:defRPr/>
            </a:pPr>
            <a:fld id="{72EE2C37-8CF7-4AB1-9FDC-CD3F818DB01D}" type="slidenum">
              <a:rPr lang="en-US" smtClean="0"/>
              <a:pPr>
                <a:defRPr/>
              </a:pPr>
              <a:t>2</a:t>
            </a:fld>
            <a:endParaRPr lang="en-US"/>
          </a:p>
        </p:txBody>
      </p:sp>
    </p:spTree>
    <p:extLst>
      <p:ext uri="{BB962C8B-B14F-4D97-AF65-F5344CB8AC3E}">
        <p14:creationId xmlns:p14="http://schemas.microsoft.com/office/powerpoint/2010/main" val="3438716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pPr>
              <a:defRPr/>
            </a:pPr>
            <a:endParaRPr lang="ro-RO"/>
          </a:p>
        </p:txBody>
      </p:sp>
      <p:sp>
        <p:nvSpPr>
          <p:cNvPr id="8" name="Slide Number Placeholder 7"/>
          <p:cNvSpPr>
            <a:spLocks noGrp="1"/>
          </p:cNvSpPr>
          <p:nvPr>
            <p:ph type="sldNum" sz="quarter" idx="11"/>
          </p:nvPr>
        </p:nvSpPr>
        <p:spPr/>
        <p:txBody>
          <a:bodyPr/>
          <a:lstStyle/>
          <a:p>
            <a:pPr>
              <a:defRPr/>
            </a:pPr>
            <a:fld id="{18CA4C28-093A-464E-86FA-D47A814BAB18}" type="slidenum">
              <a:rPr lang="ro-RO" smtClean="0"/>
              <a:pPr>
                <a:defRPr/>
              </a:pPr>
              <a:t>‹#›</a:t>
            </a:fld>
            <a:endParaRPr lang="ro-RO"/>
          </a:p>
        </p:txBody>
      </p:sp>
      <p:sp>
        <p:nvSpPr>
          <p:cNvPr id="9" name="Footer Placeholder 8"/>
          <p:cNvSpPr>
            <a:spLocks noGrp="1"/>
          </p:cNvSpPr>
          <p:nvPr>
            <p:ph type="ftr" sz="quarter" idx="12"/>
          </p:nvPr>
        </p:nvSpPr>
        <p:spPr/>
        <p:txBody>
          <a:bodyPr/>
          <a:lstStyle/>
          <a:p>
            <a:pPr>
              <a:defRPr/>
            </a:pPr>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392713BD-E49A-4E96-88FC-BC5E52AD9563}" type="slidenum">
              <a:rPr lang="ro-RO" smtClean="0"/>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59BA7F69-180B-4A49-9BA5-FE3D73F16692}" type="slidenum">
              <a:rPr lang="ro-RO" smtClean="0"/>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BF698526-0F5E-4678-9D00-FE7606ED8558}" type="slidenum">
              <a:rPr lang="ro-RO" smtClean="0"/>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ro-RO"/>
          </a:p>
        </p:txBody>
      </p:sp>
      <p:sp>
        <p:nvSpPr>
          <p:cNvPr id="5" name="Footer Placeholder 4"/>
          <p:cNvSpPr>
            <a:spLocks noGrp="1"/>
          </p:cNvSpPr>
          <p:nvPr>
            <p:ph type="ftr" sz="quarter" idx="11"/>
          </p:nvPr>
        </p:nvSpPr>
        <p:spPr/>
        <p:txBody>
          <a:bodyPr/>
          <a:lstStyle/>
          <a:p>
            <a:pPr>
              <a:defRPr/>
            </a:pPr>
            <a:endParaRPr lang="ro-RO"/>
          </a:p>
        </p:txBody>
      </p:sp>
      <p:sp>
        <p:nvSpPr>
          <p:cNvPr id="6" name="Slide Number Placeholder 5"/>
          <p:cNvSpPr>
            <a:spLocks noGrp="1"/>
          </p:cNvSpPr>
          <p:nvPr>
            <p:ph type="sldNum" sz="quarter" idx="12"/>
          </p:nvPr>
        </p:nvSpPr>
        <p:spPr/>
        <p:txBody>
          <a:bodyPr/>
          <a:lstStyle/>
          <a:p>
            <a:pPr>
              <a:defRPr/>
            </a:pPr>
            <a:fld id="{26DB021D-04D1-47AB-9961-B01F4D46F1E5}" type="slidenum">
              <a:rPr lang="ro-RO" smtClean="0"/>
              <a:pPr>
                <a:defRPr/>
              </a:pPr>
              <a:t>‹#›</a:t>
            </a:fld>
            <a:endParaRPr lang="ro-RO"/>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ro-RO"/>
          </a:p>
        </p:txBody>
      </p:sp>
      <p:sp>
        <p:nvSpPr>
          <p:cNvPr id="6" name="Footer Placeholder 5"/>
          <p:cNvSpPr>
            <a:spLocks noGrp="1"/>
          </p:cNvSpPr>
          <p:nvPr>
            <p:ph type="ftr" sz="quarter" idx="11"/>
          </p:nvPr>
        </p:nvSpPr>
        <p:spPr/>
        <p:txBody>
          <a:bodyPr/>
          <a:lstStyle/>
          <a:p>
            <a:pPr>
              <a:defRPr/>
            </a:pPr>
            <a:endParaRPr lang="ro-RO"/>
          </a:p>
        </p:txBody>
      </p:sp>
      <p:sp>
        <p:nvSpPr>
          <p:cNvPr id="7" name="Slide Number Placeholder 6"/>
          <p:cNvSpPr>
            <a:spLocks noGrp="1"/>
          </p:cNvSpPr>
          <p:nvPr>
            <p:ph type="sldNum" sz="quarter" idx="12"/>
          </p:nvPr>
        </p:nvSpPr>
        <p:spPr/>
        <p:txBody>
          <a:bodyPr/>
          <a:lstStyle/>
          <a:p>
            <a:pPr>
              <a:defRPr/>
            </a:pPr>
            <a:fld id="{8E943E88-0095-4F62-8014-5869FF6314E5}" type="slidenum">
              <a:rPr lang="ro-RO" smtClean="0"/>
              <a:pPr>
                <a:defRPr/>
              </a:pPr>
              <a:t>‹#›</a:t>
            </a:fld>
            <a:endParaRPr lang="ro-RO"/>
          </a:p>
        </p:txBody>
      </p:sp>
      <p:sp>
        <p:nvSpPr>
          <p:cNvPr id="9" name="Content Placeholder 8"/>
          <p:cNvSpPr>
            <a:spLocks noGrp="1"/>
          </p:cNvSpPr>
          <p:nvPr>
            <p:ph sz="quarter" idx="13"/>
          </p:nvPr>
        </p:nvSpPr>
        <p:spPr>
          <a:xfrm>
            <a:off x="365760" y="1600200"/>
            <a:ext cx="4041648" cy="45262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pPr>
              <a:defRPr/>
            </a:pPr>
            <a:endParaRPr lang="ro-RO"/>
          </a:p>
        </p:txBody>
      </p:sp>
      <p:sp>
        <p:nvSpPr>
          <p:cNvPr id="8" name="Footer Placeholder 7"/>
          <p:cNvSpPr>
            <a:spLocks noGrp="1"/>
          </p:cNvSpPr>
          <p:nvPr>
            <p:ph type="ftr" sz="quarter" idx="11"/>
          </p:nvPr>
        </p:nvSpPr>
        <p:spPr/>
        <p:txBody>
          <a:bodyPr/>
          <a:lstStyle/>
          <a:p>
            <a:pPr>
              <a:defRPr/>
            </a:pPr>
            <a:endParaRPr lang="ro-RO"/>
          </a:p>
        </p:txBody>
      </p:sp>
      <p:sp>
        <p:nvSpPr>
          <p:cNvPr id="9" name="Slide Number Placeholder 8"/>
          <p:cNvSpPr>
            <a:spLocks noGrp="1"/>
          </p:cNvSpPr>
          <p:nvPr>
            <p:ph type="sldNum" sz="quarter" idx="12"/>
          </p:nvPr>
        </p:nvSpPr>
        <p:spPr/>
        <p:txBody>
          <a:bodyPr/>
          <a:lstStyle/>
          <a:p>
            <a:pPr>
              <a:defRPr/>
            </a:pPr>
            <a:fld id="{508F6BB1-07B9-47B6-ADC3-F0F2788531D0}" type="slidenum">
              <a:rPr lang="ro-RO" smtClean="0"/>
              <a:pPr>
                <a:defRPr/>
              </a:pPr>
              <a:t>‹#›</a:t>
            </a:fld>
            <a:endParaRPr lang="ro-RO"/>
          </a:p>
        </p:txBody>
      </p:sp>
      <p:sp>
        <p:nvSpPr>
          <p:cNvPr id="11" name="Content Placeholder 10"/>
          <p:cNvSpPr>
            <a:spLocks noGrp="1"/>
          </p:cNvSpPr>
          <p:nvPr>
            <p:ph sz="quarter" idx="13"/>
          </p:nvPr>
        </p:nvSpPr>
        <p:spPr>
          <a:xfrm>
            <a:off x="457200" y="2212848"/>
            <a:ext cx="4041648" cy="391363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ro-RO"/>
          </a:p>
        </p:txBody>
      </p:sp>
      <p:sp>
        <p:nvSpPr>
          <p:cNvPr id="4" name="Footer Placeholder 3"/>
          <p:cNvSpPr>
            <a:spLocks noGrp="1"/>
          </p:cNvSpPr>
          <p:nvPr>
            <p:ph type="ftr" sz="quarter" idx="11"/>
          </p:nvPr>
        </p:nvSpPr>
        <p:spPr/>
        <p:txBody>
          <a:bodyPr/>
          <a:lstStyle/>
          <a:p>
            <a:pPr>
              <a:defRPr/>
            </a:pPr>
            <a:endParaRPr lang="ro-RO"/>
          </a:p>
        </p:txBody>
      </p:sp>
      <p:sp>
        <p:nvSpPr>
          <p:cNvPr id="5" name="Slide Number Placeholder 4"/>
          <p:cNvSpPr>
            <a:spLocks noGrp="1"/>
          </p:cNvSpPr>
          <p:nvPr>
            <p:ph type="sldNum" sz="quarter" idx="12"/>
          </p:nvPr>
        </p:nvSpPr>
        <p:spPr/>
        <p:txBody>
          <a:bodyPr/>
          <a:lstStyle/>
          <a:p>
            <a:pPr>
              <a:defRPr/>
            </a:pPr>
            <a:fld id="{BB67DADE-3ACD-4D5B-9F12-902F9C21ADA8}" type="slidenum">
              <a:rPr lang="ro-RO" smtClean="0"/>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ro-RO"/>
          </a:p>
        </p:txBody>
      </p:sp>
      <p:sp>
        <p:nvSpPr>
          <p:cNvPr id="3" name="Footer Placeholder 2"/>
          <p:cNvSpPr>
            <a:spLocks noGrp="1"/>
          </p:cNvSpPr>
          <p:nvPr>
            <p:ph type="ftr" sz="quarter" idx="11"/>
          </p:nvPr>
        </p:nvSpPr>
        <p:spPr/>
        <p:txBody>
          <a:bodyPr/>
          <a:lstStyle/>
          <a:p>
            <a:pPr>
              <a:defRPr/>
            </a:pPr>
            <a:endParaRPr lang="ro-RO"/>
          </a:p>
        </p:txBody>
      </p:sp>
      <p:sp>
        <p:nvSpPr>
          <p:cNvPr id="4" name="Slide Number Placeholder 3"/>
          <p:cNvSpPr>
            <a:spLocks noGrp="1"/>
          </p:cNvSpPr>
          <p:nvPr>
            <p:ph type="sldNum" sz="quarter" idx="12"/>
          </p:nvPr>
        </p:nvSpPr>
        <p:spPr/>
        <p:txBody>
          <a:bodyPr/>
          <a:lstStyle/>
          <a:p>
            <a:pPr>
              <a:defRPr/>
            </a:pPr>
            <a:fld id="{742F999A-E25A-4942-9C36-8BDF8C659B0E}" type="slidenum">
              <a:rPr lang="ro-RO" smtClean="0"/>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ro-RO"/>
          </a:p>
        </p:txBody>
      </p:sp>
      <p:sp>
        <p:nvSpPr>
          <p:cNvPr id="6" name="Footer Placeholder 5"/>
          <p:cNvSpPr>
            <a:spLocks noGrp="1"/>
          </p:cNvSpPr>
          <p:nvPr>
            <p:ph type="ftr" sz="quarter" idx="11"/>
          </p:nvPr>
        </p:nvSpPr>
        <p:spPr/>
        <p:txBody>
          <a:bodyPr/>
          <a:lstStyle/>
          <a:p>
            <a:pPr>
              <a:defRPr/>
            </a:pPr>
            <a:endParaRPr lang="ro-RO"/>
          </a:p>
        </p:txBody>
      </p:sp>
      <p:sp>
        <p:nvSpPr>
          <p:cNvPr id="7" name="Slide Number Placeholder 6"/>
          <p:cNvSpPr>
            <a:spLocks noGrp="1"/>
          </p:cNvSpPr>
          <p:nvPr>
            <p:ph type="sldNum" sz="quarter" idx="12"/>
          </p:nvPr>
        </p:nvSpPr>
        <p:spPr/>
        <p:txBody>
          <a:bodyPr/>
          <a:lstStyle/>
          <a:p>
            <a:pPr>
              <a:defRPr/>
            </a:pPr>
            <a:fld id="{84130153-95ED-43DC-A864-4D611BD2DEFC}" type="slidenum">
              <a:rPr lang="ro-RO" smtClean="0"/>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ro-RO"/>
          </a:p>
        </p:txBody>
      </p:sp>
      <p:sp>
        <p:nvSpPr>
          <p:cNvPr id="6" name="Footer Placeholder 5"/>
          <p:cNvSpPr>
            <a:spLocks noGrp="1"/>
          </p:cNvSpPr>
          <p:nvPr>
            <p:ph type="ftr" sz="quarter" idx="11"/>
          </p:nvPr>
        </p:nvSpPr>
        <p:spPr/>
        <p:txBody>
          <a:bodyPr/>
          <a:lstStyle/>
          <a:p>
            <a:pPr>
              <a:defRPr/>
            </a:pPr>
            <a:endParaRPr lang="ro-RO"/>
          </a:p>
        </p:txBody>
      </p:sp>
      <p:sp>
        <p:nvSpPr>
          <p:cNvPr id="7" name="Slide Number Placeholder 6"/>
          <p:cNvSpPr>
            <a:spLocks noGrp="1"/>
          </p:cNvSpPr>
          <p:nvPr>
            <p:ph type="sldNum" sz="quarter" idx="12"/>
          </p:nvPr>
        </p:nvSpPr>
        <p:spPr/>
        <p:txBody>
          <a:bodyPr/>
          <a:lstStyle/>
          <a:p>
            <a:pPr>
              <a:defRPr/>
            </a:pPr>
            <a:fld id="{E7088988-71B2-4843-A019-17B06D6FD683}" type="slidenum">
              <a:rPr lang="ro-RO" smtClean="0"/>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pPr>
              <a:defRPr/>
            </a:pPr>
            <a:endParaRPr lang="ro-RO"/>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pPr>
              <a:defRPr/>
            </a:pPr>
            <a:endParaRPr lang="ro-RO"/>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pPr>
              <a:defRPr/>
            </a:pPr>
            <a:fld id="{0711725B-5ABF-4D4A-AA1D-D439461B2151}" type="slidenum">
              <a:rPr lang="ro-RO" smtClean="0"/>
              <a:pPr>
                <a:defRPr/>
              </a:pPr>
              <a:t>‹#›</a:t>
            </a:fld>
            <a:endParaRPr lang="ro-RO"/>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abriel.vrinceanu@rocnee.eu" TargetMode="External"/><Relationship Id="rId2" Type="http://schemas.openxmlformats.org/officeDocument/2006/relationships/hyperlink" Target="mailto:bogdan.cristescu@rocnee.eu" TargetMode="External"/><Relationship Id="rId1" Type="http://schemas.openxmlformats.org/officeDocument/2006/relationships/slideLayout" Target="../slideLayouts/slideLayout2.xml"/><Relationship Id="rId5" Type="http://schemas.openxmlformats.org/officeDocument/2006/relationships/hyperlink" Target="mailto:steluta.dan@rocnee.eu" TargetMode="External"/><Relationship Id="rId4" Type="http://schemas.openxmlformats.org/officeDocument/2006/relationships/hyperlink" Target="mailto:gabriela.streinucercel@rocnee.eu"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rocnee.eu/" TargetMode="External"/><Relationship Id="rId2" Type="http://schemas.openxmlformats.org/officeDocument/2006/relationships/hyperlink" Target="http://www.edu.ro/" TargetMode="External"/><Relationship Id="rId1" Type="http://schemas.openxmlformats.org/officeDocument/2006/relationships/slideLayout" Target="../slideLayouts/slideLayout2.xml"/><Relationship Id="rId4" Type="http://schemas.openxmlformats.org/officeDocument/2006/relationships/hyperlink" Target="https://rocnee.eu/datedeschise/rapoarte246.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Materiale%20suport/Subiecte" TargetMode="External"/><Relationship Id="rId7" Type="http://schemas.openxmlformats.org/officeDocument/2006/relationships/hyperlink" Target="http://www.rocnee.eu/" TargetMode="External"/><Relationship Id="rId2" Type="http://schemas.openxmlformats.org/officeDocument/2006/relationships/hyperlink" Target="Materiale%20suport/OMEC%203472_10.03.2020_Programa_ENVIII_Matematica_2021.pdf" TargetMode="External"/><Relationship Id="rId1" Type="http://schemas.openxmlformats.org/officeDocument/2006/relationships/slideLayout" Target="../slideLayouts/slideLayout2.xml"/><Relationship Id="rId6" Type="http://schemas.openxmlformats.org/officeDocument/2006/relationships/hyperlink" Target="http://www.edu.ro/" TargetMode="External"/><Relationship Id="rId5" Type="http://schemas.openxmlformats.org/officeDocument/2006/relationships/hyperlink" Target="Materiale%20suport/Subiecte/ENVIII_matematica_2020_Test_17.pdf" TargetMode="External"/><Relationship Id="rId4" Type="http://schemas.openxmlformats.org/officeDocument/2006/relationships/hyperlink" Target="Materiale%20suport/Subiecte/ENVIII_2021_model_matematica_varianta.pdf"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edu.ro/" TargetMode="External"/><Relationship Id="rId2" Type="http://schemas.openxmlformats.org/officeDocument/2006/relationships/hyperlink" Target="Materiale%20suport/Subiecte/E_c_matematica_M_mate-info_2020_Test_20.pdf" TargetMode="External"/><Relationship Id="rId1" Type="http://schemas.openxmlformats.org/officeDocument/2006/relationships/slideLayout" Target="../slideLayouts/slideLayout2.xml"/><Relationship Id="rId4" Type="http://schemas.openxmlformats.org/officeDocument/2006/relationships/hyperlink" Target="http://www.rocnee.eu/"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edu.ro/" TargetMode="Externa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hyperlink" Target="http://www.rocnee.eu/"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Materiale%20suport/Ordine%20metodologii/metdologie%20+%20calendar%20CPEECN%202020.PDF" TargetMode="External"/><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hyperlink" Target="https://www.manuale.edu.ro/" TargetMode="External"/><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3.png"/><Relationship Id="rId4" Type="http://schemas.openxmlformats.org/officeDocument/2006/relationships/hyperlink" Target="https://digital.educred.ro/"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digital.educred.ro/" TargetMode="External"/><Relationship Id="rId2" Type="http://schemas.openxmlformats.org/officeDocument/2006/relationships/slideLayout" Target="../slideLayouts/slideLayout2.xml"/><Relationship Id="rId1" Type="http://schemas.openxmlformats.org/officeDocument/2006/relationships/themeOverride" Target="../theme/themeOverride4.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hyperlink" Target="https://digital.educred.ro/" TargetMode="External"/><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inscriere-experti-red.educred.ro/" TargetMode="Externa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hyperlink" Target="https://www.facebook.com/watch/?v=1423276064524677&amp;extid=v0i7DKVLdn0SBo6e" TargetMode="External"/><Relationship Id="rId2" Type="http://schemas.openxmlformats.org/officeDocument/2006/relationships/slideLayout" Target="../slideLayouts/slideLayout2.xml"/><Relationship Id="rId1" Type="http://schemas.openxmlformats.org/officeDocument/2006/relationships/themeOverride" Target="../theme/themeOverride7.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hyperlink" Target="Materiale%20suport/Subiecte/REPERE_METODOLOGICE_MATEMATICA_2020.pdf" TargetMode="Externa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hyperlink" Target="https://educatiacontinua.edu.ro/repere-metodologice.html" TargetMode="Externa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3.xml.rels><?xml version="1.0" encoding="UTF-8" standalone="yes"?>
<Relationships xmlns="http://schemas.openxmlformats.org/package/2006/relationships"><Relationship Id="rId2" Type="http://schemas.openxmlformats.org/officeDocument/2006/relationships/hyperlink" Target="Materiale%20suport/Nota%20consfatuiri.pdf"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mailto:gabriela.streinucercel@rocnee.eu" TargetMode="External"/><Relationship Id="rId2" Type="http://schemas.openxmlformats.org/officeDocument/2006/relationships/hyperlink" Target="Hyperlink/hiperlink%20BC.pptx" TargetMode="External"/><Relationship Id="rId1" Type="http://schemas.openxmlformats.org/officeDocument/2006/relationships/slideLayout" Target="../slideLayouts/slideLayout1.xml"/><Relationship Id="rId4" Type="http://schemas.openxmlformats.org/officeDocument/2006/relationships/hyperlink" Target="mailto:steluta.dan@rocnee.eu"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ducatiacontinua.edu.ro/repere-metodologice.html" TargetMode="External"/><Relationship Id="rId2" Type="http://schemas.openxmlformats.org/officeDocument/2006/relationships/hyperlink" Target="http://www.educatiacontinua.edu.ro/" TargetMode="External"/><Relationship Id="rId1" Type="http://schemas.openxmlformats.org/officeDocument/2006/relationships/slideLayout" Target="../slideLayouts/slideLayout2.xml"/><Relationship Id="rId4" Type="http://schemas.openxmlformats.org/officeDocument/2006/relationships/hyperlink" Target="Materiale%20suport/Programa%20Matematica%20gimnaziu%202017.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teriale%20suport/Ordine%20metodologii/anexa%20bac%202021.docx" TargetMode="External"/><Relationship Id="rId2" Type="http://schemas.openxmlformats.org/officeDocument/2006/relationships/hyperlink" Target="Materiale%20suport/Ordine%20metodologii/OMEC%20nr.%203125_2020%20structura%20an%20&#351;colar%202020-2021.pdf" TargetMode="External"/><Relationship Id="rId1" Type="http://schemas.openxmlformats.org/officeDocument/2006/relationships/slideLayout" Target="../slideLayouts/slideLayout2.xml"/><Relationship Id="rId4" Type="http://schemas.openxmlformats.org/officeDocument/2006/relationships/hyperlink" Target="Materiale%20suport/Regulament_cadru_UIP.PDF"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Materiale%20suport/Regulament_cadru_UIP.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ChangeArrowheads="1"/>
          </p:cNvSpPr>
          <p:nvPr/>
        </p:nvSpPr>
        <p:spPr bwMode="auto">
          <a:xfrm>
            <a:off x="792061" y="1988839"/>
            <a:ext cx="7634287" cy="2137673"/>
          </a:xfrm>
          <a:prstGeom prst="rect">
            <a:avLst/>
          </a:prstGeom>
          <a:noFill/>
          <a:ln w="9525">
            <a:noFill/>
            <a:miter lim="800000"/>
            <a:headEnd/>
            <a:tailEnd/>
          </a:ln>
          <a:effectLst/>
        </p:spPr>
        <p:txBody>
          <a:bodyPr anchor="b"/>
          <a:lstStyle/>
          <a:p>
            <a:pPr algn="ctr">
              <a:defRPr/>
            </a:pPr>
            <a:r>
              <a:rPr lang="en-US" sz="3600" dirty="0" err="1">
                <a:solidFill>
                  <a:schemeClr val="tx2">
                    <a:lumMod val="75000"/>
                  </a:schemeClr>
                </a:solidFill>
                <a:latin typeface="Times New Roman" panose="02020603050405020304" pitchFamily="18" charset="0"/>
                <a:cs typeface="Times New Roman" panose="02020603050405020304" pitchFamily="18" charset="0"/>
              </a:rPr>
              <a:t>Consfătuire</a:t>
            </a:r>
            <a:r>
              <a:rPr lang="ro-RO" sz="3600" dirty="0">
                <a:solidFill>
                  <a:schemeClr val="tx2">
                    <a:lumMod val="75000"/>
                  </a:schemeClr>
                </a:solidFill>
                <a:latin typeface="Times New Roman" panose="02020603050405020304" pitchFamily="18" charset="0"/>
                <a:cs typeface="Times New Roman" panose="02020603050405020304" pitchFamily="18" charset="0"/>
              </a:rPr>
              <a:t>a națională a inspectorilor școlari </a:t>
            </a:r>
          </a:p>
          <a:p>
            <a:pPr algn="ctr">
              <a:defRPr/>
            </a:pPr>
            <a:r>
              <a:rPr lang="ro-RO" sz="3600" dirty="0">
                <a:solidFill>
                  <a:schemeClr val="tx2">
                    <a:lumMod val="75000"/>
                  </a:schemeClr>
                </a:solidFill>
                <a:latin typeface="Times New Roman" panose="02020603050405020304" pitchFamily="18" charset="0"/>
                <a:cs typeface="Times New Roman" panose="02020603050405020304" pitchFamily="18" charset="0"/>
              </a:rPr>
              <a:t>- Matematică -</a:t>
            </a:r>
            <a:endParaRPr lang="en-US" sz="3600" dirty="0">
              <a:solidFill>
                <a:schemeClr val="tx2">
                  <a:lumMod val="75000"/>
                </a:schemeClr>
              </a:solidFill>
              <a:latin typeface="Times New Roman" panose="02020603050405020304" pitchFamily="18" charset="0"/>
              <a:cs typeface="Times New Roman" panose="02020603050405020304" pitchFamily="18" charset="0"/>
            </a:endParaRPr>
          </a:p>
          <a:p>
            <a:pPr algn="ctr">
              <a:defRPr/>
            </a:pPr>
            <a:r>
              <a:rPr lang="ro-RO" sz="3600" dirty="0">
                <a:solidFill>
                  <a:schemeClr val="tx2">
                    <a:lumMod val="75000"/>
                  </a:schemeClr>
                </a:solidFill>
                <a:latin typeface="Times New Roman" panose="02020603050405020304" pitchFamily="18" charset="0"/>
                <a:cs typeface="Times New Roman" panose="02020603050405020304" pitchFamily="18" charset="0"/>
              </a:rPr>
              <a:t>9 septembrie 2020</a:t>
            </a:r>
            <a:endParaRPr lang="en-GB" sz="6000" dirty="0">
              <a:solidFill>
                <a:schemeClr val="tx2">
                  <a:lumMod val="75000"/>
                </a:schemeClr>
              </a:solidFill>
              <a:latin typeface="Times New Roman" panose="02020603050405020304" pitchFamily="18" charset="0"/>
              <a:cs typeface="Times New Roman" panose="02020603050405020304" pitchFamily="18" charset="0"/>
            </a:endParaRPr>
          </a:p>
        </p:txBody>
      </p:sp>
      <p:sp>
        <p:nvSpPr>
          <p:cNvPr id="4099" name="Rectangle 7"/>
          <p:cNvSpPr>
            <a:spLocks noChangeArrowheads="1"/>
          </p:cNvSpPr>
          <p:nvPr/>
        </p:nvSpPr>
        <p:spPr bwMode="auto">
          <a:xfrm>
            <a:off x="431032" y="4699010"/>
            <a:ext cx="8712968"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ro-RO" b="1" dirty="0">
                <a:solidFill>
                  <a:schemeClr val="tx2">
                    <a:lumMod val="75000"/>
                  </a:schemeClr>
                </a:solidFill>
                <a:latin typeface="Times New Roman" pitchFamily="18" charset="0"/>
              </a:rPr>
              <a:t>BOGDAN CRISTESCU</a:t>
            </a:r>
          </a:p>
          <a:p>
            <a:pPr algn="ctr"/>
            <a:r>
              <a:rPr lang="ro-RO" dirty="0">
                <a:solidFill>
                  <a:schemeClr val="tx2">
                    <a:lumMod val="75000"/>
                  </a:schemeClr>
                </a:solidFill>
                <a:latin typeface="Times New Roman" pitchFamily="18" charset="0"/>
                <a:hlinkClick r:id="rId2"/>
              </a:rPr>
              <a:t>bogdan.cristescu@rocnee.eu</a:t>
            </a:r>
            <a:endParaRPr lang="ro-RO" dirty="0">
              <a:solidFill>
                <a:schemeClr val="tx2">
                  <a:lumMod val="75000"/>
                </a:schemeClr>
              </a:solidFill>
              <a:latin typeface="Times New Roman" pitchFamily="18" charset="0"/>
            </a:endParaRPr>
          </a:p>
          <a:p>
            <a:pPr algn="ctr"/>
            <a:r>
              <a:rPr lang="ro-RO" b="1" dirty="0">
                <a:solidFill>
                  <a:schemeClr val="tx2">
                    <a:lumMod val="75000"/>
                  </a:schemeClr>
                </a:solidFill>
                <a:latin typeface="Times New Roman" pitchFamily="18" charset="0"/>
              </a:rPr>
              <a:t>GABRIEL VRÎNCEANU</a:t>
            </a:r>
          </a:p>
          <a:p>
            <a:pPr algn="ctr"/>
            <a:r>
              <a:rPr lang="ro-RO" dirty="0">
                <a:solidFill>
                  <a:schemeClr val="tx2">
                    <a:lumMod val="75000"/>
                  </a:schemeClr>
                </a:solidFill>
                <a:latin typeface="Times New Roman" pitchFamily="18" charset="0"/>
                <a:hlinkClick r:id="rId3"/>
              </a:rPr>
              <a:t>gabriel.vrinceanu@rocnee.eu</a:t>
            </a:r>
            <a:r>
              <a:rPr lang="ro-RO" dirty="0">
                <a:solidFill>
                  <a:schemeClr val="tx2">
                    <a:lumMod val="75000"/>
                  </a:schemeClr>
                </a:solidFill>
                <a:latin typeface="Times New Roman" pitchFamily="18" charset="0"/>
              </a:rPr>
              <a:t> </a:t>
            </a:r>
            <a:endParaRPr lang="ro-RO" b="1" dirty="0">
              <a:solidFill>
                <a:schemeClr val="tx2">
                  <a:lumMod val="75000"/>
                </a:schemeClr>
              </a:solidFill>
              <a:latin typeface="Times New Roman" pitchFamily="18" charset="0"/>
            </a:endParaRPr>
          </a:p>
          <a:p>
            <a:r>
              <a:rPr lang="ro-RO" b="1" dirty="0">
                <a:solidFill>
                  <a:schemeClr val="tx2">
                    <a:lumMod val="75000"/>
                  </a:schemeClr>
                </a:solidFill>
                <a:latin typeface="Times New Roman" pitchFamily="18" charset="0"/>
              </a:rPr>
              <a:t>GABRIELA STREINU-CERCEL                                                               STELUȚA DAN</a:t>
            </a:r>
          </a:p>
          <a:p>
            <a:r>
              <a:rPr lang="ro-RO" dirty="0">
                <a:solidFill>
                  <a:schemeClr val="tx2">
                    <a:lumMod val="75000"/>
                  </a:schemeClr>
                </a:solidFill>
                <a:latin typeface="Times New Roman" pitchFamily="18" charset="0"/>
                <a:hlinkClick r:id="rId4"/>
              </a:rPr>
              <a:t>gabriela.streinucercel@rocnee.eu</a:t>
            </a:r>
            <a:r>
              <a:rPr lang="ro-RO" dirty="0">
                <a:solidFill>
                  <a:schemeClr val="tx2">
                    <a:lumMod val="75000"/>
                  </a:schemeClr>
                </a:solidFill>
                <a:latin typeface="Times New Roman" pitchFamily="18" charset="0"/>
              </a:rPr>
              <a:t>                                                           </a:t>
            </a:r>
            <a:r>
              <a:rPr lang="ro-RO" dirty="0">
                <a:solidFill>
                  <a:schemeClr val="tx2">
                    <a:lumMod val="75000"/>
                  </a:schemeClr>
                </a:solidFill>
                <a:latin typeface="Times New Roman" pitchFamily="18" charset="0"/>
                <a:hlinkClick r:id="rId5"/>
              </a:rPr>
              <a:t>steluta.dan@rocnee.eu</a:t>
            </a:r>
            <a:r>
              <a:rPr lang="ro-RO" dirty="0">
                <a:solidFill>
                  <a:schemeClr val="tx2">
                    <a:lumMod val="75000"/>
                  </a:schemeClr>
                </a:solidFill>
                <a:latin typeface="Times New Roman" pitchFamily="18" charset="0"/>
              </a:rPr>
              <a:t> </a:t>
            </a:r>
          </a:p>
        </p:txBody>
      </p:sp>
      <p:sp>
        <p:nvSpPr>
          <p:cNvPr id="5" name="Rectangle 4">
            <a:extLst>
              <a:ext uri="{FF2B5EF4-FFF2-40B4-BE49-F238E27FC236}">
                <a16:creationId xmlns:a16="http://schemas.microsoft.com/office/drawing/2014/main" id="{13F565BB-4A8C-42A3-A282-FBB5CE3595CD}"/>
              </a:ext>
            </a:extLst>
          </p:cNvPr>
          <p:cNvSpPr>
            <a:spLocks noChangeArrowheads="1"/>
          </p:cNvSpPr>
          <p:nvPr/>
        </p:nvSpPr>
        <p:spPr bwMode="auto">
          <a:xfrm>
            <a:off x="107504" y="188641"/>
            <a:ext cx="8928992" cy="1008112"/>
          </a:xfrm>
          <a:prstGeom prst="rect">
            <a:avLst/>
          </a:prstGeom>
          <a:noFill/>
          <a:ln w="9525">
            <a:noFill/>
            <a:miter lim="800000"/>
            <a:headEnd/>
            <a:tailEnd/>
          </a:ln>
          <a:effectLst/>
        </p:spPr>
        <p:txBody>
          <a:bodyPr anchor="b"/>
          <a:lstStyle/>
          <a:p>
            <a:pPr algn="ctr">
              <a:defRPr/>
            </a:pPr>
            <a:r>
              <a:rPr lang="ro-RO" sz="2400" b="1" i="1" dirty="0">
                <a:solidFill>
                  <a:schemeClr val="tx2">
                    <a:lumMod val="75000"/>
                  </a:schemeClr>
                </a:solidFill>
                <a:latin typeface="Times New Roman" panose="02020603050405020304" pitchFamily="18" charset="0"/>
                <a:cs typeface="Times New Roman" panose="02020603050405020304" pitchFamily="18" charset="0"/>
              </a:rPr>
              <a:t>Ministerul Educației și Cercetării</a:t>
            </a:r>
          </a:p>
          <a:p>
            <a:pPr algn="ctr">
              <a:defRPr/>
            </a:pPr>
            <a:r>
              <a:rPr lang="ro-RO" sz="2400" b="1" i="1" dirty="0">
                <a:solidFill>
                  <a:schemeClr val="tx2">
                    <a:lumMod val="75000"/>
                  </a:schemeClr>
                </a:solidFill>
                <a:latin typeface="Times New Roman" panose="02020603050405020304" pitchFamily="18" charset="0"/>
                <a:cs typeface="Times New Roman" panose="02020603050405020304" pitchFamily="18" charset="0"/>
              </a:rPr>
              <a:t>Centru Național de Politici și Evaluare în Educație</a:t>
            </a:r>
            <a:endParaRPr lang="en-GB" sz="2400" b="1" i="1" dirty="0">
              <a:solidFill>
                <a:schemeClr val="tx2">
                  <a:lumMod val="75000"/>
                </a:schemeClr>
              </a:solidFill>
              <a:latin typeface="Times New Roman" panose="02020603050405020304" pitchFamily="18" charset="0"/>
              <a:cs typeface="Times New Roman" panose="02020603050405020304" pitchFamily="18" charset="0"/>
            </a:endParaRPr>
          </a:p>
        </p:txBody>
      </p: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332656"/>
            <a:ext cx="8928992" cy="1267544"/>
          </a:xfrm>
        </p:spPr>
        <p:txBody>
          <a:bodyPr rtlCol="0">
            <a:noAutofit/>
          </a:bodyPr>
          <a:lstStyle/>
          <a:p>
            <a:pPr>
              <a:lnSpc>
                <a:spcPct val="100000"/>
              </a:lnSpc>
              <a:defRPr/>
            </a:pPr>
            <a:r>
              <a:rPr lang="ro-RO" sz="3600" b="1" dirty="0">
                <a:effectLst/>
                <a:latin typeface="Times New Roman" panose="02020603050405020304" pitchFamily="18" charset="0"/>
                <a:cs typeface="Times New Roman" panose="02020603050405020304" pitchFamily="18" charset="0"/>
              </a:rPr>
              <a:t>Evaluarea națională la finalul clasei a VI-a, în anul școlar 2020 - 2021</a:t>
            </a:r>
            <a:endParaRPr lang="en-US" sz="3600" b="1" dirty="0">
              <a:effectLst/>
              <a:latin typeface="Times New Roman" panose="02020603050405020304" pitchFamily="18" charset="0"/>
              <a:cs typeface="Times New Roman" panose="02020603050405020304" pitchFamily="18" charset="0"/>
            </a:endParaRPr>
          </a:p>
        </p:txBody>
      </p:sp>
      <p:sp>
        <p:nvSpPr>
          <p:cNvPr id="4" name="Rectangle 3"/>
          <p:cNvSpPr/>
          <p:nvPr/>
        </p:nvSpPr>
        <p:spPr>
          <a:xfrm>
            <a:off x="352035" y="1988840"/>
            <a:ext cx="8612453" cy="4326954"/>
          </a:xfrm>
          <a:prstGeom prst="rect">
            <a:avLst/>
          </a:prstGeom>
        </p:spPr>
        <p:txBody>
          <a:bodyPr wrap="square">
            <a:spAutoFit/>
          </a:bodyPr>
          <a:lstStyle/>
          <a:p>
            <a:pPr marL="285750" indent="-285750">
              <a:buFont typeface="Arial" pitchFamily="34" charset="0"/>
              <a:buChar char="•"/>
              <a:defRPr/>
            </a:pPr>
            <a:r>
              <a:rPr lang="ro-RO" sz="2800" b="1" dirty="0">
                <a:solidFill>
                  <a:schemeClr val="tx1">
                    <a:lumMod val="50000"/>
                    <a:lumOff val="50000"/>
                  </a:schemeClr>
                </a:solidFill>
                <a:latin typeface="Times New Roman" panose="02020603050405020304" pitchFamily="18" charset="0"/>
                <a:cs typeface="Times New Roman" panose="02020603050405020304" pitchFamily="18" charset="0"/>
              </a:rPr>
              <a:t>Programa </a:t>
            </a:r>
            <a:r>
              <a:rPr lang="vi-VN" sz="2800" b="1" dirty="0">
                <a:solidFill>
                  <a:schemeClr val="tx1">
                    <a:lumMod val="50000"/>
                    <a:lumOff val="50000"/>
                  </a:schemeClr>
                </a:solidFill>
                <a:latin typeface="Times New Roman" panose="02020603050405020304" pitchFamily="18" charset="0"/>
                <a:cs typeface="Times New Roman" panose="02020603050405020304" pitchFamily="18" charset="0"/>
              </a:rPr>
              <a:t>– nu </a:t>
            </a:r>
            <a:r>
              <a:rPr lang="vi-VN" sz="2800" dirty="0">
                <a:solidFill>
                  <a:schemeClr val="tx1">
                    <a:lumMod val="50000"/>
                    <a:lumOff val="50000"/>
                  </a:schemeClr>
                </a:solidFill>
                <a:latin typeface="Times New Roman" panose="02020603050405020304" pitchFamily="18" charset="0"/>
                <a:cs typeface="Times New Roman" panose="02020603050405020304" pitchFamily="18" charset="0"/>
              </a:rPr>
              <a:t>sunt modificări </a:t>
            </a:r>
            <a:endParaRPr lang="ro-RO" sz="2800" dirty="0">
              <a:solidFill>
                <a:schemeClr val="tx1">
                  <a:lumMod val="50000"/>
                  <a:lumOff val="50000"/>
                </a:schemeClr>
              </a:solidFill>
              <a:latin typeface="Times New Roman" panose="02020603050405020304" pitchFamily="18" charset="0"/>
              <a:cs typeface="Times New Roman" panose="02020603050405020304" pitchFamily="18" charset="0"/>
            </a:endParaRPr>
          </a:p>
          <a:p>
            <a:pPr marL="285750" indent="-285750">
              <a:buFont typeface="Arial" pitchFamily="34" charset="0"/>
              <a:buChar char="•"/>
              <a:defRPr/>
            </a:pPr>
            <a:r>
              <a:rPr lang="ro-RO" sz="2800" b="1" dirty="0">
                <a:solidFill>
                  <a:schemeClr val="tx1">
                    <a:lumMod val="50000"/>
                    <a:lumOff val="50000"/>
                  </a:schemeClr>
                </a:solidFill>
                <a:latin typeface="Times New Roman" panose="02020603050405020304" pitchFamily="18" charset="0"/>
                <a:cs typeface="Times New Roman" panose="02020603050405020304" pitchFamily="18" charset="0"/>
              </a:rPr>
              <a:t>Structura probei scrise – nu </a:t>
            </a:r>
            <a:r>
              <a:rPr lang="ro-RO" sz="2800" dirty="0">
                <a:solidFill>
                  <a:schemeClr val="tx1">
                    <a:lumMod val="50000"/>
                    <a:lumOff val="50000"/>
                  </a:schemeClr>
                </a:solidFill>
                <a:latin typeface="Times New Roman" panose="02020603050405020304" pitchFamily="18" charset="0"/>
                <a:cs typeface="Times New Roman" panose="02020603050405020304" pitchFamily="18" charset="0"/>
              </a:rPr>
              <a:t>sunt modificări</a:t>
            </a:r>
          </a:p>
          <a:p>
            <a:pPr marL="285750" indent="-285750">
              <a:buFont typeface="Arial" pitchFamily="34" charset="0"/>
              <a:buChar char="•"/>
              <a:defRPr/>
            </a:pPr>
            <a:r>
              <a:rPr lang="ro-RO" sz="2800" b="1" dirty="0">
                <a:solidFill>
                  <a:schemeClr val="tx1">
                    <a:lumMod val="50000"/>
                    <a:lumOff val="50000"/>
                  </a:schemeClr>
                </a:solidFill>
                <a:latin typeface="Times New Roman" panose="02020603050405020304" pitchFamily="18" charset="0"/>
                <a:cs typeface="Times New Roman" panose="02020603050405020304" pitchFamily="18" charset="0"/>
              </a:rPr>
              <a:t>Calendar – </a:t>
            </a:r>
            <a:r>
              <a:rPr lang="ro-RO" sz="2800" dirty="0">
                <a:solidFill>
                  <a:schemeClr val="tx1">
                    <a:lumMod val="50000"/>
                    <a:lumOff val="50000"/>
                  </a:schemeClr>
                </a:solidFill>
                <a:latin typeface="Times New Roman" panose="02020603050405020304" pitchFamily="18" charset="0"/>
                <a:cs typeface="Times New Roman" panose="02020603050405020304" pitchFamily="18" charset="0"/>
              </a:rPr>
              <a:t>va fi anunțat </a:t>
            </a:r>
          </a:p>
          <a:p>
            <a:pPr eaLnBrk="1" fontAlgn="auto" hangingPunct="1">
              <a:spcAft>
                <a:spcPts val="0"/>
              </a:spcAft>
              <a:buFont typeface="Arial" pitchFamily="34" charset="0"/>
              <a:buChar char="•"/>
              <a:defRPr/>
            </a:pPr>
            <a:endParaRPr lang="ro-RO" sz="2800" b="1" dirty="0">
              <a:solidFill>
                <a:schemeClr val="tx2">
                  <a:lumMod val="75000"/>
                </a:schemeClr>
              </a:solidFill>
              <a:latin typeface="Times New Roman" panose="02020603050405020304" pitchFamily="18" charset="0"/>
              <a:cs typeface="Times New Roman" panose="02020603050405020304" pitchFamily="18" charset="0"/>
            </a:endParaRPr>
          </a:p>
          <a:p>
            <a:pPr>
              <a:defRPr/>
            </a:pPr>
            <a:r>
              <a:rPr lang="ro-RO" sz="2800" dirty="0" err="1">
                <a:solidFill>
                  <a:schemeClr val="tx2">
                    <a:lumMod val="75000"/>
                  </a:schemeClr>
                </a:solidFill>
                <a:latin typeface="Times New Roman" panose="02020603050405020304" pitchFamily="18" charset="0"/>
                <a:cs typeface="Times New Roman" panose="02020603050405020304" pitchFamily="18" charset="0"/>
                <a:hlinkClick r:id="rId2"/>
              </a:rPr>
              <a:t>www.edu.ro</a:t>
            </a:r>
            <a:endParaRPr lang="ro-RO" sz="2800" dirty="0">
              <a:solidFill>
                <a:schemeClr val="tx2">
                  <a:lumMod val="75000"/>
                </a:schemeClr>
              </a:solidFill>
              <a:latin typeface="Times New Roman" panose="02020603050405020304" pitchFamily="18" charset="0"/>
              <a:cs typeface="Times New Roman" panose="02020603050405020304" pitchFamily="18" charset="0"/>
            </a:endParaRPr>
          </a:p>
          <a:p>
            <a:pPr>
              <a:defRPr/>
            </a:pPr>
            <a:r>
              <a:rPr lang="ro-RO" sz="2800" dirty="0">
                <a:solidFill>
                  <a:schemeClr val="tx2">
                    <a:lumMod val="75000"/>
                  </a:schemeClr>
                </a:solidFill>
                <a:latin typeface="Times New Roman" panose="02020603050405020304" pitchFamily="18" charset="0"/>
                <a:cs typeface="Times New Roman" panose="02020603050405020304" pitchFamily="18" charset="0"/>
                <a:hlinkClick r:id="rId3"/>
              </a:rPr>
              <a:t>www.rocnee.eu</a:t>
            </a:r>
            <a:r>
              <a:rPr lang="ro-RO" sz="2800" dirty="0">
                <a:solidFill>
                  <a:schemeClr val="tx2">
                    <a:lumMod val="75000"/>
                  </a:schemeClr>
                </a:solidFill>
                <a:latin typeface="Times New Roman" panose="02020603050405020304" pitchFamily="18" charset="0"/>
                <a:cs typeface="Times New Roman" panose="02020603050405020304" pitchFamily="18" charset="0"/>
              </a:rPr>
              <a:t> </a:t>
            </a:r>
          </a:p>
          <a:p>
            <a:pPr>
              <a:defRPr/>
            </a:pPr>
            <a:endParaRPr lang="ro-RO" sz="2800" b="1" dirty="0">
              <a:solidFill>
                <a:schemeClr val="tx1">
                  <a:lumMod val="50000"/>
                  <a:lumOff val="50000"/>
                </a:schemeClr>
              </a:solidFill>
              <a:latin typeface="Times New Roman" panose="02020603050405020304" pitchFamily="18" charset="0"/>
              <a:cs typeface="Times New Roman" panose="02020603050405020304" pitchFamily="18" charset="0"/>
            </a:endParaRPr>
          </a:p>
          <a:p>
            <a:pPr marL="0" marR="0" fontAlgn="base">
              <a:lnSpc>
                <a:spcPct val="107000"/>
              </a:lnSpc>
              <a:spcBef>
                <a:spcPts val="0"/>
              </a:spcBef>
              <a:spcAft>
                <a:spcPts val="0"/>
              </a:spcAft>
            </a:pPr>
            <a:r>
              <a:rPr lang="en-US" sz="2800" dirty="0" err="1">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Rapoarte</a:t>
            </a:r>
            <a:r>
              <a:rPr lang="en-US" sz="2800" dirty="0">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naționale</a:t>
            </a:r>
            <a:r>
              <a:rPr lang="en-US" sz="2800" dirty="0">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pentru</a:t>
            </a:r>
            <a:r>
              <a:rPr lang="en-US" sz="2800" dirty="0">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evaluările</a:t>
            </a:r>
            <a:r>
              <a:rPr lang="en-US" sz="2800" dirty="0">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ENII, ENIV </a:t>
            </a:r>
            <a:r>
              <a:rPr lang="en-US" sz="2800" dirty="0" err="1">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2800" dirty="0">
                <a:solidFill>
                  <a:schemeClr val="tx1">
                    <a:lumMod val="50000"/>
                    <a:lumOff val="50000"/>
                  </a:schemeClr>
                </a:solidFill>
                <a:effectLst/>
                <a:latin typeface="Times New Roman" panose="02020603050405020304" pitchFamily="18" charset="0"/>
                <a:ea typeface="Calibri" panose="020F0502020204030204" pitchFamily="34" charset="0"/>
                <a:cs typeface="Times New Roman" panose="02020603050405020304" pitchFamily="18" charset="0"/>
              </a:rPr>
              <a:t> ENVI: </a:t>
            </a:r>
            <a:r>
              <a:rPr lang="en-US" sz="2800" u="sng"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4"/>
              </a:rPr>
              <a:t>https://rocnee.eu/datedeschise/rapoarte246.html</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p>
          <a:p>
            <a:pPr marL="0" marR="0" fontAlgn="base">
              <a:lnSpc>
                <a:spcPct val="107000"/>
              </a:lnSpc>
              <a:spcBef>
                <a:spcPts val="0"/>
              </a:spcBef>
              <a:spcAft>
                <a:spcPts val="0"/>
              </a:spcAft>
            </a:pPr>
            <a:r>
              <a:rPr lang="en-US" sz="1800" dirty="0">
                <a:solidFill>
                  <a:srgbClr val="666666"/>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332656"/>
            <a:ext cx="8784976" cy="1340768"/>
          </a:xfrm>
        </p:spPr>
        <p:txBody>
          <a:bodyPr rtlCol="0">
            <a:noAutofit/>
          </a:bodyPr>
          <a:lstStyle/>
          <a:p>
            <a:pPr eaLnBrk="1" fontAlgn="auto" hangingPunct="1">
              <a:lnSpc>
                <a:spcPct val="100000"/>
              </a:lnSpc>
              <a:spcAft>
                <a:spcPts val="0"/>
              </a:spcAft>
              <a:defRPr/>
            </a:pPr>
            <a:r>
              <a:rPr lang="ro-RO" sz="3600" b="1" dirty="0">
                <a:effectLst/>
                <a:latin typeface="Times New Roman" panose="02020603050405020304" pitchFamily="18" charset="0"/>
                <a:cs typeface="Times New Roman" panose="02020603050405020304" pitchFamily="18" charset="0"/>
              </a:rPr>
              <a:t>Evaluarea națională pentru absolvenții clasei a VIII-a, în anul școlar 2020 - 2021</a:t>
            </a:r>
            <a:endParaRPr lang="en-US" sz="3600" b="1" dirty="0">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7504" y="1844824"/>
            <a:ext cx="8928992" cy="4248472"/>
          </a:xfrm>
        </p:spPr>
        <p:txBody>
          <a:bodyPr rtlCol="0">
            <a:noAutofit/>
          </a:bodyPr>
          <a:lstStyle/>
          <a:p>
            <a:pPr algn="just">
              <a:spcBef>
                <a:spcPts val="0"/>
              </a:spcBef>
            </a:pPr>
            <a:r>
              <a:rPr lang="ro-RO" sz="2800" b="1" dirty="0">
                <a:latin typeface="Times New Roman" panose="02020603050405020304" pitchFamily="18" charset="0"/>
                <a:cs typeface="Times New Roman" panose="02020603050405020304" pitchFamily="18" charset="0"/>
              </a:rPr>
              <a:t>Programa nouă </a:t>
            </a:r>
            <a:r>
              <a:rPr lang="vi-VN" sz="2800" dirty="0">
                <a:latin typeface="Times New Roman" panose="02020603050405020304" pitchFamily="18" charset="0"/>
                <a:cs typeface="Times New Roman" panose="02020603050405020304" pitchFamily="18" charset="0"/>
              </a:rPr>
              <a:t>–</a:t>
            </a:r>
            <a:r>
              <a:rPr lang="ro-RO" sz="2800" b="1" dirty="0">
                <a:latin typeface="Times New Roman" panose="02020603050405020304" pitchFamily="18" charset="0"/>
                <a:cs typeface="Times New Roman" panose="02020603050405020304" pitchFamily="18" charset="0"/>
              </a:rPr>
              <a:t> </a:t>
            </a:r>
            <a:r>
              <a:rPr lang="nn-NO" sz="2800" i="0" u="none" strike="noStrike" baseline="0" dirty="0">
                <a:latin typeface="Times New Roman" panose="02020603050405020304" pitchFamily="18" charset="0"/>
                <a:cs typeface="Times New Roman" panose="02020603050405020304" pitchFamily="18" charset="0"/>
              </a:rPr>
              <a:t>ORDIN nr. </a:t>
            </a:r>
            <a:r>
              <a:rPr lang="nn-NO" sz="2800" b="1" i="0" u="none" strike="noStrike" baseline="0" dirty="0">
                <a:latin typeface="Times New Roman" panose="02020603050405020304" pitchFamily="18" charset="0"/>
                <a:cs typeface="Times New Roman" panose="02020603050405020304" pitchFamily="18" charset="0"/>
              </a:rPr>
              <a:t>3472</a:t>
            </a:r>
            <a:r>
              <a:rPr lang="nn-NO" sz="2800" i="0" u="none" strike="noStrike" baseline="0" dirty="0">
                <a:latin typeface="Times New Roman" panose="02020603050405020304" pitchFamily="18" charset="0"/>
                <a:cs typeface="Times New Roman" panose="02020603050405020304" pitchFamily="18" charset="0"/>
              </a:rPr>
              <a:t>/10.03.2020 </a:t>
            </a:r>
            <a:r>
              <a:rPr lang="en-US" sz="2800" i="0" u="none" strike="noStrike" baseline="0" dirty="0" err="1">
                <a:latin typeface="Times New Roman" panose="02020603050405020304" pitchFamily="18" charset="0"/>
                <a:cs typeface="Times New Roman" panose="02020603050405020304" pitchFamily="18" charset="0"/>
              </a:rPr>
              <a:t>privind</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aprobarea</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programelor</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pentru</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susţinerea</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evaluării</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naţionale</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pentru</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absolvenţii</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clasei</a:t>
            </a:r>
            <a:r>
              <a:rPr lang="en-US" sz="2800" i="0" u="none" strike="noStrike" baseline="0" dirty="0">
                <a:latin typeface="Times New Roman" panose="02020603050405020304" pitchFamily="18" charset="0"/>
                <a:cs typeface="Times New Roman" panose="02020603050405020304" pitchFamily="18" charset="0"/>
              </a:rPr>
              <a:t> a VIII-a, </a:t>
            </a:r>
            <a:r>
              <a:rPr lang="en-US" sz="2800" i="0" u="none" strike="noStrike" baseline="0" dirty="0" err="1">
                <a:latin typeface="Times New Roman" panose="02020603050405020304" pitchFamily="18" charset="0"/>
                <a:cs typeface="Times New Roman" panose="02020603050405020304" pitchFamily="18" charset="0"/>
              </a:rPr>
              <a:t>începând</a:t>
            </a:r>
            <a:r>
              <a:rPr lang="en-US" sz="2800" i="0" u="none" strike="noStrike" baseline="0" dirty="0">
                <a:latin typeface="Times New Roman" panose="02020603050405020304" pitchFamily="18" charset="0"/>
                <a:cs typeface="Times New Roman" panose="02020603050405020304" pitchFamily="18" charset="0"/>
              </a:rPr>
              <a:t> cu </a:t>
            </a:r>
            <a:r>
              <a:rPr lang="en-US" sz="2800" i="0" u="none" strike="noStrike" baseline="0" dirty="0" err="1">
                <a:latin typeface="Times New Roman" panose="02020603050405020304" pitchFamily="18" charset="0"/>
                <a:cs typeface="Times New Roman" panose="02020603050405020304" pitchFamily="18" charset="0"/>
              </a:rPr>
              <a:t>anul</a:t>
            </a:r>
            <a:r>
              <a:rPr lang="en-US" sz="2800" i="0" u="none" strike="noStrike" baseline="0" dirty="0">
                <a:latin typeface="Times New Roman" panose="02020603050405020304" pitchFamily="18" charset="0"/>
                <a:cs typeface="Times New Roman" panose="02020603050405020304" pitchFamily="18" charset="0"/>
              </a:rPr>
              <a:t> </a:t>
            </a:r>
            <a:r>
              <a:rPr lang="en-US" sz="2800" i="0" u="none" strike="noStrike" baseline="0" dirty="0" err="1">
                <a:latin typeface="Times New Roman" panose="02020603050405020304" pitchFamily="18" charset="0"/>
                <a:cs typeface="Times New Roman" panose="02020603050405020304" pitchFamily="18" charset="0"/>
              </a:rPr>
              <a:t>şcolar</a:t>
            </a:r>
            <a:r>
              <a:rPr lang="en-US" sz="2800" i="0" u="none" strike="noStrike" baseline="0" dirty="0">
                <a:latin typeface="Times New Roman" panose="02020603050405020304" pitchFamily="18" charset="0"/>
                <a:cs typeface="Times New Roman" panose="02020603050405020304" pitchFamily="18" charset="0"/>
              </a:rPr>
              <a:t> 2020 - 2021 </a:t>
            </a:r>
            <a:endParaRPr lang="en-US" sz="2800" dirty="0">
              <a:latin typeface="Times New Roman" panose="02020603050405020304" pitchFamily="18" charset="0"/>
              <a:cs typeface="Times New Roman" panose="02020603050405020304" pitchFamily="18" charset="0"/>
            </a:endParaRPr>
          </a:p>
          <a:p>
            <a:pPr>
              <a:defRPr/>
            </a:pPr>
            <a:r>
              <a:rPr lang="ro-RO" sz="2800" b="1" dirty="0">
                <a:latin typeface="Times New Roman" panose="02020603050405020304" pitchFamily="18" charset="0"/>
                <a:cs typeface="Times New Roman" panose="02020603050405020304" pitchFamily="18" charset="0"/>
              </a:rPr>
              <a:t>Structura </a:t>
            </a:r>
            <a:r>
              <a:rPr lang="ro-RO" sz="2800" b="1" dirty="0">
                <a:latin typeface="Times New Roman" panose="02020603050405020304" pitchFamily="18" charset="0"/>
                <a:cs typeface="Times New Roman" panose="02020603050405020304" pitchFamily="18" charset="0"/>
                <a:hlinkClick r:id="rId2" action="ppaction://hlinkfile"/>
              </a:rPr>
              <a:t>probei scrise</a:t>
            </a:r>
            <a:r>
              <a:rPr lang="ro-RO" sz="2800" b="1" dirty="0">
                <a:latin typeface="Times New Roman" panose="02020603050405020304" pitchFamily="18" charset="0"/>
                <a:cs typeface="Times New Roman" panose="02020603050405020304" pitchFamily="18" charset="0"/>
                <a:hlinkClick r:id="rId3" action="ppaction://hlinkfile"/>
              </a:rPr>
              <a:t> </a:t>
            </a:r>
            <a:r>
              <a:rPr lang="ro-RO" sz="2800" b="1" dirty="0">
                <a:latin typeface="Times New Roman" panose="02020603050405020304" pitchFamily="18" charset="0"/>
                <a:cs typeface="Times New Roman" panose="02020603050405020304" pitchFamily="18" charset="0"/>
              </a:rPr>
              <a:t>– </a:t>
            </a:r>
            <a:r>
              <a:rPr lang="ro-RO" sz="2800" b="1" dirty="0">
                <a:latin typeface="Times New Roman" panose="02020603050405020304" pitchFamily="18" charset="0"/>
                <a:cs typeface="Times New Roman" panose="02020603050405020304" pitchFamily="18" charset="0"/>
                <a:hlinkClick r:id="rId4" action="ppaction://hlinkfile"/>
              </a:rPr>
              <a:t>model nou </a:t>
            </a:r>
            <a:endParaRPr lang="ro-RO" sz="2800" b="1" dirty="0">
              <a:latin typeface="Times New Roman" panose="02020603050405020304" pitchFamily="18" charset="0"/>
              <a:cs typeface="Times New Roman" panose="02020603050405020304" pitchFamily="18" charset="0"/>
            </a:endParaRPr>
          </a:p>
          <a:p>
            <a:pPr>
              <a:defRPr/>
            </a:pPr>
            <a:r>
              <a:rPr lang="ro-RO" sz="2800" b="1" dirty="0">
                <a:latin typeface="Times New Roman" panose="02020603050405020304" pitchFamily="18" charset="0"/>
                <a:cs typeface="Times New Roman" panose="02020603050405020304" pitchFamily="18" charset="0"/>
              </a:rPr>
              <a:t>Teste</a:t>
            </a:r>
            <a:r>
              <a:rPr lang="en-US" sz="2800" b="1" dirty="0">
                <a:latin typeface="Times New Roman" panose="02020603050405020304" pitchFamily="18" charset="0"/>
                <a:cs typeface="Times New Roman" panose="02020603050405020304" pitchFamily="18" charset="0"/>
              </a:rPr>
              <a:t>le</a:t>
            </a:r>
            <a:r>
              <a:rPr lang="ro-RO" sz="2800" b="1" dirty="0">
                <a:latin typeface="Times New Roman" panose="02020603050405020304" pitchFamily="18" charset="0"/>
                <a:cs typeface="Times New Roman" panose="02020603050405020304" pitchFamily="18" charset="0"/>
              </a:rPr>
              <a:t> de antrenament – </a:t>
            </a:r>
            <a:r>
              <a:rPr lang="ro-RO" sz="2800" dirty="0">
                <a:latin typeface="Times New Roman" panose="02020603050405020304" pitchFamily="18" charset="0"/>
                <a:cs typeface="Times New Roman" panose="02020603050405020304" pitchFamily="18" charset="0"/>
              </a:rPr>
              <a:t>folosite ca </a:t>
            </a:r>
            <a:r>
              <a:rPr lang="ro-RO" sz="2800" dirty="0">
                <a:latin typeface="Times New Roman" panose="02020603050405020304" pitchFamily="18" charset="0"/>
                <a:cs typeface="Times New Roman" panose="02020603050405020304" pitchFamily="18" charset="0"/>
                <a:hlinkClick r:id="rId5" action="ppaction://hlinkfile"/>
              </a:rPr>
              <a:t>suport</a:t>
            </a:r>
            <a:r>
              <a:rPr lang="ro-RO" sz="2800" dirty="0">
                <a:latin typeface="Times New Roman" panose="02020603050405020304" pitchFamily="18" charset="0"/>
                <a:cs typeface="Times New Roman" panose="02020603050405020304" pitchFamily="18" charset="0"/>
              </a:rPr>
              <a:t> de învățare</a:t>
            </a:r>
            <a:endParaRPr lang="ro-RO" sz="2800" dirty="0">
              <a:solidFill>
                <a:schemeClr val="tx2">
                  <a:lumMod val="75000"/>
                </a:schemeClr>
              </a:solidFill>
              <a:latin typeface="Times New Roman" panose="02020603050405020304" pitchFamily="18" charset="0"/>
              <a:cs typeface="Times New Roman" panose="02020603050405020304" pitchFamily="18" charset="0"/>
            </a:endParaRPr>
          </a:p>
          <a:p>
            <a:pPr eaLnBrk="1" fontAlgn="auto" hangingPunct="1">
              <a:spcAft>
                <a:spcPts val="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Simulări – anunțate pe </a:t>
            </a:r>
            <a:r>
              <a:rPr lang="ro-RO" sz="2800" dirty="0">
                <a:solidFill>
                  <a:schemeClr val="tx2">
                    <a:lumMod val="75000"/>
                  </a:schemeClr>
                </a:solidFill>
                <a:latin typeface="Times New Roman" panose="02020603050405020304" pitchFamily="18" charset="0"/>
                <a:cs typeface="Times New Roman" panose="02020603050405020304" pitchFamily="18" charset="0"/>
                <a:hlinkClick r:id="rId6"/>
              </a:rPr>
              <a:t>www.edu.ro</a:t>
            </a:r>
            <a:r>
              <a:rPr lang="ro-RO" sz="2800" dirty="0">
                <a:solidFill>
                  <a:schemeClr val="tx2">
                    <a:lumMod val="75000"/>
                  </a:schemeClr>
                </a:solidFill>
                <a:latin typeface="Times New Roman" panose="02020603050405020304" pitchFamily="18" charset="0"/>
                <a:cs typeface="Times New Roman" panose="02020603050405020304" pitchFamily="18" charset="0"/>
              </a:rPr>
              <a:t>                    				       	   </a:t>
            </a:r>
            <a:r>
              <a:rPr lang="ro-RO" sz="2800" dirty="0" err="1">
                <a:solidFill>
                  <a:schemeClr val="tx2">
                    <a:lumMod val="75000"/>
                  </a:schemeClr>
                </a:solidFill>
                <a:latin typeface="Times New Roman" panose="02020603050405020304" pitchFamily="18" charset="0"/>
                <a:cs typeface="Times New Roman" panose="02020603050405020304" pitchFamily="18" charset="0"/>
                <a:hlinkClick r:id="rId7"/>
              </a:rPr>
              <a:t>www.rocnee.eu</a:t>
            </a:r>
            <a:r>
              <a:rPr lang="ro-RO" sz="2800" dirty="0">
                <a:solidFill>
                  <a:schemeClr val="tx2">
                    <a:lumMod val="75000"/>
                  </a:schemeClr>
                </a:solidFill>
                <a:latin typeface="Times New Roman" panose="02020603050405020304" pitchFamily="18" charset="0"/>
                <a:cs typeface="Times New Roman" panose="02020603050405020304" pitchFamily="18" charset="0"/>
              </a:rPr>
              <a:t> </a:t>
            </a:r>
            <a:endParaRPr lang="ro-RO" sz="2800" dirty="0">
              <a:solidFill>
                <a:srgbClr val="000066"/>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23528" y="260648"/>
            <a:ext cx="8640763" cy="1439813"/>
          </a:xfrm>
        </p:spPr>
        <p:txBody>
          <a:bodyPr/>
          <a:lstStyle/>
          <a:p>
            <a:pPr>
              <a:lnSpc>
                <a:spcPct val="100000"/>
              </a:lnSpc>
            </a:pPr>
            <a:r>
              <a:rPr lang="ro-RO" sz="3600" b="1" dirty="0">
                <a:effectLst/>
                <a:latin typeface="Times New Roman" panose="02020603050405020304" pitchFamily="18" charset="0"/>
                <a:cs typeface="Times New Roman" panose="02020603050405020304" pitchFamily="18" charset="0"/>
              </a:rPr>
              <a:t>Examenul de bacalaureat național</a:t>
            </a:r>
            <a:br>
              <a:rPr lang="ro-RO" sz="3600" b="1" dirty="0">
                <a:effectLst/>
                <a:latin typeface="Times New Roman" panose="02020603050405020304" pitchFamily="18" charset="0"/>
                <a:cs typeface="Times New Roman" panose="02020603050405020304" pitchFamily="18" charset="0"/>
              </a:rPr>
            </a:br>
            <a:r>
              <a:rPr lang="en-US" sz="3600" b="1" dirty="0">
                <a:effectLst/>
                <a:latin typeface="Times New Roman" panose="02020603050405020304" pitchFamily="18" charset="0"/>
                <a:cs typeface="Times New Roman" panose="02020603050405020304" pitchFamily="18" charset="0"/>
              </a:rPr>
              <a:t> </a:t>
            </a:r>
            <a:r>
              <a:rPr lang="ro-RO" sz="3600" b="1" dirty="0">
                <a:effectLst/>
                <a:latin typeface="Times New Roman" panose="02020603050405020304" pitchFamily="18" charset="0"/>
                <a:cs typeface="Times New Roman" panose="02020603050405020304" pitchFamily="18" charset="0"/>
              </a:rPr>
              <a:t> </a:t>
            </a:r>
            <a:r>
              <a:rPr lang="en-US" sz="3600" b="1" dirty="0">
                <a:effectLst/>
                <a:latin typeface="Times New Roman" panose="02020603050405020304" pitchFamily="18" charset="0"/>
                <a:cs typeface="Times New Roman" panose="02020603050405020304" pitchFamily="18" charset="0"/>
              </a:rPr>
              <a:t>20</a:t>
            </a:r>
            <a:r>
              <a:rPr lang="ro-RO" sz="3600" b="1" dirty="0">
                <a:effectLst/>
                <a:latin typeface="Times New Roman" panose="02020603050405020304" pitchFamily="18" charset="0"/>
                <a:cs typeface="Times New Roman" panose="02020603050405020304" pitchFamily="18" charset="0"/>
              </a:rPr>
              <a:t>21</a:t>
            </a:r>
            <a:endParaRPr lang="en-US" sz="3600" b="1" dirty="0">
              <a:effectLst/>
              <a:latin typeface="Times New Roman" panose="02020603050405020304" pitchFamily="18" charset="0"/>
              <a:cs typeface="Times New Roman" panose="02020603050405020304" pitchFamily="18" charset="0"/>
            </a:endParaRPr>
          </a:p>
        </p:txBody>
      </p:sp>
      <p:sp>
        <p:nvSpPr>
          <p:cNvPr id="40963" name="Rectangle 3"/>
          <p:cNvSpPr>
            <a:spLocks noGrp="1" noChangeArrowheads="1"/>
          </p:cNvSpPr>
          <p:nvPr>
            <p:ph idx="1"/>
          </p:nvPr>
        </p:nvSpPr>
        <p:spPr>
          <a:xfrm>
            <a:off x="179512" y="2204864"/>
            <a:ext cx="8964488" cy="3960440"/>
          </a:xfrm>
        </p:spPr>
        <p:txBody>
          <a:bodyPr rtlCol="0">
            <a:noAutofit/>
          </a:bodyPr>
          <a:lstStyle/>
          <a:p>
            <a:pPr>
              <a:spcBef>
                <a:spcPts val="600"/>
              </a:spcBef>
              <a:spcAft>
                <a:spcPts val="600"/>
              </a:spcAft>
              <a:defRPr/>
            </a:pPr>
            <a:r>
              <a:rPr lang="ro-RO" sz="2800" b="1" dirty="0">
                <a:latin typeface="Times New Roman" panose="02020603050405020304" pitchFamily="18" charset="0"/>
                <a:cs typeface="Times New Roman" panose="02020603050405020304" pitchFamily="18" charset="0"/>
              </a:rPr>
              <a:t>Programa </a:t>
            </a:r>
            <a:r>
              <a:rPr lang="vi-VN" sz="2800" dirty="0">
                <a:latin typeface="Times New Roman" panose="02020603050405020304" pitchFamily="18" charset="0"/>
                <a:cs typeface="Times New Roman" panose="02020603050405020304" pitchFamily="18" charset="0"/>
              </a:rPr>
              <a:t>–</a:t>
            </a:r>
            <a:r>
              <a:rPr lang="ro-RO" sz="2800" b="1" dirty="0">
                <a:latin typeface="Times New Roman" panose="02020603050405020304" pitchFamily="18" charset="0"/>
                <a:cs typeface="Times New Roman" panose="02020603050405020304" pitchFamily="18" charset="0"/>
              </a:rPr>
              <a:t>  nu </a:t>
            </a:r>
            <a:r>
              <a:rPr lang="ro-RO" sz="2800" dirty="0">
                <a:latin typeface="Times New Roman" panose="02020603050405020304" pitchFamily="18" charset="0"/>
                <a:cs typeface="Times New Roman" panose="02020603050405020304" pitchFamily="18" charset="0"/>
              </a:rPr>
              <a:t>sunt modificări </a:t>
            </a:r>
          </a:p>
          <a:p>
            <a:pPr eaLnBrk="1" fontAlgn="auto" hangingPunct="1">
              <a:spcBef>
                <a:spcPts val="600"/>
              </a:spcBef>
              <a:spcAft>
                <a:spcPts val="60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Structura probei scrise – nu</a:t>
            </a:r>
            <a:r>
              <a:rPr lang="ro-RO" sz="2800" dirty="0">
                <a:latin typeface="Times New Roman" panose="02020603050405020304" pitchFamily="18" charset="0"/>
                <a:cs typeface="Times New Roman" panose="02020603050405020304" pitchFamily="18" charset="0"/>
              </a:rPr>
              <a:t> sunt modificări </a:t>
            </a:r>
          </a:p>
          <a:p>
            <a:pPr eaLnBrk="1" fontAlgn="auto" hangingPunct="1">
              <a:spcBef>
                <a:spcPts val="600"/>
              </a:spcBef>
              <a:spcAft>
                <a:spcPts val="60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Postare model </a:t>
            </a:r>
            <a:r>
              <a:rPr lang="vi-VN" sz="2800" dirty="0">
                <a:latin typeface="Times New Roman" panose="02020603050405020304" pitchFamily="18" charset="0"/>
                <a:cs typeface="Times New Roman" panose="02020603050405020304" pitchFamily="18" charset="0"/>
              </a:rPr>
              <a:t>–</a:t>
            </a:r>
            <a:r>
              <a:rPr lang="ro-RO" sz="2800" b="1" dirty="0">
                <a:latin typeface="Times New Roman" panose="02020603050405020304" pitchFamily="18" charset="0"/>
                <a:cs typeface="Times New Roman" panose="02020603050405020304" pitchFamily="18" charset="0"/>
              </a:rPr>
              <a:t> 31.10.2020</a:t>
            </a:r>
          </a:p>
          <a:p>
            <a:pPr eaLnBrk="1" fontAlgn="auto" hangingPunct="1">
              <a:spcBef>
                <a:spcPts val="0"/>
              </a:spcBef>
              <a:buFont typeface="Arial" pitchFamily="34" charset="0"/>
              <a:buChar char="•"/>
              <a:defRPr/>
            </a:pPr>
            <a:r>
              <a:rPr lang="ro-RO" sz="2800" b="1" dirty="0">
                <a:latin typeface="Times New Roman" panose="02020603050405020304" pitchFamily="18" charset="0"/>
                <a:cs typeface="Times New Roman" panose="02020603050405020304" pitchFamily="18" charset="0"/>
              </a:rPr>
              <a:t>Teste de antrenament – </a:t>
            </a:r>
            <a:r>
              <a:rPr lang="ro-RO" sz="2800" dirty="0">
                <a:latin typeface="Times New Roman" panose="02020603050405020304" pitchFamily="18" charset="0"/>
                <a:cs typeface="Times New Roman" panose="02020603050405020304" pitchFamily="18" charset="0"/>
              </a:rPr>
              <a:t>folosite ca </a:t>
            </a:r>
            <a:r>
              <a:rPr lang="ro-RO" sz="2800" dirty="0">
                <a:latin typeface="Times New Roman" panose="02020603050405020304" pitchFamily="18" charset="0"/>
                <a:cs typeface="Times New Roman" panose="02020603050405020304" pitchFamily="18" charset="0"/>
                <a:hlinkClick r:id="rId2" action="ppaction://hlinkfile"/>
              </a:rPr>
              <a:t>suport </a:t>
            </a:r>
            <a:r>
              <a:rPr lang="ro-RO" sz="2800" dirty="0">
                <a:latin typeface="Times New Roman" panose="02020603050405020304" pitchFamily="18" charset="0"/>
                <a:cs typeface="Times New Roman" panose="02020603050405020304" pitchFamily="18" charset="0"/>
              </a:rPr>
              <a:t>de învățare                   </a:t>
            </a:r>
          </a:p>
          <a:p>
            <a:pPr marL="0" indent="0" eaLnBrk="1" fontAlgn="auto" hangingPunct="1">
              <a:spcBef>
                <a:spcPts val="0"/>
              </a:spcBef>
              <a:buNone/>
              <a:defRPr/>
            </a:pPr>
            <a:r>
              <a:rPr lang="ro-RO" sz="2800" cap="none" dirty="0">
                <a:solidFill>
                  <a:srgbClr val="3399FF"/>
                </a:solidFill>
                <a:latin typeface="Times New Roman" panose="02020603050405020304" pitchFamily="18" charset="0"/>
                <a:cs typeface="Times New Roman" panose="02020603050405020304" pitchFamily="18" charset="0"/>
              </a:rPr>
              <a:t>                                             </a:t>
            </a:r>
            <a:r>
              <a:rPr lang="ro-RO" sz="2800" cap="none" dirty="0" err="1">
                <a:solidFill>
                  <a:srgbClr val="3399FF"/>
                </a:solidFill>
                <a:latin typeface="Times New Roman" panose="02020603050405020304" pitchFamily="18" charset="0"/>
                <a:cs typeface="Times New Roman" panose="02020603050405020304" pitchFamily="18" charset="0"/>
              </a:rPr>
              <a:t>www.rocnee.eu</a:t>
            </a:r>
            <a:endParaRPr lang="ro-RO" sz="2800" b="1" dirty="0">
              <a:latin typeface="Times New Roman" panose="02020603050405020304" pitchFamily="18" charset="0"/>
              <a:cs typeface="Times New Roman" panose="02020603050405020304" pitchFamily="18" charset="0"/>
            </a:endParaRPr>
          </a:p>
          <a:p>
            <a:pPr eaLnBrk="1" fontAlgn="auto" hangingPunct="1">
              <a:spcBef>
                <a:spcPts val="600"/>
              </a:spcBef>
              <a:spcAft>
                <a:spcPts val="60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Simulări – </a:t>
            </a:r>
            <a:r>
              <a:rPr lang="ro-RO" sz="2800" dirty="0">
                <a:latin typeface="Times New Roman" panose="02020603050405020304" pitchFamily="18" charset="0"/>
                <a:cs typeface="Times New Roman" panose="02020603050405020304" pitchFamily="18" charset="0"/>
              </a:rPr>
              <a:t>anunțate pe </a:t>
            </a:r>
            <a:r>
              <a:rPr lang="ro-RO" sz="2800" dirty="0">
                <a:solidFill>
                  <a:schemeClr val="tx2">
                    <a:lumMod val="75000"/>
                  </a:schemeClr>
                </a:solidFill>
                <a:latin typeface="Times New Roman" panose="02020603050405020304" pitchFamily="18" charset="0"/>
                <a:cs typeface="Times New Roman" panose="02020603050405020304" pitchFamily="18" charset="0"/>
                <a:hlinkClick r:id="rId3"/>
              </a:rPr>
              <a:t>www.edu.ro</a:t>
            </a:r>
            <a:r>
              <a:rPr lang="ro-RO" sz="2800" dirty="0">
                <a:solidFill>
                  <a:schemeClr val="tx2">
                    <a:lumMod val="75000"/>
                  </a:schemeClr>
                </a:solidFill>
                <a:latin typeface="Times New Roman" panose="02020603050405020304" pitchFamily="18" charset="0"/>
                <a:cs typeface="Times New Roman" panose="02020603050405020304" pitchFamily="18" charset="0"/>
              </a:rPr>
              <a:t>                    </a:t>
            </a:r>
            <a:r>
              <a:rPr lang="ro-RO" sz="2800" b="1" dirty="0">
                <a:solidFill>
                  <a:schemeClr val="tx2">
                    <a:lumMod val="75000"/>
                  </a:schemeClr>
                </a:solidFill>
                <a:latin typeface="Times New Roman" panose="02020603050405020304" pitchFamily="18" charset="0"/>
                <a:cs typeface="Times New Roman" panose="02020603050405020304" pitchFamily="18" charset="0"/>
              </a:rPr>
              <a:t>				                      </a:t>
            </a:r>
            <a:r>
              <a:rPr lang="ro-RO" sz="2800" dirty="0">
                <a:solidFill>
                  <a:schemeClr val="tx2">
                    <a:lumMod val="75000"/>
                  </a:schemeClr>
                </a:solidFill>
                <a:latin typeface="Times New Roman" panose="02020603050405020304" pitchFamily="18" charset="0"/>
                <a:cs typeface="Times New Roman" panose="02020603050405020304" pitchFamily="18" charset="0"/>
                <a:hlinkClick r:id="rId4"/>
              </a:rPr>
              <a:t>www.rocnee.eu</a:t>
            </a:r>
            <a:r>
              <a:rPr lang="ro-RO" sz="2800" dirty="0">
                <a:solidFill>
                  <a:schemeClr val="tx2">
                    <a:lumMod val="75000"/>
                  </a:schemeClr>
                </a:solidFill>
                <a:latin typeface="Times New Roman" panose="02020603050405020304" pitchFamily="18" charset="0"/>
                <a:cs typeface="Times New Roman" panose="02020603050405020304" pitchFamily="18" charset="0"/>
              </a:rPr>
              <a:t> </a:t>
            </a:r>
            <a:endParaRPr lang="ro-RO" sz="2800" dirty="0">
              <a:solidFill>
                <a:srgbClr val="000066"/>
              </a:solidFill>
              <a:latin typeface="Times New Roman" panose="02020603050405020304" pitchFamily="18" charset="0"/>
              <a:cs typeface="Times New Roman" panose="02020603050405020304" pitchFamily="18" charset="0"/>
            </a:endParaRPr>
          </a:p>
        </p:txBody>
      </p:sp>
    </p:spTree>
  </p:cSld>
  <p:clrMapOvr>
    <a:masterClrMapping/>
  </p:clrMapOvr>
  <p:transition spd="slow">
    <p:split orient="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23528" y="260648"/>
            <a:ext cx="8640763" cy="1439813"/>
          </a:xfrm>
        </p:spPr>
        <p:txBody>
          <a:bodyPr/>
          <a:lstStyle/>
          <a:p>
            <a:pPr>
              <a:lnSpc>
                <a:spcPct val="100000"/>
              </a:lnSpc>
            </a:pPr>
            <a:r>
              <a:rPr lang="ro-RO" sz="3600" b="1" dirty="0">
                <a:effectLst/>
                <a:latin typeface="Times New Roman" panose="02020603050405020304" pitchFamily="18" charset="0"/>
                <a:cs typeface="Times New Roman" panose="02020603050405020304" pitchFamily="18" charset="0"/>
              </a:rPr>
              <a:t>Examenul național de definitivare în învățământ </a:t>
            </a:r>
            <a:r>
              <a:rPr lang="en-US" sz="3600" b="1" dirty="0">
                <a:effectLst/>
                <a:latin typeface="Times New Roman" panose="02020603050405020304" pitchFamily="18" charset="0"/>
                <a:cs typeface="Times New Roman" panose="02020603050405020304" pitchFamily="18" charset="0"/>
              </a:rPr>
              <a:t> </a:t>
            </a:r>
            <a:r>
              <a:rPr lang="ro-RO" sz="3600" b="1" dirty="0">
                <a:effectLst/>
                <a:latin typeface="Times New Roman" panose="02020603050405020304" pitchFamily="18" charset="0"/>
                <a:cs typeface="Times New Roman" panose="02020603050405020304" pitchFamily="18" charset="0"/>
              </a:rPr>
              <a:t> </a:t>
            </a:r>
            <a:r>
              <a:rPr lang="en-US" sz="3600" b="1" dirty="0">
                <a:effectLst/>
                <a:latin typeface="Times New Roman" panose="02020603050405020304" pitchFamily="18" charset="0"/>
                <a:cs typeface="Times New Roman" panose="02020603050405020304" pitchFamily="18" charset="0"/>
              </a:rPr>
              <a:t>20</a:t>
            </a:r>
            <a:r>
              <a:rPr lang="ro-RO" sz="3600" b="1" dirty="0">
                <a:effectLst/>
                <a:latin typeface="Times New Roman" panose="02020603050405020304" pitchFamily="18" charset="0"/>
                <a:cs typeface="Times New Roman" panose="02020603050405020304" pitchFamily="18" charset="0"/>
              </a:rPr>
              <a:t>21</a:t>
            </a:r>
            <a:endParaRPr lang="en-US" sz="3600" b="1" dirty="0">
              <a:effectLst/>
              <a:latin typeface="Times New Roman" panose="02020603050405020304" pitchFamily="18" charset="0"/>
              <a:cs typeface="Times New Roman" panose="02020603050405020304" pitchFamily="18" charset="0"/>
            </a:endParaRPr>
          </a:p>
        </p:txBody>
      </p:sp>
      <p:sp>
        <p:nvSpPr>
          <p:cNvPr id="40963" name="Rectangle 3"/>
          <p:cNvSpPr>
            <a:spLocks noGrp="1" noChangeArrowheads="1"/>
          </p:cNvSpPr>
          <p:nvPr>
            <p:ph idx="1"/>
          </p:nvPr>
        </p:nvSpPr>
        <p:spPr>
          <a:xfrm>
            <a:off x="251520" y="2708920"/>
            <a:ext cx="8640960" cy="2520280"/>
          </a:xfrm>
        </p:spPr>
        <p:txBody>
          <a:bodyPr rtlCol="0">
            <a:noAutofit/>
          </a:bodyPr>
          <a:lstStyle/>
          <a:p>
            <a:pPr>
              <a:spcBef>
                <a:spcPts val="600"/>
              </a:spcBef>
              <a:spcAft>
                <a:spcPts val="600"/>
              </a:spcAft>
              <a:defRPr/>
            </a:pPr>
            <a:r>
              <a:rPr lang="ro-RO" sz="2800" b="1" dirty="0">
                <a:latin typeface="Times New Roman" panose="02020603050405020304" pitchFamily="18" charset="0"/>
                <a:cs typeface="Times New Roman" panose="02020603050405020304" pitchFamily="18" charset="0"/>
              </a:rPr>
              <a:t>Programa </a:t>
            </a:r>
            <a:r>
              <a:rPr lang="vi-VN" sz="2800" dirty="0">
                <a:latin typeface="Times New Roman" panose="02020603050405020304" pitchFamily="18" charset="0"/>
                <a:cs typeface="Times New Roman" panose="02020603050405020304" pitchFamily="18" charset="0"/>
              </a:rPr>
              <a:t>–</a:t>
            </a:r>
            <a:r>
              <a:rPr lang="ro-RO" sz="2800" b="1" dirty="0">
                <a:latin typeface="Times New Roman" panose="02020603050405020304" pitchFamily="18" charset="0"/>
                <a:cs typeface="Times New Roman" panose="02020603050405020304" pitchFamily="18" charset="0"/>
              </a:rPr>
              <a:t>  modificări propuse - CNS</a:t>
            </a:r>
            <a:endParaRPr lang="ro-RO" sz="2800" dirty="0">
              <a:latin typeface="Times New Roman" panose="02020603050405020304" pitchFamily="18" charset="0"/>
              <a:cs typeface="Times New Roman" panose="02020603050405020304" pitchFamily="18" charset="0"/>
            </a:endParaRPr>
          </a:p>
          <a:p>
            <a:pPr eaLnBrk="1" fontAlgn="auto" hangingPunct="1">
              <a:spcBef>
                <a:spcPts val="600"/>
              </a:spcBef>
              <a:spcAft>
                <a:spcPts val="60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Structura probei scrise – nu</a:t>
            </a:r>
            <a:r>
              <a:rPr lang="ro-RO" sz="2800" dirty="0">
                <a:latin typeface="Times New Roman" panose="02020603050405020304" pitchFamily="18" charset="0"/>
                <a:cs typeface="Times New Roman" panose="02020603050405020304" pitchFamily="18" charset="0"/>
              </a:rPr>
              <a:t> sunt modificări </a:t>
            </a:r>
          </a:p>
          <a:p>
            <a:pPr eaLnBrk="1" fontAlgn="auto" hangingPunct="1">
              <a:spcBef>
                <a:spcPts val="600"/>
              </a:spcBef>
              <a:spcAft>
                <a:spcPts val="60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Postare model </a:t>
            </a:r>
            <a:r>
              <a:rPr lang="vi-VN" sz="2800" dirty="0">
                <a:latin typeface="Times New Roman" panose="02020603050405020304" pitchFamily="18" charset="0"/>
                <a:cs typeface="Times New Roman" panose="02020603050405020304" pitchFamily="18" charset="0"/>
              </a:rPr>
              <a:t>–</a:t>
            </a:r>
            <a:r>
              <a:rPr lang="ro-RO" sz="2800" dirty="0">
                <a:latin typeface="Times New Roman" panose="02020603050405020304" pitchFamily="18" charset="0"/>
                <a:cs typeface="Times New Roman" panose="02020603050405020304" pitchFamily="18" charset="0"/>
              </a:rPr>
              <a:t>după aprobarea programei prin OMEC</a:t>
            </a:r>
          </a:p>
          <a:p>
            <a:pPr marL="0" indent="0" eaLnBrk="1" fontAlgn="auto" hangingPunct="1">
              <a:spcBef>
                <a:spcPts val="600"/>
              </a:spcBef>
              <a:spcAft>
                <a:spcPts val="600"/>
              </a:spcAft>
              <a:buNone/>
              <a:defRPr/>
            </a:pPr>
            <a:r>
              <a:rPr lang="ro-RO" sz="2800" cap="none" dirty="0" err="1">
                <a:solidFill>
                  <a:srgbClr val="3399FF"/>
                </a:solidFill>
                <a:latin typeface="Times New Roman" panose="02020603050405020304" pitchFamily="18" charset="0"/>
                <a:cs typeface="Times New Roman" panose="02020603050405020304" pitchFamily="18" charset="0"/>
              </a:rPr>
              <a:t>www.rocnee.eu</a:t>
            </a:r>
            <a:endParaRPr lang="ro-RO"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9472839"/>
      </p:ext>
    </p:extLst>
  </p:cSld>
  <p:clrMapOvr>
    <a:masterClrMapping/>
  </p:clrMapOvr>
  <p:transition spd="slow">
    <p:split orient="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323528" y="260649"/>
            <a:ext cx="8640763" cy="864096"/>
          </a:xfrm>
        </p:spPr>
        <p:txBody>
          <a:bodyPr/>
          <a:lstStyle/>
          <a:p>
            <a:pPr>
              <a:lnSpc>
                <a:spcPct val="100000"/>
              </a:lnSpc>
            </a:pPr>
            <a:r>
              <a:rPr lang="ro-RO" sz="3600" b="1" dirty="0">
                <a:effectLst/>
                <a:latin typeface="Times New Roman" panose="02020603050405020304" pitchFamily="18" charset="0"/>
                <a:cs typeface="Times New Roman" panose="02020603050405020304" pitchFamily="18" charset="0"/>
              </a:rPr>
              <a:t>Titularizare </a:t>
            </a:r>
            <a:r>
              <a:rPr lang="en-US" sz="3600" b="1" dirty="0">
                <a:effectLst/>
                <a:latin typeface="Times New Roman" panose="02020603050405020304" pitchFamily="18" charset="0"/>
                <a:cs typeface="Times New Roman" panose="02020603050405020304" pitchFamily="18" charset="0"/>
              </a:rPr>
              <a:t>20</a:t>
            </a:r>
            <a:r>
              <a:rPr lang="ro-RO" sz="3600" b="1" dirty="0">
                <a:effectLst/>
                <a:latin typeface="Times New Roman" panose="02020603050405020304" pitchFamily="18" charset="0"/>
                <a:cs typeface="Times New Roman" panose="02020603050405020304" pitchFamily="18" charset="0"/>
              </a:rPr>
              <a:t>21</a:t>
            </a:r>
            <a:endParaRPr lang="en-US" sz="3600" b="1" dirty="0">
              <a:effectLst/>
              <a:latin typeface="Times New Roman" panose="02020603050405020304" pitchFamily="18" charset="0"/>
              <a:cs typeface="Times New Roman" panose="02020603050405020304" pitchFamily="18" charset="0"/>
            </a:endParaRPr>
          </a:p>
        </p:txBody>
      </p:sp>
      <p:sp>
        <p:nvSpPr>
          <p:cNvPr id="40963" name="Rectangle 3"/>
          <p:cNvSpPr>
            <a:spLocks noGrp="1" noChangeArrowheads="1"/>
          </p:cNvSpPr>
          <p:nvPr>
            <p:ph idx="1"/>
          </p:nvPr>
        </p:nvSpPr>
        <p:spPr>
          <a:xfrm>
            <a:off x="251520" y="2708920"/>
            <a:ext cx="8640960" cy="2520280"/>
          </a:xfrm>
        </p:spPr>
        <p:txBody>
          <a:bodyPr rtlCol="0">
            <a:noAutofit/>
          </a:bodyPr>
          <a:lstStyle/>
          <a:p>
            <a:pPr>
              <a:spcBef>
                <a:spcPts val="600"/>
              </a:spcBef>
              <a:spcAft>
                <a:spcPts val="600"/>
              </a:spcAft>
              <a:defRPr/>
            </a:pPr>
            <a:r>
              <a:rPr lang="ro-RO" sz="2800" b="1" dirty="0">
                <a:latin typeface="Times New Roman" panose="02020603050405020304" pitchFamily="18" charset="0"/>
                <a:cs typeface="Times New Roman" panose="02020603050405020304" pitchFamily="18" charset="0"/>
              </a:rPr>
              <a:t>Programa </a:t>
            </a:r>
            <a:r>
              <a:rPr lang="vi-VN" sz="2800" dirty="0">
                <a:latin typeface="Times New Roman" panose="02020603050405020304" pitchFamily="18" charset="0"/>
                <a:cs typeface="Times New Roman" panose="02020603050405020304" pitchFamily="18" charset="0"/>
              </a:rPr>
              <a:t>–</a:t>
            </a:r>
            <a:r>
              <a:rPr lang="ro-RO" sz="2800" b="1" dirty="0">
                <a:latin typeface="Times New Roman" panose="02020603050405020304" pitchFamily="18" charset="0"/>
                <a:cs typeface="Times New Roman" panose="02020603050405020304" pitchFamily="18" charset="0"/>
              </a:rPr>
              <a:t>  modificări propuse - CNS</a:t>
            </a:r>
            <a:endParaRPr lang="ro-RO" sz="2800" dirty="0">
              <a:latin typeface="Times New Roman" panose="02020603050405020304" pitchFamily="18" charset="0"/>
              <a:cs typeface="Times New Roman" panose="02020603050405020304" pitchFamily="18" charset="0"/>
            </a:endParaRPr>
          </a:p>
          <a:p>
            <a:pPr eaLnBrk="1" fontAlgn="auto" hangingPunct="1">
              <a:spcBef>
                <a:spcPts val="600"/>
              </a:spcBef>
              <a:spcAft>
                <a:spcPts val="60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Structura probei scrise – nu</a:t>
            </a:r>
            <a:r>
              <a:rPr lang="ro-RO" sz="2800" dirty="0">
                <a:latin typeface="Times New Roman" panose="02020603050405020304" pitchFamily="18" charset="0"/>
                <a:cs typeface="Times New Roman" panose="02020603050405020304" pitchFamily="18" charset="0"/>
              </a:rPr>
              <a:t> sunt modificări </a:t>
            </a:r>
          </a:p>
          <a:p>
            <a:pPr eaLnBrk="1" fontAlgn="auto" hangingPunct="1">
              <a:spcBef>
                <a:spcPts val="600"/>
              </a:spcBef>
              <a:spcAft>
                <a:spcPts val="600"/>
              </a:spcAft>
              <a:buFont typeface="Arial" pitchFamily="34" charset="0"/>
              <a:buChar char="•"/>
              <a:defRPr/>
            </a:pPr>
            <a:r>
              <a:rPr lang="ro-RO" sz="2800" b="1" dirty="0">
                <a:latin typeface="Times New Roman" panose="02020603050405020304" pitchFamily="18" charset="0"/>
                <a:cs typeface="Times New Roman" panose="02020603050405020304" pitchFamily="18" charset="0"/>
              </a:rPr>
              <a:t>Postare model </a:t>
            </a:r>
            <a:r>
              <a:rPr lang="vi-VN" sz="28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ro-RO" sz="2800" dirty="0">
                <a:latin typeface="Times New Roman" panose="02020603050405020304" pitchFamily="18" charset="0"/>
                <a:cs typeface="Times New Roman" panose="02020603050405020304" pitchFamily="18" charset="0"/>
              </a:rPr>
              <a:t>după aprobarea programei prin OMEC</a:t>
            </a:r>
          </a:p>
          <a:p>
            <a:pPr marL="0" indent="0" eaLnBrk="1" fontAlgn="auto" hangingPunct="1">
              <a:spcBef>
                <a:spcPts val="600"/>
              </a:spcBef>
              <a:spcAft>
                <a:spcPts val="600"/>
              </a:spcAft>
              <a:buNone/>
              <a:defRPr/>
            </a:pPr>
            <a:r>
              <a:rPr lang="ro-RO" sz="2800" cap="none" dirty="0" err="1">
                <a:solidFill>
                  <a:srgbClr val="3399FF"/>
                </a:solidFill>
                <a:latin typeface="Times New Roman" panose="02020603050405020304" pitchFamily="18" charset="0"/>
                <a:cs typeface="Times New Roman" panose="02020603050405020304" pitchFamily="18" charset="0"/>
              </a:rPr>
              <a:t>www.rocnee.eu</a:t>
            </a:r>
            <a:endParaRPr lang="ro-RO"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27420840"/>
      </p:ext>
    </p:extLst>
  </p:cSld>
  <p:clrMapOvr>
    <a:masterClrMapping/>
  </p:clrMapOvr>
  <p:transition spd="slow">
    <p:split orient="vert"/>
  </p:transition>
</p:sld>
</file>

<file path=ppt/slides/slide1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979512"/>
          </a:xfrm>
        </p:spPr>
        <p:txBody>
          <a:bodyPr rtlCol="0">
            <a:normAutofit/>
          </a:bodyPr>
          <a:lstStyle/>
          <a:p>
            <a:pPr eaLnBrk="1" fontAlgn="auto" hangingPunct="1">
              <a:spcAft>
                <a:spcPts val="0"/>
              </a:spcAft>
              <a:defRPr/>
            </a:pPr>
            <a:r>
              <a:rPr lang="ro-RO" sz="3600" b="1" dirty="0">
                <a:effectLst/>
                <a:latin typeface="Times New Roman" panose="02020603050405020304" pitchFamily="18" charset="0"/>
                <a:cs typeface="Times New Roman" panose="02020603050405020304" pitchFamily="18" charset="0"/>
              </a:rPr>
              <a:t>Grupuri de lucru</a:t>
            </a:r>
            <a:endParaRPr lang="en-US" sz="3600" b="1" dirty="0">
              <a:effectLst/>
              <a:latin typeface="Times New Roman" panose="02020603050405020304" pitchFamily="18" charset="0"/>
              <a:cs typeface="Times New Roman" panose="02020603050405020304" pitchFamily="18" charset="0"/>
            </a:endParaRPr>
          </a:p>
        </p:txBody>
      </p:sp>
      <p:sp>
        <p:nvSpPr>
          <p:cNvPr id="37891" name="Content Placeholder 2"/>
          <p:cNvSpPr>
            <a:spLocks noGrp="1"/>
          </p:cNvSpPr>
          <p:nvPr>
            <p:ph idx="1"/>
          </p:nvPr>
        </p:nvSpPr>
        <p:spPr>
          <a:xfrm>
            <a:off x="179512" y="2060848"/>
            <a:ext cx="8784976" cy="3888432"/>
          </a:xfrm>
        </p:spPr>
        <p:txBody>
          <a:bodyPr>
            <a:normAutofit/>
          </a:bodyPr>
          <a:lstStyle/>
          <a:p>
            <a:r>
              <a:rPr lang="ro-RO" sz="2800" b="1" dirty="0">
                <a:latin typeface="Times New Roman" panose="02020603050405020304" pitchFamily="18" charset="0"/>
                <a:cs typeface="Times New Roman" panose="02020603050405020304" pitchFamily="18" charset="0"/>
              </a:rPr>
              <a:t>GL 2020 – 2021: 10 grupuri de lucru</a:t>
            </a:r>
          </a:p>
          <a:p>
            <a:pPr marL="896938" indent="-447675" eaLnBrk="1" hangingPunct="1">
              <a:buFontTx/>
              <a:buChar char="-"/>
            </a:pPr>
            <a:r>
              <a:rPr lang="ro-RO" sz="2800" dirty="0" err="1">
                <a:solidFill>
                  <a:schemeClr val="tx2">
                    <a:lumMod val="75000"/>
                  </a:schemeClr>
                </a:solidFill>
                <a:latin typeface="Times New Roman" panose="02020603050405020304" pitchFamily="18" charset="0"/>
                <a:cs typeface="Times New Roman" panose="02020603050405020304" pitchFamily="18" charset="0"/>
                <a:hlinkClick r:id="rId3"/>
              </a:rPr>
              <a:t>www.edu.ro</a:t>
            </a:r>
            <a:r>
              <a:rPr lang="ro-RO" sz="2800" dirty="0">
                <a:solidFill>
                  <a:schemeClr val="tx2">
                    <a:lumMod val="75000"/>
                  </a:schemeClr>
                </a:solidFill>
                <a:latin typeface="Times New Roman" panose="02020603050405020304" pitchFamily="18" charset="0"/>
                <a:cs typeface="Times New Roman" panose="02020603050405020304" pitchFamily="18" charset="0"/>
              </a:rPr>
              <a:t> </a:t>
            </a:r>
            <a:r>
              <a:rPr lang="ro-RO" sz="2800" dirty="0">
                <a:latin typeface="Times New Roman" panose="02020603050405020304" pitchFamily="18" charset="0"/>
                <a:cs typeface="Times New Roman" panose="02020603050405020304" pitchFamily="18" charset="0"/>
              </a:rPr>
              <a:t>și </a:t>
            </a:r>
            <a:r>
              <a:rPr lang="ro-RO" sz="2800" dirty="0" err="1">
                <a:solidFill>
                  <a:schemeClr val="tx2">
                    <a:lumMod val="75000"/>
                  </a:schemeClr>
                </a:solidFill>
                <a:latin typeface="Times New Roman" panose="02020603050405020304" pitchFamily="18" charset="0"/>
                <a:cs typeface="Times New Roman" panose="02020603050405020304" pitchFamily="18" charset="0"/>
                <a:hlinkClick r:id="rId4"/>
              </a:rPr>
              <a:t>www.rocnee.eu</a:t>
            </a:r>
            <a:r>
              <a:rPr lang="ro-RO" sz="2800" dirty="0">
                <a:solidFill>
                  <a:schemeClr val="tx2">
                    <a:lumMod val="75000"/>
                  </a:schemeClr>
                </a:solidFill>
                <a:latin typeface="Times New Roman" panose="02020603050405020304" pitchFamily="18" charset="0"/>
                <a:cs typeface="Times New Roman" panose="02020603050405020304" pitchFamily="18" charset="0"/>
              </a:rPr>
              <a:t> </a:t>
            </a:r>
            <a:r>
              <a:rPr lang="ro-RO" sz="2800" dirty="0">
                <a:latin typeface="Times New Roman" panose="02020603050405020304" pitchFamily="18" charset="0"/>
                <a:cs typeface="Times New Roman" panose="02020603050405020304" pitchFamily="18" charset="0"/>
              </a:rPr>
              <a:t>vor fi postate </a:t>
            </a:r>
            <a:r>
              <a:rPr lang="ro-RO" sz="2800" b="1" dirty="0">
                <a:latin typeface="Times New Roman" panose="02020603050405020304" pitchFamily="18" charset="0"/>
                <a:cs typeface="Times New Roman" panose="02020603050405020304" pitchFamily="18" charset="0"/>
              </a:rPr>
              <a:t>apeluri</a:t>
            </a:r>
            <a:r>
              <a:rPr lang="ro-RO" sz="2800" dirty="0">
                <a:latin typeface="Times New Roman" panose="02020603050405020304" pitchFamily="18" charset="0"/>
                <a:cs typeface="Times New Roman" panose="02020603050405020304" pitchFamily="18" charset="0"/>
              </a:rPr>
              <a:t> (cu proceduri, indicații de înscriere) pentru toate categoriile de colaboratori </a:t>
            </a:r>
          </a:p>
          <a:p>
            <a:pPr marL="896938" indent="-447675" eaLnBrk="1" hangingPunct="1">
              <a:buFontTx/>
              <a:buChar char="-"/>
            </a:pPr>
            <a:r>
              <a:rPr lang="ro-RO" sz="2800" b="1" dirty="0">
                <a:latin typeface="Times New Roman" panose="02020603050405020304" pitchFamily="18" charset="0"/>
                <a:cs typeface="Times New Roman" panose="02020603050405020304" pitchFamily="18" charset="0"/>
              </a:rPr>
              <a:t>accesul</a:t>
            </a:r>
            <a:r>
              <a:rPr lang="ro-RO" sz="2800" dirty="0">
                <a:latin typeface="Times New Roman" panose="02020603050405020304" pitchFamily="18" charset="0"/>
                <a:cs typeface="Times New Roman" panose="02020603050405020304" pitchFamily="18" charset="0"/>
              </a:rPr>
              <a:t> în GL doar prin aplicațiile on-line</a:t>
            </a:r>
          </a:p>
          <a:p>
            <a:pPr marL="896938" indent="-447675" eaLnBrk="1" hangingPunct="1">
              <a:buFontTx/>
              <a:buChar char="-"/>
            </a:pPr>
            <a:r>
              <a:rPr lang="ro-RO" sz="2800" b="1" dirty="0">
                <a:latin typeface="Times New Roman" panose="02020603050405020304" pitchFamily="18" charset="0"/>
                <a:cs typeface="Times New Roman" panose="02020603050405020304" pitchFamily="18" charset="0"/>
              </a:rPr>
              <a:t>formare</a:t>
            </a:r>
            <a:r>
              <a:rPr lang="ro-RO" sz="2800" dirty="0">
                <a:latin typeface="Times New Roman" panose="02020603050405020304" pitchFamily="18" charset="0"/>
                <a:cs typeface="Times New Roman" panose="02020603050405020304" pitchFamily="18" charset="0"/>
              </a:rPr>
              <a:t> prin platforma de </a:t>
            </a:r>
            <a:r>
              <a:rPr lang="ro-RO" sz="2800" dirty="0" err="1">
                <a:latin typeface="Times New Roman" panose="02020603050405020304" pitchFamily="18" charset="0"/>
                <a:cs typeface="Times New Roman" panose="02020603050405020304" pitchFamily="18" charset="0"/>
              </a:rPr>
              <a:t>e-learning</a:t>
            </a:r>
            <a:endParaRPr lang="ro-RO" sz="2800" dirty="0">
              <a:latin typeface="Times New Roman" panose="02020603050405020304" pitchFamily="18" charset="0"/>
              <a:cs typeface="Times New Roman" panose="02020603050405020304" pitchFamily="18" charset="0"/>
            </a:endParaRPr>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8520" y="476672"/>
            <a:ext cx="9361040" cy="1368152"/>
          </a:xfrm>
        </p:spPr>
        <p:txBody>
          <a:bodyPr rtlCol="0">
            <a:noAutofit/>
          </a:bodyPr>
          <a:lstStyle/>
          <a:p>
            <a:pPr>
              <a:lnSpc>
                <a:spcPct val="100000"/>
              </a:lnSpc>
            </a:pPr>
            <a:r>
              <a:rPr lang="ro-RO" sz="3600" b="1" cap="none" dirty="0">
                <a:effectLst/>
                <a:latin typeface="Times New Roman" panose="02020603050405020304" pitchFamily="18" charset="0"/>
                <a:ea typeface="+mn-ea"/>
                <a:cs typeface="Times New Roman" panose="02020603050405020304" pitchFamily="18" charset="0"/>
                <a:hlinkClick r:id="rId3" action="ppaction://hlinkfile"/>
              </a:rPr>
              <a:t>Corp de profesori </a:t>
            </a:r>
            <a:r>
              <a:rPr lang="ro-RO" sz="3600" b="1" cap="none" dirty="0">
                <a:effectLst/>
                <a:latin typeface="Times New Roman" panose="02020603050405020304" pitchFamily="18" charset="0"/>
                <a:ea typeface="+mn-ea"/>
                <a:cs typeface="Times New Roman" panose="02020603050405020304" pitchFamily="18" charset="0"/>
              </a:rPr>
              <a:t>evaluatori pentru examenele și concursurile naționale</a:t>
            </a:r>
            <a:endParaRPr lang="ro-RO" sz="3600" dirty="0">
              <a:effectLst/>
              <a:latin typeface="Times New Roman" panose="02020603050405020304" pitchFamily="18" charset="0"/>
              <a:cs typeface="Times New Roman" panose="02020603050405020304" pitchFamily="18" charset="0"/>
            </a:endParaRPr>
          </a:p>
        </p:txBody>
      </p:sp>
      <p:pic>
        <p:nvPicPr>
          <p:cNvPr id="4" name="Picture 2">
            <a:extLst>
              <a:ext uri="{FF2B5EF4-FFF2-40B4-BE49-F238E27FC236}">
                <a16:creationId xmlns:a16="http://schemas.microsoft.com/office/drawing/2014/main" id="{0C513B56-5E98-4B14-92C1-839975B66C1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419" t="16379" r="15424" b="6250"/>
          <a:stretch/>
        </p:blipFill>
        <p:spPr bwMode="auto">
          <a:xfrm>
            <a:off x="1043608" y="1916832"/>
            <a:ext cx="7272487" cy="45091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22822630"/>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6306" y="273426"/>
            <a:ext cx="8229600" cy="1080120"/>
          </a:xfrm>
        </p:spPr>
        <p:txBody>
          <a:bodyPr rtlCol="0">
            <a:normAutofit/>
          </a:bodyPr>
          <a:lstStyle/>
          <a:p>
            <a:pPr>
              <a:lnSpc>
                <a:spcPct val="100000"/>
              </a:lnSpc>
            </a:pPr>
            <a:r>
              <a:rPr lang="ro-RO" sz="3200" b="1" dirty="0">
                <a:effectLst/>
                <a:latin typeface="Times New Roman" panose="02020603050405020304" pitchFamily="18" charset="0"/>
                <a:cs typeface="Times New Roman" panose="02020603050405020304" pitchFamily="18" charset="0"/>
              </a:rPr>
              <a:t>Resurse online</a:t>
            </a:r>
            <a:br>
              <a:rPr lang="ro-RO" sz="3200" dirty="0">
                <a:effectLst/>
                <a:latin typeface="Times New Roman" panose="02020603050405020304" pitchFamily="18" charset="0"/>
                <a:cs typeface="Times New Roman" panose="02020603050405020304" pitchFamily="18" charset="0"/>
              </a:rPr>
            </a:br>
            <a:r>
              <a:rPr lang="ro-RO" sz="3200" dirty="0">
                <a:hlinkClick r:id="rId3"/>
              </a:rPr>
              <a:t>https://www.manuale.edu.ro/</a:t>
            </a:r>
            <a:r>
              <a:rPr lang="ro-RO" sz="3200" cap="none" dirty="0">
                <a:effectLst/>
                <a:latin typeface="Times New Roman" panose="02020603050405020304" pitchFamily="18" charset="0"/>
                <a:cs typeface="Times New Roman" panose="02020603050405020304" pitchFamily="18" charset="0"/>
                <a:hlinkClick r:id="rId4"/>
              </a:rPr>
              <a:t>/</a:t>
            </a:r>
            <a:r>
              <a:rPr lang="ro-RO" sz="3200" cap="none" dirty="0">
                <a:effectLst/>
                <a:latin typeface="Times New Roman" panose="02020603050405020304" pitchFamily="18" charset="0"/>
                <a:cs typeface="Times New Roman" panose="02020603050405020304" pitchFamily="18" charset="0"/>
              </a:rPr>
              <a:t> </a:t>
            </a:r>
            <a:endParaRPr lang="ro-RO" sz="3200" dirty="0">
              <a:effectLst/>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t="28171" r="40421" b="9032"/>
          <a:stretch/>
        </p:blipFill>
        <p:spPr bwMode="auto">
          <a:xfrm>
            <a:off x="899592" y="1859668"/>
            <a:ext cx="7751928" cy="4593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0840979"/>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6306" y="273426"/>
            <a:ext cx="8229600" cy="1080120"/>
          </a:xfrm>
        </p:spPr>
        <p:txBody>
          <a:bodyPr rtlCol="0">
            <a:normAutofit/>
          </a:bodyPr>
          <a:lstStyle/>
          <a:p>
            <a:pPr>
              <a:lnSpc>
                <a:spcPct val="100000"/>
              </a:lnSpc>
            </a:pPr>
            <a:r>
              <a:rPr lang="ro-RO" sz="3200" b="1" dirty="0">
                <a:effectLst/>
                <a:latin typeface="Times New Roman" panose="02020603050405020304" pitchFamily="18" charset="0"/>
                <a:cs typeface="Times New Roman" panose="02020603050405020304" pitchFamily="18" charset="0"/>
              </a:rPr>
              <a:t>Resurse online</a:t>
            </a:r>
            <a:br>
              <a:rPr lang="ro-RO" sz="3200" dirty="0">
                <a:effectLst/>
                <a:latin typeface="Times New Roman" panose="02020603050405020304" pitchFamily="18" charset="0"/>
                <a:cs typeface="Times New Roman" panose="02020603050405020304" pitchFamily="18" charset="0"/>
              </a:rPr>
            </a:br>
            <a:r>
              <a:rPr lang="ro-RO" sz="3200" cap="none" dirty="0">
                <a:effectLst/>
                <a:latin typeface="Times New Roman" panose="02020603050405020304" pitchFamily="18" charset="0"/>
                <a:cs typeface="Times New Roman" panose="02020603050405020304" pitchFamily="18" charset="0"/>
                <a:hlinkClick r:id="rId3"/>
              </a:rPr>
              <a:t>https://digital.educred.ro/</a:t>
            </a:r>
            <a:r>
              <a:rPr lang="ro-RO" sz="3200" cap="none" dirty="0">
                <a:effectLst/>
                <a:latin typeface="Times New Roman" panose="02020603050405020304" pitchFamily="18" charset="0"/>
                <a:cs typeface="Times New Roman" panose="02020603050405020304" pitchFamily="18" charset="0"/>
              </a:rPr>
              <a:t> </a:t>
            </a:r>
            <a:endParaRPr lang="ro-RO" sz="3200" dirty="0">
              <a:effectLst/>
              <a:latin typeface="Times New Roman" panose="02020603050405020304" pitchFamily="18" charset="0"/>
              <a:cs typeface="Times New Roman" panose="02020603050405020304" pitchFamily="18" charset="0"/>
            </a:endParaRPr>
          </a:p>
        </p:txBody>
      </p:sp>
      <p:pic>
        <p:nvPicPr>
          <p:cNvPr id="4" name="Picture 4">
            <a:extLst>
              <a:ext uri="{FF2B5EF4-FFF2-40B4-BE49-F238E27FC236}">
                <a16:creationId xmlns:a16="http://schemas.microsoft.com/office/drawing/2014/main" id="{A91ED41D-12B9-454B-B0CC-D46D1186B03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4849" b="5927"/>
          <a:stretch/>
        </p:blipFill>
        <p:spPr bwMode="auto">
          <a:xfrm>
            <a:off x="179512" y="1340768"/>
            <a:ext cx="8783189" cy="4910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1867693"/>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23528" y="332656"/>
            <a:ext cx="8229600" cy="864096"/>
          </a:xfrm>
        </p:spPr>
        <p:txBody>
          <a:bodyPr rtlCol="0">
            <a:noAutofit/>
          </a:bodyPr>
          <a:lstStyle/>
          <a:p>
            <a:pPr>
              <a:lnSpc>
                <a:spcPct val="100000"/>
              </a:lnSpc>
            </a:pPr>
            <a:r>
              <a:rPr lang="ro-RO" sz="3200" b="1" dirty="0">
                <a:effectLst/>
                <a:latin typeface="Times New Roman" panose="02020603050405020304" pitchFamily="18" charset="0"/>
                <a:cs typeface="Times New Roman" panose="02020603050405020304" pitchFamily="18" charset="0"/>
              </a:rPr>
              <a:t>Resurse online</a:t>
            </a:r>
            <a:br>
              <a:rPr lang="ro-RO" sz="3200" dirty="0">
                <a:effectLst/>
                <a:latin typeface="Times New Roman" panose="02020603050405020304" pitchFamily="18" charset="0"/>
                <a:cs typeface="Times New Roman" panose="02020603050405020304" pitchFamily="18" charset="0"/>
              </a:rPr>
            </a:br>
            <a:r>
              <a:rPr lang="ro-RO" sz="3200" dirty="0">
                <a:effectLst/>
                <a:latin typeface="Times New Roman" panose="02020603050405020304" pitchFamily="18" charset="0"/>
                <a:cs typeface="Times New Roman" panose="02020603050405020304" pitchFamily="18" charset="0"/>
                <a:hlinkClick r:id="rId3"/>
              </a:rPr>
              <a:t>https://digital.educred.ro/</a:t>
            </a:r>
            <a:r>
              <a:rPr lang="ro-RO" sz="3200" dirty="0">
                <a:effectLst/>
                <a:latin typeface="Times New Roman" panose="02020603050405020304" pitchFamily="18" charset="0"/>
                <a:cs typeface="Times New Roman" panose="02020603050405020304" pitchFamily="18" charset="0"/>
              </a:rPr>
              <a:t> </a:t>
            </a:r>
          </a:p>
        </p:txBody>
      </p:sp>
      <p:sp>
        <p:nvSpPr>
          <p:cNvPr id="37891" name="Content Placeholder 2"/>
          <p:cNvSpPr>
            <a:spLocks noGrp="1"/>
          </p:cNvSpPr>
          <p:nvPr>
            <p:ph idx="1"/>
          </p:nvPr>
        </p:nvSpPr>
        <p:spPr>
          <a:xfrm>
            <a:off x="0" y="1268760"/>
            <a:ext cx="9144000" cy="4680520"/>
          </a:xfrm>
        </p:spPr>
        <p:txBody>
          <a:bodyPr>
            <a:normAutofit/>
          </a:bodyPr>
          <a:lstStyle/>
          <a:p>
            <a:endParaRPr lang="en-US" sz="2800" b="1" i="1" cap="none" dirty="0">
              <a:solidFill>
                <a:srgbClr val="002060"/>
              </a:solidFill>
              <a:latin typeface="Times New Roman" pitchFamily="18" charset="0"/>
              <a:ea typeface="+mn-ea"/>
              <a:cs typeface="Times New Roman" pitchFamily="18" charset="0"/>
            </a:endParaRPr>
          </a:p>
          <a:p>
            <a:endParaRPr lang="ro-RO" sz="2800" dirty="0"/>
          </a:p>
          <a:p>
            <a:r>
              <a:rPr lang="ro-RO" sz="2800" dirty="0"/>
              <a:t>Dezvoltatori de </a:t>
            </a:r>
            <a:r>
              <a:rPr lang="ro-RO" sz="2800" b="1" dirty="0"/>
              <a:t>RED</a:t>
            </a:r>
            <a:endParaRPr lang="ro-RO" sz="2800" dirty="0"/>
          </a:p>
          <a:p>
            <a:r>
              <a:rPr lang="ro-RO" sz="2800" dirty="0"/>
              <a:t>– apel</a:t>
            </a:r>
          </a:p>
        </p:txBody>
      </p:sp>
      <p:pic>
        <p:nvPicPr>
          <p:cNvPr id="5" name="Picture 2">
            <a:extLst>
              <a:ext uri="{FF2B5EF4-FFF2-40B4-BE49-F238E27FC236}">
                <a16:creationId xmlns:a16="http://schemas.microsoft.com/office/drawing/2014/main" id="{60595CE5-A72E-4370-B92C-6E0C6418947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544" t="3879" r="7789" b="6250"/>
          <a:stretch/>
        </p:blipFill>
        <p:spPr bwMode="auto">
          <a:xfrm>
            <a:off x="238347" y="1340768"/>
            <a:ext cx="8767290" cy="49185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8019712"/>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855" y="620688"/>
            <a:ext cx="9144000" cy="1051520"/>
          </a:xfrm>
        </p:spPr>
        <p:txBody>
          <a:bodyPr/>
          <a:lstStyle/>
          <a:p>
            <a:pPr>
              <a:lnSpc>
                <a:spcPct val="100000"/>
              </a:lnSpc>
            </a:pPr>
            <a:r>
              <a:rPr lang="en-US" sz="3600" b="1" i="1" dirty="0" err="1">
                <a:solidFill>
                  <a:schemeClr val="accent1"/>
                </a:solidFill>
                <a:effectLst/>
                <a:latin typeface="Times New Roman" panose="02020603050405020304" pitchFamily="18" charset="0"/>
                <a:cs typeface="Times New Roman" panose="02020603050405020304" pitchFamily="18" charset="0"/>
              </a:rPr>
              <a:t>Centrul</a:t>
            </a:r>
            <a:r>
              <a:rPr lang="en-US" sz="3600" b="1" i="1" dirty="0">
                <a:solidFill>
                  <a:schemeClr val="accent1"/>
                </a:solidFill>
                <a:effectLst/>
                <a:latin typeface="Times New Roman" panose="02020603050405020304" pitchFamily="18" charset="0"/>
                <a:cs typeface="Times New Roman" panose="02020603050405020304" pitchFamily="18" charset="0"/>
              </a:rPr>
              <a:t> Na</a:t>
            </a:r>
            <a:r>
              <a:rPr lang="ro-RO" sz="3600" b="1" i="1" dirty="0">
                <a:solidFill>
                  <a:schemeClr val="accent1"/>
                </a:solidFill>
                <a:effectLst/>
                <a:latin typeface="Times New Roman" panose="02020603050405020304" pitchFamily="18" charset="0"/>
                <a:cs typeface="Times New Roman" panose="02020603050405020304" pitchFamily="18" charset="0"/>
              </a:rPr>
              <a:t>ț</a:t>
            </a:r>
            <a:r>
              <a:rPr lang="en-US" sz="3600" b="1" i="1" dirty="0" err="1">
                <a:solidFill>
                  <a:schemeClr val="accent1"/>
                </a:solidFill>
                <a:effectLst/>
                <a:latin typeface="Times New Roman" panose="02020603050405020304" pitchFamily="18" charset="0"/>
                <a:cs typeface="Times New Roman" panose="02020603050405020304" pitchFamily="18" charset="0"/>
              </a:rPr>
              <a:t>ional</a:t>
            </a:r>
            <a:br>
              <a:rPr lang="ro-RO" sz="3600" b="1" i="1" dirty="0">
                <a:solidFill>
                  <a:schemeClr val="accent1"/>
                </a:solidFill>
                <a:effectLst/>
                <a:latin typeface="Times New Roman" panose="02020603050405020304" pitchFamily="18" charset="0"/>
                <a:cs typeface="Times New Roman" panose="02020603050405020304" pitchFamily="18" charset="0"/>
              </a:rPr>
            </a:br>
            <a:r>
              <a:rPr lang="en-US" sz="2400" b="1" i="1" dirty="0">
                <a:solidFill>
                  <a:schemeClr val="accent1"/>
                </a:solidFill>
                <a:effectLst/>
                <a:latin typeface="Times New Roman" panose="02020603050405020304" pitchFamily="18" charset="0"/>
                <a:cs typeface="Times New Roman" panose="02020603050405020304" pitchFamily="18" charset="0"/>
              </a:rPr>
              <a:t> de </a:t>
            </a:r>
            <a:br>
              <a:rPr lang="ro-RO" sz="3600" b="1" i="1" dirty="0">
                <a:solidFill>
                  <a:schemeClr val="accent1"/>
                </a:solidFill>
                <a:effectLst/>
                <a:latin typeface="Times New Roman" panose="02020603050405020304" pitchFamily="18" charset="0"/>
                <a:cs typeface="Times New Roman" panose="02020603050405020304" pitchFamily="18" charset="0"/>
              </a:rPr>
            </a:br>
            <a:r>
              <a:rPr lang="ro-RO" sz="3600" b="1" i="1" dirty="0">
                <a:solidFill>
                  <a:schemeClr val="accent1"/>
                </a:solidFill>
                <a:effectLst/>
                <a:latin typeface="Times New Roman" panose="02020603050405020304" pitchFamily="18" charset="0"/>
                <a:cs typeface="Times New Roman" panose="02020603050405020304" pitchFamily="18" charset="0"/>
              </a:rPr>
              <a:t>Politici și Evaluare în Educație (CNPEE)</a:t>
            </a:r>
            <a:endParaRPr lang="en-US" sz="3600" b="1" i="1" dirty="0">
              <a:solidFill>
                <a:schemeClr val="accent1"/>
              </a:solidFill>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15065" y="2996952"/>
            <a:ext cx="9036496" cy="3168352"/>
          </a:xfrm>
        </p:spPr>
        <p:txBody>
          <a:bodyPr>
            <a:normAutofit/>
          </a:bodyPr>
          <a:lstStyle/>
          <a:p>
            <a:pPr marL="0" indent="0">
              <a:spcBef>
                <a:spcPts val="600"/>
              </a:spcBef>
              <a:spcAft>
                <a:spcPts val="600"/>
              </a:spcAft>
              <a:buNone/>
              <a:defRPr/>
            </a:pPr>
            <a:r>
              <a:rPr lang="ro-RO" b="1" dirty="0">
                <a:solidFill>
                  <a:schemeClr val="tx2">
                    <a:lumMod val="75000"/>
                  </a:schemeClr>
                </a:solidFill>
                <a:latin typeface="Times New Roman" panose="02020603050405020304" pitchFamily="18" charset="0"/>
                <a:cs typeface="Times New Roman" panose="02020603050405020304" pitchFamily="18" charset="0"/>
              </a:rPr>
              <a:t>Marian </a:t>
            </a:r>
            <a:r>
              <a:rPr lang="ro-RO" b="1" dirty="0" err="1">
                <a:solidFill>
                  <a:schemeClr val="tx2">
                    <a:lumMod val="75000"/>
                  </a:schemeClr>
                </a:solidFill>
                <a:latin typeface="Times New Roman" panose="02020603050405020304" pitchFamily="18" charset="0"/>
                <a:cs typeface="Times New Roman" panose="02020603050405020304" pitchFamily="18" charset="0"/>
              </a:rPr>
              <a:t>Șuță</a:t>
            </a:r>
            <a:r>
              <a:rPr lang="ro-RO" b="1" dirty="0">
                <a:solidFill>
                  <a:schemeClr val="tx2">
                    <a:lumMod val="75000"/>
                  </a:schemeClr>
                </a:solidFill>
                <a:latin typeface="Times New Roman" panose="02020603050405020304" pitchFamily="18" charset="0"/>
                <a:cs typeface="Times New Roman" panose="02020603050405020304" pitchFamily="18" charset="0"/>
              </a:rPr>
              <a:t> – </a:t>
            </a:r>
            <a:r>
              <a:rPr lang="ro-RO" dirty="0">
                <a:solidFill>
                  <a:schemeClr val="tx2">
                    <a:lumMod val="75000"/>
                  </a:schemeClr>
                </a:solidFill>
                <a:latin typeface="Times New Roman" panose="02020603050405020304" pitchFamily="18" charset="0"/>
                <a:cs typeface="Times New Roman" panose="02020603050405020304" pitchFamily="18" charset="0"/>
              </a:rPr>
              <a:t>director general </a:t>
            </a:r>
          </a:p>
          <a:p>
            <a:pPr marL="0" indent="0">
              <a:spcBef>
                <a:spcPts val="600"/>
              </a:spcBef>
              <a:spcAft>
                <a:spcPts val="600"/>
              </a:spcAft>
              <a:buNone/>
              <a:defRPr/>
            </a:pPr>
            <a:r>
              <a:rPr lang="ro-RO" b="1" dirty="0">
                <a:solidFill>
                  <a:schemeClr val="tx2">
                    <a:lumMod val="75000"/>
                  </a:schemeClr>
                </a:solidFill>
                <a:latin typeface="Times New Roman" panose="02020603050405020304" pitchFamily="18" charset="0"/>
                <a:cs typeface="Times New Roman" panose="02020603050405020304" pitchFamily="18" charset="0"/>
              </a:rPr>
              <a:t>Bogdan Cristescu – </a:t>
            </a:r>
            <a:r>
              <a:rPr lang="ro-RO" dirty="0">
                <a:solidFill>
                  <a:schemeClr val="tx2">
                    <a:lumMod val="75000"/>
                  </a:schemeClr>
                </a:solidFill>
                <a:latin typeface="Times New Roman" panose="02020603050405020304" pitchFamily="18" charset="0"/>
                <a:cs typeface="Times New Roman" panose="02020603050405020304" pitchFamily="18" charset="0"/>
              </a:rPr>
              <a:t>director </a:t>
            </a:r>
            <a:r>
              <a:rPr lang="ro-RO" i="1" dirty="0">
                <a:solidFill>
                  <a:schemeClr val="tx2">
                    <a:lumMod val="75000"/>
                  </a:schemeClr>
                </a:solidFill>
                <a:latin typeface="Times New Roman" panose="02020603050405020304" pitchFamily="18" charset="0"/>
                <a:cs typeface="Times New Roman" panose="02020603050405020304" pitchFamily="18" charset="0"/>
              </a:rPr>
              <a:t>Direcția Curriculum, Evaluări și Examene </a:t>
            </a:r>
          </a:p>
          <a:p>
            <a:pPr marL="0" indent="0">
              <a:spcBef>
                <a:spcPts val="600"/>
              </a:spcBef>
              <a:spcAft>
                <a:spcPts val="600"/>
              </a:spcAft>
              <a:buNone/>
              <a:defRPr/>
            </a:pPr>
            <a:r>
              <a:rPr lang="ro-RO" b="1" dirty="0">
                <a:solidFill>
                  <a:schemeClr val="tx2">
                    <a:lumMod val="75000"/>
                  </a:schemeClr>
                </a:solidFill>
                <a:latin typeface="Times New Roman" panose="02020603050405020304" pitchFamily="18" charset="0"/>
                <a:cs typeface="Times New Roman" panose="02020603050405020304" pitchFamily="18" charset="0"/>
              </a:rPr>
              <a:t>Gabriel Vrînceanu – </a:t>
            </a:r>
            <a:r>
              <a:rPr lang="ro-RO" dirty="0">
                <a:solidFill>
                  <a:schemeClr val="tx2">
                    <a:lumMod val="75000"/>
                  </a:schemeClr>
                </a:solidFill>
                <a:latin typeface="Times New Roman" panose="02020603050405020304" pitchFamily="18" charset="0"/>
                <a:cs typeface="Times New Roman" panose="02020603050405020304" pitchFamily="18" charset="0"/>
              </a:rPr>
              <a:t>șef serviciu </a:t>
            </a:r>
            <a:r>
              <a:rPr lang="ro-RO" i="1" dirty="0">
                <a:solidFill>
                  <a:schemeClr val="tx2">
                    <a:lumMod val="75000"/>
                  </a:schemeClr>
                </a:solidFill>
                <a:latin typeface="Times New Roman" panose="02020603050405020304" pitchFamily="18" charset="0"/>
                <a:cs typeface="Times New Roman" panose="02020603050405020304" pitchFamily="18" charset="0"/>
              </a:rPr>
              <a:t>Curriculum</a:t>
            </a:r>
            <a:r>
              <a:rPr lang="ro-RO" dirty="0">
                <a:solidFill>
                  <a:schemeClr val="tx2">
                    <a:lumMod val="75000"/>
                  </a:schemeClr>
                </a:solidFill>
                <a:latin typeface="Times New Roman" panose="02020603050405020304" pitchFamily="18" charset="0"/>
                <a:cs typeface="Times New Roman" panose="02020603050405020304" pitchFamily="18" charset="0"/>
              </a:rPr>
              <a:t> </a:t>
            </a:r>
          </a:p>
          <a:p>
            <a:pPr marL="0" indent="0">
              <a:spcBef>
                <a:spcPts val="600"/>
              </a:spcBef>
              <a:spcAft>
                <a:spcPts val="600"/>
              </a:spcAft>
              <a:buNone/>
              <a:defRPr/>
            </a:pPr>
            <a:r>
              <a:rPr lang="ro-RO" b="1" dirty="0">
                <a:solidFill>
                  <a:schemeClr val="tx2">
                    <a:lumMod val="75000"/>
                  </a:schemeClr>
                </a:solidFill>
                <a:latin typeface="Times New Roman" panose="02020603050405020304" pitchFamily="18" charset="0"/>
                <a:cs typeface="Times New Roman" panose="02020603050405020304" pitchFamily="18" charset="0"/>
              </a:rPr>
              <a:t>Gabriela Streinu-Cercel – </a:t>
            </a:r>
            <a:r>
              <a:rPr lang="ro-RO" dirty="0">
                <a:solidFill>
                  <a:schemeClr val="tx2">
                    <a:lumMod val="75000"/>
                  </a:schemeClr>
                </a:solidFill>
                <a:latin typeface="Times New Roman" panose="02020603050405020304" pitchFamily="18" charset="0"/>
                <a:cs typeface="Times New Roman" panose="02020603050405020304" pitchFamily="18" charset="0"/>
              </a:rPr>
              <a:t>consilier matematică </a:t>
            </a:r>
          </a:p>
          <a:p>
            <a:pPr marL="0" indent="0" eaLnBrk="1" fontAlgn="auto" hangingPunct="1">
              <a:spcBef>
                <a:spcPts val="600"/>
              </a:spcBef>
              <a:spcAft>
                <a:spcPts val="600"/>
              </a:spcAft>
              <a:buFont typeface="Arial" pitchFamily="34" charset="0"/>
              <a:buNone/>
              <a:defRPr/>
            </a:pPr>
            <a:r>
              <a:rPr lang="ro-RO" b="1" dirty="0">
                <a:solidFill>
                  <a:schemeClr val="tx2">
                    <a:lumMod val="75000"/>
                  </a:schemeClr>
                </a:solidFill>
                <a:latin typeface="Times New Roman" panose="02020603050405020304" pitchFamily="18" charset="0"/>
                <a:cs typeface="Times New Roman" panose="02020603050405020304" pitchFamily="18" charset="0"/>
              </a:rPr>
              <a:t>Steluța Dan – </a:t>
            </a:r>
            <a:r>
              <a:rPr lang="ro-RO" dirty="0">
                <a:solidFill>
                  <a:schemeClr val="tx2">
                    <a:lumMod val="75000"/>
                  </a:schemeClr>
                </a:solidFill>
                <a:latin typeface="Times New Roman" panose="02020603050405020304" pitchFamily="18" charset="0"/>
                <a:cs typeface="Times New Roman" panose="02020603050405020304" pitchFamily="18" charset="0"/>
              </a:rPr>
              <a:t>consilier matematică</a:t>
            </a:r>
          </a:p>
          <a:p>
            <a:pPr marL="0" indent="0" eaLnBrk="1" fontAlgn="auto" hangingPunct="1">
              <a:spcBef>
                <a:spcPts val="0"/>
              </a:spcBef>
              <a:spcAft>
                <a:spcPts val="0"/>
              </a:spcAft>
              <a:buFont typeface="Arial" pitchFamily="34" charset="0"/>
              <a:buNone/>
              <a:defRPr/>
            </a:pPr>
            <a:endParaRPr lang="ro-RO" sz="2800" b="1" dirty="0">
              <a:solidFill>
                <a:schemeClr val="tx2">
                  <a:lumMod val="75000"/>
                </a:schemeClr>
              </a:solidFill>
              <a:latin typeface="Palatino Linotype" pitchFamily="18" charset="0"/>
            </a:endParaRPr>
          </a:p>
        </p:txBody>
      </p:sp>
    </p:spTree>
    <p:extLst>
      <p:ext uri="{BB962C8B-B14F-4D97-AF65-F5344CB8AC3E}">
        <p14:creationId xmlns:p14="http://schemas.microsoft.com/office/powerpoint/2010/main" val="3113705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04664"/>
            <a:ext cx="8229600" cy="864096"/>
          </a:xfrm>
        </p:spPr>
        <p:txBody>
          <a:bodyPr rtlCol="0">
            <a:noAutofit/>
          </a:bodyPr>
          <a:lstStyle/>
          <a:p>
            <a:pPr>
              <a:lnSpc>
                <a:spcPct val="100000"/>
              </a:lnSpc>
            </a:pPr>
            <a:r>
              <a:rPr lang="ro-RO" sz="3200" b="1" cap="none" dirty="0">
                <a:effectLst/>
                <a:latin typeface="Times New Roman" panose="02020603050405020304" pitchFamily="18" charset="0"/>
                <a:cs typeface="Times New Roman" panose="02020603050405020304" pitchFamily="18" charset="0"/>
              </a:rPr>
              <a:t>Selecție profesori creatori RED</a:t>
            </a:r>
            <a:br>
              <a:rPr lang="ro-RO" sz="3200" b="1" i="1" cap="none" dirty="0">
                <a:solidFill>
                  <a:schemeClr val="accent6"/>
                </a:solidFill>
                <a:effectLst/>
                <a:latin typeface="Times New Roman" panose="02020603050405020304" pitchFamily="18" charset="0"/>
                <a:cs typeface="Times New Roman" panose="02020603050405020304" pitchFamily="18" charset="0"/>
              </a:rPr>
            </a:br>
            <a:r>
              <a:rPr lang="ro-RO" sz="3200" dirty="0">
                <a:solidFill>
                  <a:schemeClr val="accent6"/>
                </a:solidFill>
                <a:effectLst/>
                <a:latin typeface="Times New Roman" panose="02020603050405020304" pitchFamily="18" charset="0"/>
                <a:cs typeface="Times New Roman" panose="02020603050405020304" pitchFamily="18" charset="0"/>
                <a:hlinkClick r:id="rId3"/>
              </a:rPr>
              <a:t>https://inscriere-experti-red.educred.ro/</a:t>
            </a:r>
            <a:r>
              <a:rPr lang="ro-RO" sz="3200" dirty="0">
                <a:solidFill>
                  <a:schemeClr val="accent6"/>
                </a:solidFill>
                <a:effectLst/>
                <a:latin typeface="Times New Roman" panose="02020603050405020304" pitchFamily="18" charset="0"/>
                <a:cs typeface="Times New Roman" panose="02020603050405020304" pitchFamily="18" charset="0"/>
              </a:rPr>
              <a:t> </a:t>
            </a:r>
            <a:endParaRPr lang="en-US" sz="3200" b="1" i="1" cap="none" dirty="0">
              <a:solidFill>
                <a:schemeClr val="accent6"/>
              </a:solidFill>
              <a:effectLst/>
              <a:latin typeface="Times New Roman" panose="02020603050405020304" pitchFamily="18" charset="0"/>
              <a:ea typeface="+mn-ea"/>
              <a:cs typeface="Times New Roman" panose="02020603050405020304" pitchFamily="18" charset="0"/>
            </a:endParaRPr>
          </a:p>
        </p:txBody>
      </p:sp>
      <p:sp>
        <p:nvSpPr>
          <p:cNvPr id="37891" name="Content Placeholder 2"/>
          <p:cNvSpPr>
            <a:spLocks noGrp="1"/>
          </p:cNvSpPr>
          <p:nvPr>
            <p:ph idx="1"/>
          </p:nvPr>
        </p:nvSpPr>
        <p:spPr>
          <a:xfrm>
            <a:off x="0" y="1268760"/>
            <a:ext cx="9144000" cy="4680520"/>
          </a:xfrm>
        </p:spPr>
        <p:txBody>
          <a:bodyPr>
            <a:normAutofit/>
          </a:bodyPr>
          <a:lstStyle/>
          <a:p>
            <a:pPr marL="0" indent="0">
              <a:buNone/>
            </a:pPr>
            <a:endParaRPr lang="ro-RO" sz="2800" dirty="0"/>
          </a:p>
          <a:p>
            <a:endParaRPr lang="ro-RO" sz="2800" dirty="0"/>
          </a:p>
        </p:txBody>
      </p:sp>
      <p:pic>
        <p:nvPicPr>
          <p:cNvPr id="6" name="Picture 2">
            <a:extLst>
              <a:ext uri="{FF2B5EF4-FFF2-40B4-BE49-F238E27FC236}">
                <a16:creationId xmlns:a16="http://schemas.microsoft.com/office/drawing/2014/main" id="{6EEA0AD4-FB1A-43AC-9BB4-03222666F49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422" t="6680" r="6579" b="21983"/>
          <a:stretch/>
        </p:blipFill>
        <p:spPr bwMode="auto">
          <a:xfrm>
            <a:off x="4241" y="1700808"/>
            <a:ext cx="9139759" cy="4213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74585161"/>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51520" y="404664"/>
            <a:ext cx="8229600" cy="1152128"/>
          </a:xfrm>
        </p:spPr>
        <p:txBody>
          <a:bodyPr rtlCol="0">
            <a:noAutofit/>
          </a:bodyPr>
          <a:lstStyle/>
          <a:p>
            <a:pPr>
              <a:lnSpc>
                <a:spcPct val="100000"/>
              </a:lnSpc>
            </a:pPr>
            <a:r>
              <a:rPr lang="ro-RO" sz="2800" b="1" cap="none" dirty="0">
                <a:effectLst/>
                <a:latin typeface="Times New Roman" panose="02020603050405020304" pitchFamily="18" charset="0"/>
                <a:cs typeface="Times New Roman" panose="02020603050405020304" pitchFamily="18" charset="0"/>
              </a:rPr>
              <a:t>Selecție profesori creatori RED</a:t>
            </a:r>
            <a:br>
              <a:rPr lang="ro-RO" sz="2800" b="1" i="1" cap="none" dirty="0">
                <a:solidFill>
                  <a:schemeClr val="accent6"/>
                </a:solidFill>
                <a:effectLst/>
                <a:latin typeface="Times New Roman" panose="02020603050405020304" pitchFamily="18" charset="0"/>
                <a:cs typeface="Times New Roman" panose="02020603050405020304" pitchFamily="18" charset="0"/>
              </a:rPr>
            </a:br>
            <a:r>
              <a:rPr lang="ro-RO" sz="2800" dirty="0">
                <a:solidFill>
                  <a:schemeClr val="accent6"/>
                </a:solidFill>
                <a:effectLst/>
                <a:latin typeface="Times New Roman" panose="02020603050405020304" pitchFamily="18" charset="0"/>
                <a:cs typeface="Times New Roman" panose="02020603050405020304" pitchFamily="18" charset="0"/>
                <a:hlinkClick r:id="rId3"/>
              </a:rPr>
              <a:t>https://www.facebook.com/watch/?v=1423276064524677&amp;extid=v0i7DKVLdn0SBo6e</a:t>
            </a:r>
            <a:r>
              <a:rPr lang="ro-RO" sz="2800" dirty="0">
                <a:solidFill>
                  <a:schemeClr val="accent6"/>
                </a:solidFill>
                <a:effectLst/>
                <a:latin typeface="Times New Roman" panose="02020603050405020304" pitchFamily="18" charset="0"/>
                <a:cs typeface="Times New Roman" panose="02020603050405020304" pitchFamily="18" charset="0"/>
              </a:rPr>
              <a:t> </a:t>
            </a:r>
            <a:endParaRPr lang="en-US" sz="2800" i="1" cap="none" dirty="0">
              <a:solidFill>
                <a:schemeClr val="accent6"/>
              </a:solidFill>
              <a:effectLst/>
              <a:latin typeface="Times New Roman" panose="02020603050405020304" pitchFamily="18" charset="0"/>
              <a:ea typeface="+mn-ea"/>
              <a:cs typeface="Times New Roman" panose="02020603050405020304" pitchFamily="18" charset="0"/>
            </a:endParaRPr>
          </a:p>
        </p:txBody>
      </p:sp>
      <p:sp>
        <p:nvSpPr>
          <p:cNvPr id="37891" name="Content Placeholder 2"/>
          <p:cNvSpPr>
            <a:spLocks noGrp="1"/>
          </p:cNvSpPr>
          <p:nvPr>
            <p:ph idx="1"/>
          </p:nvPr>
        </p:nvSpPr>
        <p:spPr>
          <a:xfrm>
            <a:off x="0" y="1268760"/>
            <a:ext cx="9144000" cy="4680520"/>
          </a:xfrm>
        </p:spPr>
        <p:txBody>
          <a:bodyPr>
            <a:normAutofit/>
          </a:bodyPr>
          <a:lstStyle/>
          <a:p>
            <a:pPr marL="0" indent="0">
              <a:buNone/>
            </a:pPr>
            <a:endParaRPr lang="ro-RO" sz="2800" dirty="0"/>
          </a:p>
          <a:p>
            <a:endParaRPr lang="ro-RO" sz="2800" dirty="0"/>
          </a:p>
        </p:txBody>
      </p:sp>
      <p:pic>
        <p:nvPicPr>
          <p:cNvPr id="5" name="Picture 2">
            <a:extLst>
              <a:ext uri="{FF2B5EF4-FFF2-40B4-BE49-F238E27FC236}">
                <a16:creationId xmlns:a16="http://schemas.microsoft.com/office/drawing/2014/main" id="{FF25DF21-BED6-4284-AD72-45BDD4A33FE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9094" r="27419" b="11423"/>
          <a:stretch/>
        </p:blipFill>
        <p:spPr bwMode="auto">
          <a:xfrm>
            <a:off x="683568" y="1628800"/>
            <a:ext cx="7848872" cy="4832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7452397"/>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1368152"/>
          </a:xfrm>
        </p:spPr>
        <p:txBody>
          <a:bodyPr rtlCol="0">
            <a:noAutofit/>
          </a:bodyPr>
          <a:lstStyle/>
          <a:p>
            <a:pPr eaLnBrk="1" fontAlgn="auto" hangingPunct="1">
              <a:lnSpc>
                <a:spcPct val="100000"/>
              </a:lnSpc>
              <a:spcBef>
                <a:spcPts val="0"/>
              </a:spcBef>
              <a:spcAft>
                <a:spcPts val="0"/>
              </a:spcAft>
              <a:defRPr/>
            </a:pPr>
            <a:r>
              <a:rPr lang="ro-RO" sz="3200" dirty="0">
                <a:effectLst/>
                <a:latin typeface="Times New Roman" panose="02020603050405020304" pitchFamily="18" charset="0"/>
                <a:cs typeface="Times New Roman" panose="02020603050405020304" pitchFamily="18" charset="0"/>
              </a:rPr>
              <a:t>Despre </a:t>
            </a:r>
            <a:r>
              <a:rPr lang="ro-RO" sz="3200" b="1" dirty="0">
                <a:effectLst/>
                <a:latin typeface="Times New Roman" panose="02020603050405020304" pitchFamily="18" charset="0"/>
                <a:cs typeface="Times New Roman" panose="02020603050405020304" pitchFamily="18" charset="0"/>
              </a:rPr>
              <a:t>predare-învățare-evaluare</a:t>
            </a:r>
            <a:r>
              <a:rPr lang="ro-RO" sz="3200" dirty="0">
                <a:effectLst/>
                <a:latin typeface="Times New Roman" panose="02020603050405020304" pitchFamily="18" charset="0"/>
                <a:cs typeface="Times New Roman" panose="02020603050405020304" pitchFamily="18" charset="0"/>
              </a:rPr>
              <a:t> la matematică </a:t>
            </a:r>
            <a:r>
              <a:rPr lang="vi-VN" sz="3200" dirty="0">
                <a:effectLst/>
                <a:latin typeface="Times New Roman" panose="02020603050405020304" pitchFamily="18" charset="0"/>
                <a:cs typeface="Times New Roman" panose="02020603050405020304" pitchFamily="18" charset="0"/>
              </a:rPr>
              <a:t>în</a:t>
            </a:r>
            <a:r>
              <a:rPr lang="ro-RO" sz="3200" dirty="0">
                <a:effectLst/>
                <a:latin typeface="Times New Roman" panose="02020603050405020304" pitchFamily="18" charset="0"/>
                <a:cs typeface="Times New Roman" panose="02020603050405020304" pitchFamily="18" charset="0"/>
              </a:rPr>
              <a:t> condițiile provocărilor generate de pandemia COVID-19</a:t>
            </a:r>
          </a:p>
        </p:txBody>
      </p:sp>
      <p:sp>
        <p:nvSpPr>
          <p:cNvPr id="37891" name="Content Placeholder 2"/>
          <p:cNvSpPr>
            <a:spLocks noGrp="1"/>
          </p:cNvSpPr>
          <p:nvPr>
            <p:ph idx="1"/>
          </p:nvPr>
        </p:nvSpPr>
        <p:spPr>
          <a:xfrm>
            <a:off x="251520" y="2060848"/>
            <a:ext cx="8640960" cy="2880320"/>
          </a:xfrm>
        </p:spPr>
        <p:txBody>
          <a:bodyPr>
            <a:normAutofit/>
          </a:bodyPr>
          <a:lstStyle/>
          <a:p>
            <a:pPr>
              <a:lnSpc>
                <a:spcPct val="107000"/>
              </a:lnSpc>
              <a:spcBef>
                <a:spcPts val="0"/>
              </a:spcBef>
            </a:pPr>
            <a:r>
              <a:rPr lang="ro-RO" sz="2800" b="1" dirty="0">
                <a:effectLst/>
                <a:latin typeface="Times New Roman" panose="02020603050405020304" pitchFamily="18" charset="0"/>
                <a:ea typeface="Calibri" panose="020F0502020204030204" pitchFamily="34" charset="0"/>
                <a:cs typeface="Times New Roman" panose="02020603050405020304" pitchFamily="18" charset="0"/>
                <a:hlinkClick r:id="rId3" action="ppaction://hlinkfile"/>
              </a:rPr>
              <a:t>Repere</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err="1">
                <a:effectLst/>
                <a:latin typeface="Times New Roman" panose="02020603050405020304" pitchFamily="18" charset="0"/>
                <a:ea typeface="Calibri" panose="020F0502020204030204" pitchFamily="34" charset="0"/>
                <a:cs typeface="Times New Roman" panose="02020603050405020304" pitchFamily="18" charset="0"/>
              </a:rPr>
              <a:t>metodologice</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pentru</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consolidarea</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achizițiilor</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din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anul</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școlar</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2019 -2020:</a:t>
            </a:r>
          </a:p>
          <a:p>
            <a:pPr marL="0" marR="0" indent="0">
              <a:lnSpc>
                <a:spcPct val="107000"/>
              </a:lnSpc>
              <a:spcBef>
                <a:spcPts val="0"/>
              </a:spcBef>
              <a:spcAft>
                <a:spcPts val="800"/>
              </a:spcAft>
              <a:buNone/>
            </a:pPr>
            <a:r>
              <a:rPr lang="en-US" u="sng" dirty="0">
                <a:solidFill>
                  <a:srgbClr val="0000FF"/>
                </a:solidFill>
                <a:effectLst/>
                <a:latin typeface="Times New Roman" panose="02020603050405020304" pitchFamily="18" charset="0"/>
                <a:ea typeface="Calibri" panose="020F0502020204030204" pitchFamily="34" charset="0"/>
                <a:cs typeface="Times New Roman" panose="02020603050405020304" pitchFamily="18" charset="0"/>
                <a:hlinkClick r:id="rId4"/>
              </a:rPr>
              <a:t>https://educatiacontinua.edu.ro/repere-metodologice.html#</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endParaRPr lang="ro-RO" sz="2800" b="1" dirty="0">
              <a:effectLst/>
              <a:latin typeface="Times New Roman" panose="02020603050405020304" pitchFamily="18" charset="0"/>
              <a:ea typeface="Calibri" panose="020F0502020204030204" pitchFamily="34" charset="0"/>
              <a:cs typeface="Times New Roman" panose="02020603050405020304" pitchFamily="18" charset="0"/>
            </a:endParaRPr>
          </a:p>
          <a:p>
            <a:r>
              <a:rPr lang="ro-RO" sz="2800" b="1" dirty="0">
                <a:latin typeface="Times New Roman" panose="02020603050405020304" pitchFamily="18" charset="0"/>
                <a:cs typeface="Times New Roman" panose="02020603050405020304" pitchFamily="18" charset="0"/>
              </a:rPr>
              <a:t>Teleșcoala 2020</a:t>
            </a:r>
          </a:p>
        </p:txBody>
      </p:sp>
    </p:spTree>
    <p:extLst>
      <p:ext uri="{BB962C8B-B14F-4D97-AF65-F5344CB8AC3E}">
        <p14:creationId xmlns:p14="http://schemas.microsoft.com/office/powerpoint/2010/main" val="1528453480"/>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1296144"/>
          </a:xfrm>
        </p:spPr>
        <p:txBody>
          <a:bodyPr rtlCol="0">
            <a:noAutofit/>
          </a:bodyPr>
          <a:lstStyle/>
          <a:p>
            <a:pPr eaLnBrk="1" fontAlgn="auto" hangingPunct="1">
              <a:lnSpc>
                <a:spcPct val="100000"/>
              </a:lnSpc>
              <a:spcBef>
                <a:spcPts val="0"/>
              </a:spcBef>
              <a:spcAft>
                <a:spcPts val="0"/>
              </a:spcAft>
              <a:defRPr/>
            </a:pPr>
            <a:r>
              <a:rPr lang="ro-RO" sz="3200" b="1" dirty="0">
                <a:effectLst/>
                <a:latin typeface="Times New Roman" panose="02020603050405020304" pitchFamily="18" charset="0"/>
                <a:ea typeface="Calibri" panose="020F0502020204030204" pitchFamily="34" charset="0"/>
                <a:cs typeface="Times New Roman" panose="02020603050405020304" pitchFamily="18" charset="0"/>
              </a:rPr>
              <a:t>Repere</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3200" b="1" dirty="0">
                <a:effectLst/>
                <a:latin typeface="Times New Roman" panose="02020603050405020304" pitchFamily="18" charset="0"/>
                <a:ea typeface="Calibri" panose="020F0502020204030204" pitchFamily="34" charset="0"/>
                <a:cs typeface="Times New Roman" panose="02020603050405020304" pitchFamily="18" charset="0"/>
              </a:rPr>
              <a:t>metodologice </a:t>
            </a:r>
            <a:r>
              <a:rPr lang="ro-RO" sz="3200" dirty="0">
                <a:effectLst/>
                <a:latin typeface="Times New Roman" panose="02020603050405020304" pitchFamily="18" charset="0"/>
                <a:ea typeface="Calibri" panose="020F0502020204030204" pitchFamily="34" charset="0"/>
                <a:cs typeface="Times New Roman" panose="02020603050405020304" pitchFamily="18" charset="0"/>
              </a:rPr>
              <a:t>pentru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3200" dirty="0">
                <a:effectLst/>
                <a:latin typeface="Times New Roman" panose="02020603050405020304" pitchFamily="18" charset="0"/>
                <a:ea typeface="Calibri" panose="020F0502020204030204" pitchFamily="34" charset="0"/>
                <a:cs typeface="Times New Roman" panose="02020603050405020304" pitchFamily="18" charset="0"/>
              </a:rPr>
              <a:t>consolidarea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3200" dirty="0">
                <a:effectLst/>
                <a:latin typeface="Times New Roman" panose="02020603050405020304" pitchFamily="18" charset="0"/>
                <a:ea typeface="Calibri" panose="020F0502020204030204" pitchFamily="34" charset="0"/>
                <a:cs typeface="Times New Roman" panose="02020603050405020304" pitchFamily="18" charset="0"/>
              </a:rPr>
              <a:t>achizițiilor din anul școlar </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2019 -</a:t>
            </a:r>
            <a:r>
              <a:rPr lang="ro-RO"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2020</a:t>
            </a:r>
            <a:endParaRPr lang="ro-RO" sz="3200" dirty="0">
              <a:latin typeface="Times New Roman" panose="02020603050405020304" pitchFamily="18" charset="0"/>
              <a:cs typeface="Times New Roman" panose="02020603050405020304" pitchFamily="18" charset="0"/>
            </a:endParaRPr>
          </a:p>
        </p:txBody>
      </p:sp>
      <p:sp>
        <p:nvSpPr>
          <p:cNvPr id="37891" name="Content Placeholder 2"/>
          <p:cNvSpPr>
            <a:spLocks noGrp="1"/>
          </p:cNvSpPr>
          <p:nvPr>
            <p:ph idx="1"/>
          </p:nvPr>
        </p:nvSpPr>
        <p:spPr>
          <a:xfrm>
            <a:off x="179512" y="1484784"/>
            <a:ext cx="8784976" cy="4968552"/>
          </a:xfrm>
        </p:spPr>
        <p:txBody>
          <a:bodyPr>
            <a:noAutofit/>
          </a:bodyPr>
          <a:lstStyle/>
          <a:p>
            <a:pPr marL="0" marR="0" indent="0" algn="just">
              <a:lnSpc>
                <a:spcPct val="107000"/>
              </a:lnSpc>
              <a:spcBef>
                <a:spcPts val="0"/>
              </a:spcBef>
              <a:spcAft>
                <a:spcPts val="0"/>
              </a:spcAft>
              <a:buNone/>
            </a:pPr>
            <a:r>
              <a:rPr lang="en-US" b="1" dirty="0">
                <a:effectLst/>
                <a:latin typeface="Times New Roman" panose="02020603050405020304" pitchFamily="18" charset="0"/>
                <a:ea typeface="Calibri" panose="020F0502020204030204" pitchFamily="34" charset="0"/>
                <a:cs typeface="Times New Roman" panose="02020603050405020304" pitchFamily="18" charset="0"/>
              </a:rPr>
              <a:t>Ce </a:t>
            </a:r>
            <a:r>
              <a:rPr lang="ro-RO" b="1" dirty="0">
                <a:effectLst/>
                <a:latin typeface="Times New Roman" panose="02020603050405020304" pitchFamily="18" charset="0"/>
                <a:ea typeface="Calibri" panose="020F0502020204030204" pitchFamily="34" charset="0"/>
                <a:cs typeface="Times New Roman" panose="02020603050405020304" pitchFamily="18" charset="0"/>
              </a:rPr>
              <a:t>anume</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 a </a:t>
            </a:r>
            <a:r>
              <a:rPr lang="ro-RO" b="1" dirty="0">
                <a:effectLst/>
                <a:latin typeface="Times New Roman" panose="02020603050405020304" pitchFamily="18" charset="0"/>
                <a:ea typeface="Calibri" panose="020F0502020204030204" pitchFamily="34" charset="0"/>
                <a:cs typeface="Times New Roman" panose="02020603050405020304" pitchFamily="18" charset="0"/>
              </a:rPr>
              <a:t>generat</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 </a:t>
            </a:r>
            <a:r>
              <a:rPr lang="ro-RO" b="1" dirty="0">
                <a:effectLst/>
                <a:latin typeface="Times New Roman" panose="02020603050405020304" pitchFamily="18" charset="0"/>
                <a:ea typeface="Calibri" panose="020F0502020204030204" pitchFamily="34" charset="0"/>
                <a:cs typeface="Times New Roman" panose="02020603050405020304" pitchFamily="18" charset="0"/>
              </a:rPr>
              <a:t>elaborarea lor</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algn="just">
              <a:lnSpc>
                <a:spcPct val="107000"/>
              </a:lnSpc>
              <a:spcBef>
                <a:spcPts val="0"/>
              </a:spcBef>
            </a:pPr>
            <a:r>
              <a:rPr lang="ro-RO" dirty="0">
                <a:effectLst/>
                <a:latin typeface="Times New Roman" panose="02020603050405020304" pitchFamily="18" charset="0"/>
                <a:ea typeface="Calibri" panose="020F0502020204030204" pitchFamily="34" charset="0"/>
                <a:cs typeface="Times New Roman" panose="02020603050405020304" pitchFamily="18" charset="0"/>
              </a:rPr>
              <a:t>Suspendarea cursurilor, începând cu 11 martie 2020 până la finalizarea anului școlar 2019 - 2020, în condițiile pandemiei </a:t>
            </a:r>
            <a:r>
              <a:rPr lang="en-US" dirty="0">
                <a:effectLst/>
                <a:latin typeface="Times New Roman" panose="02020603050405020304" pitchFamily="18" charset="0"/>
                <a:ea typeface="Calibri" panose="020F0502020204030204" pitchFamily="34" charset="0"/>
                <a:cs typeface="Times New Roman" panose="02020603050405020304" pitchFamily="18" charset="0"/>
              </a:rPr>
              <a:t>cu COVID-19.</a:t>
            </a:r>
          </a:p>
          <a:p>
            <a:pPr algn="just">
              <a:lnSpc>
                <a:spcPct val="107000"/>
              </a:lnSpc>
              <a:spcBef>
                <a:spcPts val="0"/>
              </a:spcBef>
            </a:pPr>
            <a:r>
              <a:rPr lang="ro-RO" dirty="0">
                <a:effectLst/>
                <a:latin typeface="Times New Roman" panose="02020603050405020304" pitchFamily="18" charset="0"/>
                <a:ea typeface="Calibri" panose="020F0502020204030204" pitchFamily="34" charset="0"/>
                <a:cs typeface="Times New Roman" panose="02020603050405020304" pitchFamily="18" charset="0"/>
              </a:rPr>
              <a:t>Experiența redusă a profesorilor în ceea ce privește predarea online, folosirea resurselor digitale și alegerea platformelor de lucru.</a:t>
            </a:r>
          </a:p>
          <a:p>
            <a:pPr marL="0" marR="0" indent="0" algn="just">
              <a:lnSpc>
                <a:spcPct val="107000"/>
              </a:lnSpc>
              <a:spcBef>
                <a:spcPts val="600"/>
              </a:spcBef>
              <a:spcAft>
                <a:spcPts val="0"/>
              </a:spcAft>
              <a:buNone/>
            </a:pPr>
            <a:r>
              <a:rPr lang="en-US" b="1" dirty="0">
                <a:effectLst/>
                <a:latin typeface="Times New Roman" panose="02020603050405020304" pitchFamily="18" charset="0"/>
                <a:ea typeface="Calibri" panose="020F0502020204030204" pitchFamily="34" charset="0"/>
                <a:cs typeface="Times New Roman" panose="02020603050405020304" pitchFamily="18" charset="0"/>
              </a:rPr>
              <a:t>Care </a:t>
            </a:r>
            <a:r>
              <a:rPr lang="ro-RO" b="1" dirty="0">
                <a:effectLst/>
                <a:latin typeface="Times New Roman" panose="02020603050405020304" pitchFamily="18" charset="0"/>
                <a:ea typeface="Calibri" panose="020F0502020204030204" pitchFamily="34" charset="0"/>
                <a:cs typeface="Times New Roman" panose="02020603050405020304" pitchFamily="18" charset="0"/>
              </a:rPr>
              <a:t>este scopul lor</a:t>
            </a:r>
            <a:r>
              <a:rPr lang="en-US"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dirty="0">
                <a:effectLst/>
                <a:latin typeface="Times New Roman" panose="02020603050405020304" pitchFamily="18" charset="0"/>
                <a:ea typeface="Calibri" panose="020F0502020204030204" pitchFamily="34" charset="0"/>
                <a:cs typeface="Times New Roman" panose="02020603050405020304" pitchFamily="18" charset="0"/>
              </a:rPr>
              <a:t>Recomandă modalități prin care profesorii pot realiza, în anul școlar 2020 - 2021, reducerea decalajelor între </a:t>
            </a:r>
            <a:r>
              <a:rPr lang="ro-RO" dirty="0">
                <a:latin typeface="Times New Roman" panose="02020603050405020304" pitchFamily="18" charset="0"/>
                <a:ea typeface="Calibri" panose="020F0502020204030204" pitchFamily="34" charset="0"/>
                <a:cs typeface="Times New Roman" panose="02020603050405020304" pitchFamily="18" charset="0"/>
              </a:rPr>
              <a:t>ceea c</a:t>
            </a:r>
            <a:r>
              <a:rPr lang="en-US" dirty="0">
                <a:latin typeface="Times New Roman" panose="02020603050405020304" pitchFamily="18" charset="0"/>
                <a:ea typeface="Calibri" panose="020F0502020204030204" pitchFamily="34" charset="0"/>
                <a:cs typeface="Times New Roman" panose="02020603050405020304" pitchFamily="18" charset="0"/>
              </a:rPr>
              <a:t>e</a:t>
            </a:r>
            <a:r>
              <a:rPr lang="ro-RO" dirty="0">
                <a:latin typeface="Times New Roman" panose="02020603050405020304" pitchFamily="18" charset="0"/>
                <a:ea typeface="Calibri" panose="020F0502020204030204" pitchFamily="34" charset="0"/>
                <a:cs typeface="Times New Roman" panose="02020603050405020304" pitchFamily="18" charset="0"/>
              </a:rPr>
              <a:t>:</a:t>
            </a:r>
            <a:r>
              <a:rPr lang="en-US" dirty="0">
                <a:latin typeface="Times New Roman" panose="02020603050405020304" pitchFamily="18" charset="0"/>
                <a:ea typeface="Calibri" panose="020F0502020204030204" pitchFamily="34" charset="0"/>
                <a:cs typeface="Times New Roman" panose="02020603050405020304" pitchFamily="18" charset="0"/>
              </a:rPr>
              <a:t> </a:t>
            </a:r>
            <a:endParaRPr lang="ro-RO"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0"/>
              </a:spcAft>
              <a:buNone/>
            </a:pPr>
            <a:r>
              <a:rPr lang="ro-RO" dirty="0">
                <a:effectLst/>
                <a:latin typeface="Times New Roman" panose="02020603050405020304" pitchFamily="18" charset="0"/>
                <a:ea typeface="Calibri" panose="020F0502020204030204" pitchFamily="34" charset="0"/>
                <a:cs typeface="Times New Roman" panose="02020603050405020304" pitchFamily="18" charset="0"/>
              </a:rPr>
              <a:t>	- trebuia</a:t>
            </a:r>
            <a:r>
              <a:rPr lang="en-US" dirty="0">
                <a:effectLst/>
                <a:latin typeface="Times New Roman" panose="02020603050405020304" pitchFamily="18" charset="0"/>
                <a:ea typeface="Calibri" panose="020F0502020204030204" pitchFamily="34" charset="0"/>
                <a:cs typeface="Times New Roman" panose="02020603050405020304" pitchFamily="18" charset="0"/>
              </a:rPr>
              <a:t> </a:t>
            </a:r>
            <a:r>
              <a:rPr lang="ro-RO" dirty="0">
                <a:effectLst/>
                <a:latin typeface="Times New Roman" panose="02020603050405020304" pitchFamily="18" charset="0"/>
                <a:ea typeface="Calibri" panose="020F0502020204030204" pitchFamily="34" charset="0"/>
                <a:cs typeface="Times New Roman" panose="02020603050405020304" pitchFamily="18" charset="0"/>
              </a:rPr>
              <a:t>să fie predat conform planificării calendaristice</a:t>
            </a:r>
            <a:r>
              <a:rPr lang="en-US" dirty="0">
                <a:effectLst/>
                <a:latin typeface="Times New Roman" panose="02020603050405020304" pitchFamily="18" charset="0"/>
                <a:ea typeface="Calibri" panose="020F0502020204030204" pitchFamily="34" charset="0"/>
                <a:cs typeface="Times New Roman" panose="02020603050405020304" pitchFamily="18" charset="0"/>
              </a:rPr>
              <a:t>,</a:t>
            </a:r>
            <a:endParaRPr lang="ro-RO"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0"/>
              </a:spcAft>
              <a:buNone/>
            </a:pPr>
            <a:r>
              <a:rPr lang="ro-RO" dirty="0">
                <a:latin typeface="Times New Roman" panose="02020603050405020304" pitchFamily="18" charset="0"/>
                <a:ea typeface="Calibri" panose="020F0502020204030204" pitchFamily="34" charset="0"/>
                <a:cs typeface="Times New Roman" panose="02020603050405020304" pitchFamily="18" charset="0"/>
              </a:rPr>
              <a:t>	- </a:t>
            </a:r>
            <a:r>
              <a:rPr lang="en-US" dirty="0">
                <a:effectLst/>
                <a:latin typeface="Times New Roman" panose="02020603050405020304" pitchFamily="18" charset="0"/>
                <a:ea typeface="Calibri" panose="020F0502020204030204" pitchFamily="34" charset="0"/>
                <a:cs typeface="Times New Roman" panose="02020603050405020304" pitchFamily="18" charset="0"/>
              </a:rPr>
              <a:t>s-a </a:t>
            </a:r>
            <a:r>
              <a:rPr lang="ro-RO" dirty="0">
                <a:effectLst/>
                <a:latin typeface="Times New Roman" panose="02020603050405020304" pitchFamily="18" charset="0"/>
                <a:ea typeface="Calibri" panose="020F0502020204030204" pitchFamily="34" charset="0"/>
                <a:cs typeface="Times New Roman" panose="02020603050405020304" pitchFamily="18" charset="0"/>
              </a:rPr>
              <a:t>predat efectiv și </a:t>
            </a:r>
          </a:p>
          <a:p>
            <a:pPr marL="0" marR="0" indent="0" algn="just">
              <a:lnSpc>
                <a:spcPct val="107000"/>
              </a:lnSpc>
              <a:spcBef>
                <a:spcPts val="0"/>
              </a:spcBef>
              <a:spcAft>
                <a:spcPts val="0"/>
              </a:spcAft>
              <a:buNone/>
            </a:pPr>
            <a:r>
              <a:rPr lang="ro-RO" dirty="0">
                <a:latin typeface="Times New Roman" panose="02020603050405020304" pitchFamily="18" charset="0"/>
                <a:ea typeface="Calibri" panose="020F0502020204030204" pitchFamily="34" charset="0"/>
                <a:cs typeface="Times New Roman" panose="02020603050405020304" pitchFamily="18" charset="0"/>
              </a:rPr>
              <a:t>	- </a:t>
            </a:r>
            <a:r>
              <a:rPr lang="ro-RO" dirty="0">
                <a:effectLst/>
                <a:latin typeface="Times New Roman" panose="02020603050405020304" pitchFamily="18" charset="0"/>
                <a:ea typeface="Calibri" panose="020F0502020204030204" pitchFamily="34" charset="0"/>
                <a:cs typeface="Times New Roman" panose="02020603050405020304" pitchFamily="18" charset="0"/>
              </a:rPr>
              <a:t>elevii</a:t>
            </a:r>
            <a:r>
              <a:rPr lang="en-US" dirty="0">
                <a:effectLst/>
                <a:latin typeface="Times New Roman" panose="02020603050405020304" pitchFamily="18" charset="0"/>
                <a:ea typeface="Calibri" panose="020F0502020204030204" pitchFamily="34" charset="0"/>
                <a:cs typeface="Times New Roman" panose="02020603050405020304" pitchFamily="18" charset="0"/>
              </a:rPr>
              <a:t> au </a:t>
            </a:r>
            <a:r>
              <a:rPr lang="ro-RO" dirty="0" err="1">
                <a:effectLst/>
                <a:latin typeface="Times New Roman" panose="02020603050405020304" pitchFamily="18" charset="0"/>
                <a:ea typeface="Calibri" panose="020F0502020204030204" pitchFamily="34" charset="0"/>
                <a:cs typeface="Times New Roman" panose="02020603050405020304" pitchFamily="18" charset="0"/>
              </a:rPr>
              <a:t>reuș</a:t>
            </a:r>
            <a:r>
              <a:rPr lang="en-US" dirty="0">
                <a:effectLst/>
                <a:latin typeface="Times New Roman" panose="02020603050405020304" pitchFamily="18" charset="0"/>
                <a:ea typeface="Calibri" panose="020F0502020204030204" pitchFamily="34" charset="0"/>
                <a:cs typeface="Times New Roman" panose="02020603050405020304" pitchFamily="18" charset="0"/>
              </a:rPr>
              <a:t>it, de </a:t>
            </a:r>
            <a:r>
              <a:rPr lang="ro-RO" dirty="0">
                <a:effectLst/>
                <a:latin typeface="Times New Roman" panose="02020603050405020304" pitchFamily="18" charset="0"/>
                <a:ea typeface="Calibri" panose="020F0502020204030204" pitchFamily="34" charset="0"/>
                <a:cs typeface="Times New Roman" panose="02020603050405020304" pitchFamily="18" charset="0"/>
              </a:rPr>
              <a:t>fapt, să învețe</a:t>
            </a:r>
            <a:r>
              <a:rPr lang="en-US" dirty="0">
                <a:effectLst/>
                <a:latin typeface="Times New Roman" panose="02020603050405020304" pitchFamily="18" charset="0"/>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1842300433"/>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9552" y="188640"/>
            <a:ext cx="8229600" cy="1080120"/>
          </a:xfrm>
        </p:spPr>
        <p:txBody>
          <a:bodyPr rtlCol="0">
            <a:noAutofit/>
          </a:bodyPr>
          <a:lstStyle/>
          <a:p>
            <a:pPr marL="0" marR="0" indent="0">
              <a:lnSpc>
                <a:spcPct val="100000"/>
              </a:lnSpc>
              <a:spcBef>
                <a:spcPts val="0"/>
              </a:spcBef>
              <a:spcAft>
                <a:spcPts val="0"/>
              </a:spcAft>
              <a:buNone/>
            </a:pPr>
            <a:r>
              <a:rPr lang="ro-RO" sz="3200" b="1" dirty="0">
                <a:effectLst/>
                <a:latin typeface="Times New Roman" panose="02020603050405020304" pitchFamily="18" charset="0"/>
                <a:ea typeface="Calibri" panose="020F0502020204030204" pitchFamily="34" charset="0"/>
                <a:cs typeface="Times New Roman" panose="02020603050405020304" pitchFamily="18" charset="0"/>
              </a:rPr>
              <a:t>Repere metodologice </a:t>
            </a:r>
            <a:r>
              <a:rPr lang="ro-RO" sz="3200" dirty="0">
                <a:effectLst/>
                <a:latin typeface="Times New Roman" panose="02020603050405020304" pitchFamily="18" charset="0"/>
                <a:ea typeface="Calibri" panose="020F0502020204030204" pitchFamily="34" charset="0"/>
                <a:cs typeface="Times New Roman" panose="02020603050405020304" pitchFamily="18" charset="0"/>
              </a:rPr>
              <a:t>pentru consolidarea achizițiilor din anul școlar </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2019 -</a:t>
            </a:r>
            <a:r>
              <a:rPr lang="ro-RO"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2020</a:t>
            </a:r>
            <a:endParaRPr lang="ro-RO" sz="2400" b="1"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7891" name="Content Placeholder 2"/>
          <p:cNvSpPr>
            <a:spLocks noGrp="1"/>
          </p:cNvSpPr>
          <p:nvPr>
            <p:ph idx="1"/>
          </p:nvPr>
        </p:nvSpPr>
        <p:spPr>
          <a:xfrm>
            <a:off x="395536" y="1412776"/>
            <a:ext cx="8568952" cy="5184576"/>
          </a:xfrm>
        </p:spPr>
        <p:txBody>
          <a:bodyPr>
            <a:normAutofit fontScale="25000" lnSpcReduction="20000"/>
          </a:bodyPr>
          <a:lstStyle/>
          <a:p>
            <a:pPr marL="0" marR="0" indent="0">
              <a:lnSpc>
                <a:spcPct val="107000"/>
              </a:lnSpc>
              <a:spcBef>
                <a:spcPts val="0"/>
              </a:spcBef>
              <a:spcAft>
                <a:spcPts val="0"/>
              </a:spcAft>
              <a:buNone/>
            </a:pP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Ce au </a:t>
            </a:r>
            <a:r>
              <a:rPr lang="ro-RO" sz="9600" b="1" dirty="0">
                <a:effectLst/>
                <a:latin typeface="Times New Roman" panose="02020603050405020304" pitchFamily="18" charset="0"/>
                <a:ea typeface="Calibri" panose="020F0502020204030204" pitchFamily="34" charset="0"/>
                <a:cs typeface="Times New Roman" panose="02020603050405020304" pitchFamily="18" charset="0"/>
              </a:rPr>
              <a:t>în vedere</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96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nSpc>
                <a:spcPct val="120000"/>
              </a:lnSpc>
              <a:spcBef>
                <a:spcPts val="600"/>
              </a:spcBef>
              <a:spcAft>
                <a:spcPts val="0"/>
              </a:spcAft>
              <a:buNone/>
            </a:pPr>
            <a:r>
              <a:rPr lang="ro-RO" sz="9600" b="1" dirty="0">
                <a:latin typeface="Times New Roman" panose="02020603050405020304" pitchFamily="18" charset="0"/>
                <a:ea typeface="Calibri" panose="020F0502020204030204" pitchFamily="34" charset="0"/>
                <a:cs typeface="Times New Roman" panose="02020603050405020304" pitchFamily="18" charset="0"/>
              </a:rPr>
              <a:t>O</a:t>
            </a:r>
            <a:r>
              <a:rPr lang="ro-RO" sz="9600" b="1" dirty="0">
                <a:effectLst/>
                <a:latin typeface="Times New Roman" panose="02020603050405020304" pitchFamily="18" charset="0"/>
                <a:ea typeface="Calibri" panose="020F0502020204030204" pitchFamily="34" charset="0"/>
                <a:cs typeface="Times New Roman" panose="02020603050405020304" pitchFamily="18" charset="0"/>
              </a:rPr>
              <a:t>rientarea</a:t>
            </a:r>
            <a:r>
              <a:rPr lang="en-US" sz="9600" b="1"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9600" b="1" dirty="0">
                <a:effectLst/>
                <a:latin typeface="Times New Roman" panose="02020603050405020304" pitchFamily="18" charset="0"/>
                <a:ea typeface="Calibri" panose="020F0502020204030204" pitchFamily="34" charset="0"/>
                <a:cs typeface="Times New Roman" panose="02020603050405020304" pitchFamily="18" charset="0"/>
              </a:rPr>
              <a:t>profesorilor </a:t>
            </a: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către:</a:t>
            </a:r>
          </a:p>
          <a:p>
            <a:pPr marL="0" marR="0" lvl="0" indent="0">
              <a:lnSpc>
                <a:spcPct val="120000"/>
              </a:lnSpc>
              <a:spcBef>
                <a:spcPts val="600"/>
              </a:spcBef>
              <a:spcAft>
                <a:spcPts val="0"/>
              </a:spcAft>
              <a:buNone/>
            </a:pPr>
            <a:r>
              <a:rPr lang="ro-RO" sz="9600" dirty="0">
                <a:latin typeface="Times New Roman" panose="02020603050405020304" pitchFamily="18" charset="0"/>
                <a:ea typeface="Calibri" panose="020F0502020204030204" pitchFamily="34" charset="0"/>
                <a:cs typeface="Times New Roman" panose="02020603050405020304" pitchFamily="18" charset="0"/>
              </a:rPr>
              <a:t>-</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un </a:t>
            </a: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demers comun prin raportarea critică la activitatea de predare-învățare-evaluare din perioada de pandemie</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nSpc>
                <a:spcPct val="120000"/>
              </a:lnSpc>
              <a:spcBef>
                <a:spcPts val="600"/>
              </a:spcBef>
              <a:spcAft>
                <a:spcPts val="0"/>
              </a:spcAft>
              <a:buNone/>
            </a:pP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 identificarea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înregistrarea, cuantificarea a ceea ce, la sfârșitul anului școlar, a fost considerat în risc, din perspectiva asigurării continuității în învățare</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lvl="0" indent="0">
              <a:lnSpc>
                <a:spcPct val="120000"/>
              </a:lnSpc>
              <a:spcBef>
                <a:spcPts val="600"/>
              </a:spcBef>
              <a:spcAft>
                <a:spcPts val="0"/>
              </a:spcAft>
              <a:buNone/>
            </a:pP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 decizii și măsuri care să conducă la eficientizarea predării/învățării și diminuarea efectelor negative, respectiv la remedierea/recuperarea „pierderilor” în învățare</a:t>
            </a:r>
            <a:r>
              <a:rPr lang="ro-RO" sz="9600" dirty="0">
                <a:latin typeface="Times New Roman" panose="02020603050405020304" pitchFamily="18" charset="0"/>
                <a:ea typeface="Calibri" panose="020F0502020204030204" pitchFamily="34" charset="0"/>
                <a:cs typeface="Times New Roman" panose="02020603050405020304" pitchFamily="18" charset="0"/>
              </a:rPr>
              <a:t>;</a:t>
            </a:r>
          </a:p>
          <a:p>
            <a:pPr marL="0" indent="0">
              <a:lnSpc>
                <a:spcPct val="120000"/>
              </a:lnSpc>
              <a:spcBef>
                <a:spcPts val="600"/>
              </a:spcBef>
              <a:buNone/>
            </a:pPr>
            <a:r>
              <a:rPr lang="ro-RO" sz="9600" dirty="0">
                <a:latin typeface="Times New Roman" panose="02020603050405020304" pitchFamily="18" charset="0"/>
                <a:ea typeface="Calibri" panose="020F0502020204030204" pitchFamily="34" charset="0"/>
                <a:cs typeface="Times New Roman" panose="02020603050405020304" pitchFamily="18" charset="0"/>
              </a:rPr>
              <a:t>- </a:t>
            </a: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asumarea unui parcurs eficient care să permită remedierea</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a:t>
            </a: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 recuperarea decalajelor în raport cu programa școlară a anului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2019 - 2020 </a:t>
            </a:r>
            <a:r>
              <a:rPr lang="ro-RO" sz="9600" dirty="0">
                <a:effectLst/>
                <a:latin typeface="Times New Roman" panose="02020603050405020304" pitchFamily="18" charset="0"/>
                <a:ea typeface="Calibri" panose="020F0502020204030204" pitchFamily="34" charset="0"/>
                <a:cs typeface="Times New Roman" panose="02020603050405020304" pitchFamily="18" charset="0"/>
              </a:rPr>
              <a:t>și fără prejudicierea țintelor anului școlar </a:t>
            </a:r>
            <a:r>
              <a:rPr lang="en-US" sz="9600" dirty="0">
                <a:effectLst/>
                <a:latin typeface="Times New Roman" panose="02020603050405020304" pitchFamily="18" charset="0"/>
                <a:ea typeface="Calibri" panose="020F0502020204030204" pitchFamily="34" charset="0"/>
                <a:cs typeface="Times New Roman" panose="02020603050405020304" pitchFamily="18" charset="0"/>
              </a:rPr>
              <a:t>2020 - 2021.</a:t>
            </a:r>
          </a:p>
          <a:p>
            <a:pPr marL="0" marR="0" lvl="0" indent="0">
              <a:lnSpc>
                <a:spcPct val="120000"/>
              </a:lnSpc>
              <a:spcBef>
                <a:spcPts val="600"/>
              </a:spcBef>
              <a:spcAft>
                <a:spcPts val="0"/>
              </a:spcAft>
              <a:buNone/>
            </a:pPr>
            <a:endParaRPr lang="ro-RO" sz="6200" dirty="0">
              <a:ea typeface="Calibri" panose="020F0502020204030204" pitchFamily="34" charset="0"/>
              <a:cs typeface="Times New Roman" panose="02020603050405020304" pitchFamily="18" charset="0"/>
            </a:endParaRPr>
          </a:p>
          <a:p>
            <a:pPr marL="0" marR="0" lvl="0" indent="0">
              <a:lnSpc>
                <a:spcPct val="120000"/>
              </a:lnSpc>
              <a:spcBef>
                <a:spcPts val="600"/>
              </a:spcBef>
              <a:spcAft>
                <a:spcPts val="0"/>
              </a:spcAft>
              <a:buNone/>
            </a:pPr>
            <a:endParaRPr lang="en-US" sz="6200" dirty="0">
              <a:effectLst/>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r>
              <a:rPr lang="en-US" sz="8000" b="1" dirty="0">
                <a:effectLst/>
                <a:ea typeface="Calibri" panose="020F0502020204030204" pitchFamily="34" charset="0"/>
                <a:cs typeface="Times New Roman" panose="02020603050405020304" pitchFamily="18" charset="0"/>
              </a:rPr>
              <a:t> </a:t>
            </a:r>
            <a:endParaRPr lang="en-US" sz="8000" dirty="0">
              <a:effectLst/>
              <a:ea typeface="Calibri" panose="020F0502020204030204" pitchFamily="34" charset="0"/>
              <a:cs typeface="Times New Roman" panose="02020603050405020304" pitchFamily="18" charset="0"/>
            </a:endParaRPr>
          </a:p>
          <a:p>
            <a:pPr marL="0" indent="0">
              <a:buNone/>
            </a:pPr>
            <a:endParaRPr lang="ro-RO" sz="2800" dirty="0"/>
          </a:p>
        </p:txBody>
      </p:sp>
    </p:spTree>
    <p:extLst>
      <p:ext uri="{BB962C8B-B14F-4D97-AF65-F5344CB8AC3E}">
        <p14:creationId xmlns:p14="http://schemas.microsoft.com/office/powerpoint/2010/main" val="4241078835"/>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512168"/>
          </a:xfrm>
        </p:spPr>
        <p:txBody>
          <a:bodyPr rtlCol="0">
            <a:noAutofit/>
          </a:bodyPr>
          <a:lstStyle/>
          <a:p>
            <a:pPr eaLnBrk="1" fontAlgn="auto" hangingPunct="1">
              <a:lnSpc>
                <a:spcPct val="100000"/>
              </a:lnSpc>
              <a:spcBef>
                <a:spcPts val="0"/>
              </a:spcBef>
              <a:spcAft>
                <a:spcPts val="0"/>
              </a:spcAft>
              <a:defRPr/>
            </a:pPr>
            <a:r>
              <a:rPr lang="ro-RO" sz="3600" b="1" dirty="0">
                <a:effectLst/>
                <a:latin typeface="Times New Roman" panose="02020603050405020304" pitchFamily="18" charset="0"/>
                <a:ea typeface="Calibri" panose="020F0502020204030204" pitchFamily="34" charset="0"/>
                <a:cs typeface="Times New Roman" panose="02020603050405020304" pitchFamily="18" charset="0"/>
              </a:rPr>
              <a:t>Repere metodologice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pentru consolidarea achizițiilor din anul școlar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2019 -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2020</a:t>
            </a:r>
            <a:endParaRPr lang="ro-RO" sz="3600" dirty="0">
              <a:latin typeface="Times New Roman" panose="02020603050405020304" pitchFamily="18" charset="0"/>
              <a:cs typeface="Times New Roman" panose="02020603050405020304" pitchFamily="18" charset="0"/>
            </a:endParaRPr>
          </a:p>
        </p:txBody>
      </p:sp>
      <p:sp>
        <p:nvSpPr>
          <p:cNvPr id="5" name="Rectangle 4"/>
          <p:cNvSpPr/>
          <p:nvPr/>
        </p:nvSpPr>
        <p:spPr>
          <a:xfrm>
            <a:off x="0" y="3151649"/>
            <a:ext cx="9001125" cy="3194721"/>
          </a:xfrm>
          <a:prstGeom prst="rect">
            <a:avLst/>
          </a:prstGeom>
        </p:spPr>
        <p:txBody>
          <a:bodyPr wrap="square">
            <a:spAutoFit/>
          </a:bodyPr>
          <a:lstStyle/>
          <a:p>
            <a:pPr marL="342900" indent="-342900" algn="just">
              <a:lnSpc>
                <a:spcPct val="120000"/>
              </a:lnSpc>
              <a:spcBef>
                <a:spcPts val="600"/>
              </a:spcBef>
              <a:buClr>
                <a:srgbClr val="002060"/>
              </a:buClr>
              <a:buSzPct val="100000"/>
              <a:buFont typeface="Arial" panose="020B0604020202020204" pitchFamily="34" charset="0"/>
              <a:buChar char="•"/>
            </a:pPr>
            <a:r>
              <a:rPr lang="ro-RO" sz="2400" dirty="0">
                <a:solidFill>
                  <a:srgbClr val="002060"/>
                </a:solidFill>
                <a:latin typeface="Times New Roman" pitchFamily="18" charset="0"/>
                <a:cs typeface="Times New Roman" pitchFamily="18" charset="0"/>
              </a:rPr>
              <a:t>- </a:t>
            </a:r>
            <a:r>
              <a:rPr lang="vi-VN" sz="2400" b="1" i="1" dirty="0">
                <a:solidFill>
                  <a:schemeClr val="tx1">
                    <a:lumMod val="50000"/>
                    <a:lumOff val="50000"/>
                  </a:schemeClr>
                </a:solidFill>
                <a:latin typeface="Times New Roman" panose="02020603050405020304" pitchFamily="18" charset="0"/>
                <a:ea typeface="Calibri" panose="020F0502020204030204" pitchFamily="34" charset="0"/>
                <a:cs typeface="Times New Roman" panose="02020603050405020304" pitchFamily="18" charset="0"/>
              </a:rPr>
              <a:t>îndrumar metodologic </a:t>
            </a:r>
            <a:r>
              <a:rPr lang="ro-RO" sz="2400" dirty="0">
                <a:solidFill>
                  <a:schemeClr val="tx1">
                    <a:lumMod val="50000"/>
                    <a:lumOff val="50000"/>
                  </a:schemeClr>
                </a:solidFill>
                <a:latin typeface="Times New Roman" panose="02020603050405020304" pitchFamily="18" charset="0"/>
                <a:ea typeface="Calibri" panose="020F0502020204030204" pitchFamily="34" charset="0"/>
                <a:cs typeface="Times New Roman" panose="02020603050405020304" pitchFamily="18" charset="0"/>
              </a:rPr>
              <a:t>care </a:t>
            </a:r>
            <a:r>
              <a:rPr lang="vi-VN" sz="2400" dirty="0">
                <a:solidFill>
                  <a:schemeClr val="tx1">
                    <a:lumMod val="50000"/>
                    <a:lumOff val="50000"/>
                  </a:schemeClr>
                </a:solidFill>
                <a:latin typeface="Times New Roman" panose="02020603050405020304" pitchFamily="18" charset="0"/>
                <a:ea typeface="Calibri" panose="020F0502020204030204" pitchFamily="34" charset="0"/>
                <a:cs typeface="Times New Roman" panose="02020603050405020304" pitchFamily="18" charset="0"/>
              </a:rPr>
              <a:t>are scopul de a facilita intervenția profesorului în pregătirea elevilor, în anul școlar 2020-2021, pentru eliminarea sau reducerea decalajelor, create de finalizarea anului școlar 2019-2020 în condiții de pandemie, între curriculumul scris (materializat în programa școlară) și cel implementat (aplicarea programei), având în vedere faptul că aceste decalaje au consecințe directe asupra curriculumului realizat (achizițiile  elevilor).</a:t>
            </a:r>
            <a:endParaRPr lang="ro-RO" sz="2400" dirty="0">
              <a:solidFill>
                <a:schemeClr val="tx1">
                  <a:lumMod val="50000"/>
                  <a:lumOff val="50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 name="Content Placeholder 2"/>
          <p:cNvSpPr>
            <a:spLocks noGrp="1"/>
          </p:cNvSpPr>
          <p:nvPr>
            <p:ph sz="quarter" idx="4294967295"/>
          </p:nvPr>
        </p:nvSpPr>
        <p:spPr>
          <a:xfrm>
            <a:off x="700087" y="1916832"/>
            <a:ext cx="7839075" cy="1012286"/>
          </a:xfrm>
          <a:prstGeom prst="rect">
            <a:avLst/>
          </a:prstGeom>
        </p:spPr>
        <p:txBody>
          <a:bodyPr>
            <a:noAutofit/>
          </a:bodyPr>
          <a:lstStyle/>
          <a:p>
            <a:pPr algn="just">
              <a:lnSpc>
                <a:spcPct val="120000"/>
              </a:lnSpc>
              <a:spcBef>
                <a:spcPts val="600"/>
              </a:spcBef>
              <a:buClr>
                <a:srgbClr val="002060"/>
              </a:buClr>
              <a:buSzPct val="100000"/>
              <a:buFont typeface="Arial" panose="020B0604020202020204" pitchFamily="34" charset="0"/>
              <a:buChar char="•"/>
            </a:pPr>
            <a:r>
              <a:rPr lang="ro-RO" dirty="0">
                <a:latin typeface="Times New Roman" panose="02020603050405020304" pitchFamily="18" charset="0"/>
                <a:ea typeface="Calibri" panose="020F0502020204030204" pitchFamily="34" charset="0"/>
                <a:cs typeface="Times New Roman" panose="02020603050405020304" pitchFamily="18" charset="0"/>
              </a:rPr>
              <a:t>Pentru fiecare clasă</a:t>
            </a:r>
          </a:p>
          <a:p>
            <a:pPr algn="just">
              <a:lnSpc>
                <a:spcPct val="120000"/>
              </a:lnSpc>
              <a:spcBef>
                <a:spcPts val="600"/>
              </a:spcBef>
              <a:buClr>
                <a:srgbClr val="002060"/>
              </a:buClr>
              <a:buSzPct val="100000"/>
              <a:buFont typeface="Arial" panose="020B0604020202020204" pitchFamily="34" charset="0"/>
              <a:buChar char="•"/>
            </a:pPr>
            <a:r>
              <a:rPr lang="ro-RO" dirty="0">
                <a:latin typeface="Times New Roman" panose="02020603050405020304" pitchFamily="18" charset="0"/>
                <a:ea typeface="Calibri" panose="020F0502020204030204" pitchFamily="34" charset="0"/>
                <a:cs typeface="Times New Roman" panose="02020603050405020304" pitchFamily="18" charset="0"/>
              </a:rPr>
              <a:t>Pentru fiecare disciplină</a:t>
            </a:r>
          </a:p>
        </p:txBody>
      </p:sp>
    </p:spTree>
    <p:extLst>
      <p:ext uri="{BB962C8B-B14F-4D97-AF65-F5344CB8AC3E}">
        <p14:creationId xmlns:p14="http://schemas.microsoft.com/office/powerpoint/2010/main" val="3318431751"/>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512168"/>
          </a:xfrm>
        </p:spPr>
        <p:txBody>
          <a:bodyPr rtlCol="0">
            <a:noAutofit/>
          </a:bodyPr>
          <a:lstStyle/>
          <a:p>
            <a:pPr eaLnBrk="1" fontAlgn="auto" hangingPunct="1">
              <a:lnSpc>
                <a:spcPct val="100000"/>
              </a:lnSpc>
              <a:spcBef>
                <a:spcPts val="0"/>
              </a:spcBef>
              <a:spcAft>
                <a:spcPts val="0"/>
              </a:spcAft>
              <a:defRPr/>
            </a:pPr>
            <a:r>
              <a:rPr lang="ro-RO" sz="3600" b="1" dirty="0">
                <a:effectLst/>
                <a:latin typeface="Times New Roman" panose="02020603050405020304" pitchFamily="18" charset="0"/>
                <a:ea typeface="Calibri" panose="020F0502020204030204" pitchFamily="34" charset="0"/>
                <a:cs typeface="Times New Roman" panose="02020603050405020304" pitchFamily="18" charset="0"/>
              </a:rPr>
              <a:t>Repere metodologice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pentru consolidarea achizițiilor din anul școlar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2019 -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2020</a:t>
            </a:r>
            <a:endParaRPr lang="ro-RO" sz="3600" dirty="0">
              <a:latin typeface="Times New Roman" panose="02020603050405020304" pitchFamily="18" charset="0"/>
              <a:cs typeface="Times New Roman" panose="02020603050405020304" pitchFamily="18" charset="0"/>
            </a:endParaRPr>
          </a:p>
        </p:txBody>
      </p:sp>
      <p:sp>
        <p:nvSpPr>
          <p:cNvPr id="37891" name="Content Placeholder 2"/>
          <p:cNvSpPr>
            <a:spLocks noGrp="1"/>
          </p:cNvSpPr>
          <p:nvPr>
            <p:ph idx="1"/>
          </p:nvPr>
        </p:nvSpPr>
        <p:spPr>
          <a:xfrm>
            <a:off x="251520" y="1844824"/>
            <a:ext cx="8496944" cy="4392488"/>
          </a:xfrm>
        </p:spPr>
        <p:txBody>
          <a:bodyPr>
            <a:normAutofit/>
          </a:bodyPr>
          <a:lstStyle/>
          <a:p>
            <a:pPr marL="0" marR="0" indent="0" algn="just">
              <a:spcBef>
                <a:spcPts val="600"/>
              </a:spcBef>
              <a:spcAft>
                <a:spcPts val="600"/>
              </a:spcAft>
              <a:buNone/>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Ce </a:t>
            </a:r>
            <a:r>
              <a:rPr lang="ro-RO" sz="2800" b="1" dirty="0">
                <a:effectLst/>
                <a:latin typeface="Times New Roman" panose="02020603050405020304" pitchFamily="18" charset="0"/>
                <a:ea typeface="Calibri" panose="020F0502020204030204" pitchFamily="34" charset="0"/>
                <a:cs typeface="Times New Roman" panose="02020603050405020304" pitchFamily="18" charset="0"/>
              </a:rPr>
              <a:t>conțin</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algn="just">
              <a:spcBef>
                <a:spcPts val="600"/>
              </a:spcBef>
              <a:spcAft>
                <a:spcPts val="600"/>
              </a:spcAft>
            </a:pPr>
            <a:r>
              <a:rPr lang="ro-RO" sz="2800" dirty="0">
                <a:effectLst/>
                <a:latin typeface="Times New Roman" panose="02020603050405020304" pitchFamily="18" charset="0"/>
                <a:ea typeface="Calibri" panose="020F0502020204030204" pitchFamily="34" charset="0"/>
                <a:cs typeface="Times New Roman" panose="02020603050405020304" pitchFamily="18" charset="0"/>
              </a:rPr>
              <a:t>Sunt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ro-RO" sz="2800" dirty="0">
                <a:effectLst/>
                <a:latin typeface="Times New Roman" panose="02020603050405020304" pitchFamily="18" charset="0"/>
                <a:ea typeface="Calibri" panose="020F0502020204030204" pitchFamily="34" charset="0"/>
                <a:cs typeface="Times New Roman" panose="02020603050405020304" pitchFamily="18" charset="0"/>
              </a:rPr>
              <a:t>structurate pe trei secțiuni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t>
            </a:r>
          </a:p>
          <a:p>
            <a:pPr marL="0" marR="0" indent="0" algn="just">
              <a:spcBef>
                <a:spcPts val="600"/>
              </a:spcBef>
              <a:spcAft>
                <a:spcPts val="600"/>
              </a:spcAft>
              <a:buNone/>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1. </a:t>
            </a:r>
            <a:r>
              <a:rPr lang="ro-RO" sz="2800" dirty="0">
                <a:effectLst/>
                <a:latin typeface="Times New Roman" panose="02020603050405020304" pitchFamily="18" charset="0"/>
                <a:ea typeface="Calibri" panose="020F0502020204030204" pitchFamily="34" charset="0"/>
                <a:cs typeface="Times New Roman" panose="02020603050405020304" pitchFamily="18" charset="0"/>
              </a:rPr>
              <a:t>Repere pentru realizarea planificării calendaristice pentru anul școlar </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2020 - 2021</a:t>
            </a:r>
          </a:p>
          <a:p>
            <a:pPr marL="0" marR="0" indent="0" algn="just">
              <a:spcBef>
                <a:spcPts val="600"/>
              </a:spcBef>
              <a:spcAft>
                <a:spcPts val="600"/>
              </a:spcAft>
              <a:buNone/>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2. </a:t>
            </a:r>
            <a:r>
              <a:rPr lang="ro-RO" sz="2800" dirty="0">
                <a:effectLst/>
                <a:latin typeface="Times New Roman" panose="02020603050405020304" pitchFamily="18" charset="0"/>
                <a:ea typeface="Calibri" panose="020F0502020204030204" pitchFamily="34" charset="0"/>
                <a:cs typeface="Times New Roman" panose="02020603050405020304" pitchFamily="18" charset="0"/>
              </a:rPr>
              <a:t>Evaluarea gradului de formare a competențelor din anul anterior</a:t>
            </a:r>
          </a:p>
          <a:p>
            <a:pPr marL="0" marR="0" indent="0" algn="just">
              <a:spcBef>
                <a:spcPts val="600"/>
              </a:spcBef>
              <a:spcAft>
                <a:spcPts val="600"/>
              </a:spcAft>
              <a:buNone/>
            </a:pP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3. </a:t>
            </a:r>
            <a:r>
              <a:rPr lang="ro-RO" sz="2800" dirty="0">
                <a:effectLst/>
                <a:latin typeface="Times New Roman" panose="02020603050405020304" pitchFamily="18" charset="0"/>
                <a:ea typeface="Calibri" panose="020F0502020204030204" pitchFamily="34" charset="0"/>
                <a:cs typeface="Times New Roman" panose="02020603050405020304" pitchFamily="18" charset="0"/>
              </a:rPr>
              <a:t>Recomandări pentru construirea noilor achiziții. Exemple de activități de învățare</a:t>
            </a:r>
          </a:p>
          <a:p>
            <a:pPr marL="0" indent="0">
              <a:buNone/>
            </a:pPr>
            <a:endParaRPr lang="ro-RO"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61103"/>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188640"/>
            <a:ext cx="8229600" cy="936104"/>
          </a:xfrm>
        </p:spPr>
        <p:txBody>
          <a:bodyPr rtlCol="0">
            <a:noAutofit/>
          </a:bodyPr>
          <a:lstStyle/>
          <a:p>
            <a:pPr eaLnBrk="1" fontAlgn="auto" hangingPunct="1">
              <a:lnSpc>
                <a:spcPct val="100000"/>
              </a:lnSpc>
              <a:spcBef>
                <a:spcPts val="0"/>
              </a:spcBef>
              <a:spcAft>
                <a:spcPts val="0"/>
              </a:spcAft>
              <a:defRPr/>
            </a:pPr>
            <a:r>
              <a:rPr lang="ro-RO" sz="3600" b="1" dirty="0">
                <a:effectLst/>
                <a:latin typeface="Times New Roman" panose="02020603050405020304" pitchFamily="18" charset="0"/>
                <a:ea typeface="Calibri" panose="020F0502020204030204" pitchFamily="34" charset="0"/>
                <a:cs typeface="Times New Roman" panose="02020603050405020304" pitchFamily="18" charset="0"/>
              </a:rPr>
              <a:t>Repere metodologice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pentru consolidarea achizițiilor din anul școlar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2019 -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2020</a:t>
            </a:r>
            <a:endParaRPr lang="ro-RO" sz="3600" dirty="0">
              <a:latin typeface="Times New Roman" panose="02020603050405020304" pitchFamily="18" charset="0"/>
              <a:cs typeface="Times New Roman" panose="02020603050405020304" pitchFamily="18" charset="0"/>
            </a:endParaRP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8475" t="20688" r="28389" b="9915"/>
          <a:stretch/>
        </p:blipFill>
        <p:spPr bwMode="auto">
          <a:xfrm>
            <a:off x="1331640" y="1061358"/>
            <a:ext cx="6408712" cy="5796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04289488"/>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09643" y="260648"/>
            <a:ext cx="8229600" cy="936104"/>
          </a:xfrm>
        </p:spPr>
        <p:txBody>
          <a:bodyPr rtlCol="0">
            <a:noAutofit/>
          </a:bodyPr>
          <a:lstStyle/>
          <a:p>
            <a:pPr eaLnBrk="1" fontAlgn="auto" hangingPunct="1">
              <a:lnSpc>
                <a:spcPct val="100000"/>
              </a:lnSpc>
              <a:spcBef>
                <a:spcPts val="0"/>
              </a:spcBef>
              <a:spcAft>
                <a:spcPts val="0"/>
              </a:spcAft>
              <a:defRPr/>
            </a:pPr>
            <a:r>
              <a:rPr lang="ro-RO" sz="3600" b="1" dirty="0">
                <a:effectLst/>
                <a:latin typeface="Times New Roman" panose="02020603050405020304" pitchFamily="18" charset="0"/>
                <a:ea typeface="Calibri" panose="020F0502020204030204" pitchFamily="34" charset="0"/>
                <a:cs typeface="Times New Roman" panose="02020603050405020304" pitchFamily="18" charset="0"/>
              </a:rPr>
              <a:t>Repere metodologice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pentru consolidarea achizițiilor din anul școlar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2019 -</a:t>
            </a:r>
            <a:r>
              <a:rPr lang="ro-RO" sz="36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600" dirty="0">
                <a:effectLst/>
                <a:latin typeface="Times New Roman" panose="02020603050405020304" pitchFamily="18" charset="0"/>
                <a:ea typeface="Calibri" panose="020F0502020204030204" pitchFamily="34" charset="0"/>
                <a:cs typeface="Times New Roman" panose="02020603050405020304" pitchFamily="18" charset="0"/>
              </a:rPr>
              <a:t>2020</a:t>
            </a:r>
            <a:endParaRPr lang="ro-RO" sz="3600" dirty="0">
              <a:latin typeface="Times New Roman" panose="02020603050405020304" pitchFamily="18" charset="0"/>
              <a:cs typeface="Times New Roman" panose="02020603050405020304" pitchFamily="18" charset="0"/>
            </a:endParaRP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202" t="42672" r="28753" b="12716"/>
          <a:stretch/>
        </p:blipFill>
        <p:spPr bwMode="auto">
          <a:xfrm>
            <a:off x="536027" y="1412776"/>
            <a:ext cx="8308428" cy="495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65487483"/>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76672"/>
            <a:ext cx="8229600" cy="1368152"/>
          </a:xfrm>
        </p:spPr>
        <p:txBody>
          <a:bodyPr rtlCol="0">
            <a:noAutofit/>
          </a:bodyPr>
          <a:lstStyle/>
          <a:p>
            <a:pPr eaLnBrk="1" fontAlgn="auto" hangingPunct="1">
              <a:lnSpc>
                <a:spcPct val="100000"/>
              </a:lnSpc>
              <a:spcBef>
                <a:spcPts val="0"/>
              </a:spcBef>
              <a:spcAft>
                <a:spcPts val="0"/>
              </a:spcAft>
              <a:defRPr/>
            </a:pPr>
            <a:r>
              <a:rPr lang="ro-RO" sz="3200" dirty="0">
                <a:effectLst/>
                <a:latin typeface="Times New Roman" panose="02020603050405020304" pitchFamily="18" charset="0"/>
                <a:cs typeface="Times New Roman" panose="02020603050405020304" pitchFamily="18" charset="0"/>
              </a:rPr>
              <a:t>Despre </a:t>
            </a:r>
            <a:r>
              <a:rPr lang="ro-RO" sz="3200" b="1" dirty="0">
                <a:effectLst/>
                <a:latin typeface="Times New Roman" panose="02020603050405020304" pitchFamily="18" charset="0"/>
                <a:cs typeface="Times New Roman" panose="02020603050405020304" pitchFamily="18" charset="0"/>
              </a:rPr>
              <a:t>predare-învățare-evaluare</a:t>
            </a:r>
            <a:r>
              <a:rPr lang="ro-RO" sz="3200" dirty="0">
                <a:effectLst/>
                <a:latin typeface="Times New Roman" panose="02020603050405020304" pitchFamily="18" charset="0"/>
                <a:cs typeface="Times New Roman" panose="02020603050405020304" pitchFamily="18" charset="0"/>
              </a:rPr>
              <a:t> la matematică </a:t>
            </a:r>
            <a:r>
              <a:rPr lang="vi-VN" sz="3200" dirty="0">
                <a:effectLst/>
                <a:latin typeface="Times New Roman" panose="02020603050405020304" pitchFamily="18" charset="0"/>
                <a:cs typeface="Times New Roman" panose="02020603050405020304" pitchFamily="18" charset="0"/>
              </a:rPr>
              <a:t>în</a:t>
            </a:r>
            <a:r>
              <a:rPr lang="ro-RO" sz="3200" dirty="0">
                <a:effectLst/>
                <a:latin typeface="Times New Roman" panose="02020603050405020304" pitchFamily="18" charset="0"/>
                <a:cs typeface="Times New Roman" panose="02020603050405020304" pitchFamily="18" charset="0"/>
              </a:rPr>
              <a:t> condițiile provocărilor generate de pandemia COVID-19</a:t>
            </a:r>
          </a:p>
        </p:txBody>
      </p:sp>
      <p:sp>
        <p:nvSpPr>
          <p:cNvPr id="37891" name="Content Placeholder 2"/>
          <p:cNvSpPr>
            <a:spLocks noGrp="1"/>
          </p:cNvSpPr>
          <p:nvPr>
            <p:ph idx="1"/>
          </p:nvPr>
        </p:nvSpPr>
        <p:spPr>
          <a:xfrm>
            <a:off x="179512" y="2204864"/>
            <a:ext cx="8676456" cy="648072"/>
          </a:xfrm>
        </p:spPr>
        <p:txBody>
          <a:bodyPr>
            <a:normAutofit/>
          </a:bodyPr>
          <a:lstStyle/>
          <a:p>
            <a:pPr marL="0" marR="0">
              <a:lnSpc>
                <a:spcPct val="107000"/>
              </a:lnSpc>
              <a:spcBef>
                <a:spcPts val="0"/>
              </a:spcBef>
              <a:spcAft>
                <a:spcPts val="0"/>
              </a:spcAft>
            </a:pPr>
            <a:r>
              <a:rPr lang="ro-RO" sz="2800" b="1" dirty="0">
                <a:effectLst/>
                <a:latin typeface="Times New Roman" panose="02020603050405020304" pitchFamily="18" charset="0"/>
                <a:ea typeface="Calibri" panose="020F0502020204030204" pitchFamily="34" charset="0"/>
                <a:cs typeface="Times New Roman" panose="02020603050405020304" pitchFamily="18" charset="0"/>
              </a:rPr>
              <a:t>Teleșcoala 2020</a:t>
            </a:r>
          </a:p>
          <a:p>
            <a:pPr marL="0" indent="0">
              <a:buNone/>
            </a:pPr>
            <a:endParaRPr lang="ro-RO" sz="2800" dirty="0"/>
          </a:p>
        </p:txBody>
      </p:sp>
    </p:spTree>
    <p:extLst>
      <p:ext uri="{BB962C8B-B14F-4D97-AF65-F5344CB8AC3E}">
        <p14:creationId xmlns:p14="http://schemas.microsoft.com/office/powerpoint/2010/main" val="2977863317"/>
      </p:ext>
    </p:extLst>
  </p:cSld>
  <p:clrMapOvr>
    <a:overrideClrMapping bg1="lt1" tx1="dk1" bg2="lt2" tx2="dk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2359F-74BB-4FD2-A043-83377FD7F5AD}"/>
              </a:ext>
            </a:extLst>
          </p:cNvPr>
          <p:cNvSpPr>
            <a:spLocks noGrp="1"/>
          </p:cNvSpPr>
          <p:nvPr>
            <p:ph type="title"/>
          </p:nvPr>
        </p:nvSpPr>
        <p:spPr>
          <a:xfrm>
            <a:off x="539552" y="260648"/>
            <a:ext cx="8229600" cy="792088"/>
          </a:xfrm>
        </p:spPr>
        <p:txBody>
          <a:bodyPr/>
          <a:lstStyle/>
          <a:p>
            <a:r>
              <a:rPr lang="ro-RO" sz="3600" b="1" i="1" dirty="0">
                <a:effectLst/>
                <a:latin typeface="Times New Roman" panose="02020603050405020304" pitchFamily="18" charset="0"/>
                <a:cs typeface="Times New Roman" panose="02020603050405020304" pitchFamily="18" charset="0"/>
                <a:hlinkClick r:id="rId2" action="ppaction://hlinkfile"/>
              </a:rPr>
              <a:t>TEME DE DISCUȚIE</a:t>
            </a:r>
            <a:endParaRPr lang="en-US" sz="3600" b="1" i="1" dirty="0">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CB9B3E1-A0C9-4B7A-9D9D-F3833B4845BF}"/>
              </a:ext>
            </a:extLst>
          </p:cNvPr>
          <p:cNvSpPr>
            <a:spLocks noGrp="1"/>
          </p:cNvSpPr>
          <p:nvPr>
            <p:ph idx="1"/>
          </p:nvPr>
        </p:nvSpPr>
        <p:spPr>
          <a:xfrm>
            <a:off x="107504" y="1628800"/>
            <a:ext cx="8928992" cy="4896544"/>
          </a:xfrm>
        </p:spPr>
        <p:txBody>
          <a:bodyPr>
            <a:normAutofit lnSpcReduction="10000"/>
          </a:bodyPr>
          <a:lstStyle/>
          <a:p>
            <a:pPr marL="514350" indent="-514350" algn="just">
              <a:buFont typeface="+mj-lt"/>
              <a:buAutoNum type="arabicPeriod"/>
            </a:pPr>
            <a:r>
              <a:rPr lang="ro-RO" dirty="0">
                <a:latin typeface="Times New Roman" panose="02020603050405020304" pitchFamily="18" charset="0"/>
                <a:cs typeface="Times New Roman" panose="02020603050405020304" pitchFamily="18" charset="0"/>
              </a:rPr>
              <a:t>Diagnoza procesului educațional, la matematică, la nivel de județ/municipiul București, pentru 2019 - 2020, în contextul provocărilor generate de pandemia COVID-19</a:t>
            </a:r>
          </a:p>
          <a:p>
            <a:pPr marL="514350" indent="-514350" algn="just">
              <a:buFont typeface="+mj-lt"/>
              <a:buAutoNum type="arabicPeriod"/>
            </a:pPr>
            <a:r>
              <a:rPr lang="ro-RO" dirty="0">
                <a:latin typeface="Times New Roman" panose="02020603050405020304" pitchFamily="18" charset="0"/>
                <a:cs typeface="Times New Roman" panose="02020603050405020304" pitchFamily="18" charset="0"/>
              </a:rPr>
              <a:t>Priorități ale educației pentru anul școlar 2020 - 2021</a:t>
            </a:r>
          </a:p>
          <a:p>
            <a:pPr marL="514350" indent="-514350" algn="just">
              <a:buFont typeface="+mj-lt"/>
              <a:buAutoNum type="arabicPeriod"/>
            </a:pPr>
            <a:r>
              <a:rPr lang="ro-RO" dirty="0">
                <a:latin typeface="Times New Roman" panose="02020603050405020304" pitchFamily="18" charset="0"/>
                <a:cs typeface="Times New Roman" panose="02020603050405020304" pitchFamily="18" charset="0"/>
              </a:rPr>
              <a:t>Cadrul normativ privind organizarea procesului de învățământ în anul școlar 2020 - 2021</a:t>
            </a:r>
          </a:p>
          <a:p>
            <a:pPr marL="514350" indent="-514350" algn="just">
              <a:buFont typeface="+mj-lt"/>
              <a:buAutoNum type="arabicPeriod"/>
            </a:pPr>
            <a:r>
              <a:rPr lang="ro-RO" dirty="0">
                <a:latin typeface="Times New Roman" panose="02020603050405020304" pitchFamily="18" charset="0"/>
                <a:cs typeface="Times New Roman" panose="02020603050405020304" pitchFamily="18" charset="0"/>
              </a:rPr>
              <a:t>Noutăți specifice disciplinei în anul școlar 2020 - 2021 </a:t>
            </a:r>
          </a:p>
          <a:p>
            <a:pPr marL="400050" lvl="1" indent="0">
              <a:buNone/>
            </a:pPr>
            <a:r>
              <a:rPr lang="ro-RO" sz="2400" dirty="0">
                <a:latin typeface="Times New Roman" panose="02020603050405020304" pitchFamily="18" charset="0"/>
                <a:cs typeface="Times New Roman" panose="02020603050405020304" pitchFamily="18" charset="0"/>
              </a:rPr>
              <a:t>	- </a:t>
            </a:r>
            <a:r>
              <a:rPr lang="ro-RO" sz="2400" i="1" dirty="0">
                <a:latin typeface="Times New Roman" panose="02020603050405020304" pitchFamily="18" charset="0"/>
                <a:cs typeface="Times New Roman" panose="02020603050405020304" pitchFamily="18" charset="0"/>
              </a:rPr>
              <a:t>evaluări, examene, concursuri naționale</a:t>
            </a:r>
          </a:p>
          <a:p>
            <a:pPr marL="400050" lvl="1" indent="0">
              <a:buNone/>
            </a:pPr>
            <a:r>
              <a:rPr lang="ro-RO" sz="2400" dirty="0">
                <a:latin typeface="Times New Roman" panose="02020603050405020304" pitchFamily="18" charset="0"/>
                <a:cs typeface="Times New Roman" panose="02020603050405020304" pitchFamily="18" charset="0"/>
              </a:rPr>
              <a:t>	- </a:t>
            </a:r>
            <a:r>
              <a:rPr lang="ro-RO" sz="2400" i="1" dirty="0">
                <a:latin typeface="Times New Roman" panose="02020603050405020304" pitchFamily="18" charset="0"/>
                <a:cs typeface="Times New Roman" panose="02020603050405020304" pitchFamily="18" charset="0"/>
              </a:rPr>
              <a:t>GL pentru CNPEE </a:t>
            </a:r>
            <a:r>
              <a:rPr lang="ro-RO" sz="2400" dirty="0">
                <a:latin typeface="Times New Roman" panose="02020603050405020304" pitchFamily="18" charset="0"/>
                <a:cs typeface="Times New Roman" panose="02020603050405020304" pitchFamily="18" charset="0"/>
              </a:rPr>
              <a:t>- apel</a:t>
            </a:r>
          </a:p>
          <a:p>
            <a:pPr marL="400050" lvl="1" indent="0">
              <a:buNone/>
            </a:pPr>
            <a:r>
              <a:rPr lang="ro-RO" sz="2400" dirty="0">
                <a:latin typeface="Times New Roman" panose="02020603050405020304" pitchFamily="18" charset="0"/>
                <a:cs typeface="Times New Roman" panose="02020603050405020304" pitchFamily="18" charset="0"/>
              </a:rPr>
              <a:t>	- </a:t>
            </a:r>
            <a:r>
              <a:rPr lang="ro-RO" sz="2400" i="1" cap="none" dirty="0">
                <a:latin typeface="Times New Roman" panose="02020603050405020304" pitchFamily="18" charset="0"/>
                <a:cs typeface="Times New Roman" panose="02020603050405020304" pitchFamily="18" charset="0"/>
              </a:rPr>
              <a:t>Corp de profesori evaluatori pentru examenele și concursurile 	naționale </a:t>
            </a:r>
            <a:r>
              <a:rPr lang="ro-RO" sz="2400" dirty="0">
                <a:latin typeface="Times New Roman" panose="02020603050405020304" pitchFamily="18" charset="0"/>
                <a:cs typeface="Times New Roman" panose="02020603050405020304" pitchFamily="18" charset="0"/>
              </a:rPr>
              <a:t>- apel</a:t>
            </a:r>
          </a:p>
          <a:p>
            <a:pPr marL="400050" lvl="1" indent="0">
              <a:buNone/>
            </a:pPr>
            <a:r>
              <a:rPr lang="ro-RO" sz="2400" dirty="0">
                <a:latin typeface="Times New Roman" panose="02020603050405020304" pitchFamily="18" charset="0"/>
                <a:cs typeface="Times New Roman" panose="02020603050405020304" pitchFamily="18" charset="0"/>
              </a:rPr>
              <a:t>	- </a:t>
            </a:r>
            <a:r>
              <a:rPr lang="ro-RO" sz="2400" i="1" cap="none" dirty="0">
                <a:solidFill>
                  <a:schemeClr val="accent6"/>
                </a:solidFill>
                <a:latin typeface="Times New Roman" panose="02020603050405020304" pitchFamily="18" charset="0"/>
                <a:cs typeface="Times New Roman" panose="02020603050405020304" pitchFamily="18" charset="0"/>
              </a:rPr>
              <a:t>Selecție profesori creatori RED </a:t>
            </a:r>
            <a:endParaRPr lang="ro-RO" sz="2400" dirty="0">
              <a:latin typeface="Times New Roman" panose="02020603050405020304" pitchFamily="18" charset="0"/>
              <a:cs typeface="Times New Roman" panose="02020603050405020304" pitchFamily="18" charset="0"/>
            </a:endParaRPr>
          </a:p>
          <a:p>
            <a:pPr marL="400050" lvl="1" indent="0">
              <a:buNone/>
            </a:pPr>
            <a:endParaRPr lang="ro-RO" sz="2400" dirty="0">
              <a:solidFill>
                <a:schemeClr val="tx2">
                  <a:lumMod val="75000"/>
                </a:schemeClr>
              </a:solidFill>
              <a:latin typeface="Lucida Bright" panose="02040602050505020304" pitchFamily="18" charset="0"/>
            </a:endParaRPr>
          </a:p>
        </p:txBody>
      </p:sp>
    </p:spTree>
    <p:extLst>
      <p:ext uri="{BB962C8B-B14F-4D97-AF65-F5344CB8AC3E}">
        <p14:creationId xmlns:p14="http://schemas.microsoft.com/office/powerpoint/2010/main" val="4233973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368152"/>
          </a:xfrm>
        </p:spPr>
        <p:txBody>
          <a:bodyPr rtlCol="0">
            <a:noAutofit/>
          </a:bodyPr>
          <a:lstStyle/>
          <a:p>
            <a:pPr eaLnBrk="1" fontAlgn="auto" hangingPunct="1">
              <a:lnSpc>
                <a:spcPct val="100000"/>
              </a:lnSpc>
              <a:spcBef>
                <a:spcPts val="0"/>
              </a:spcBef>
              <a:spcAft>
                <a:spcPts val="0"/>
              </a:spcAft>
              <a:defRPr/>
            </a:pPr>
            <a:r>
              <a:rPr lang="ro-RO" sz="3200" dirty="0">
                <a:effectLst/>
                <a:latin typeface="Times New Roman" panose="02020603050405020304" pitchFamily="18" charset="0"/>
                <a:cs typeface="Times New Roman" panose="02020603050405020304" pitchFamily="18" charset="0"/>
              </a:rPr>
              <a:t>Despre </a:t>
            </a:r>
            <a:r>
              <a:rPr lang="ro-RO" sz="3200" b="1" dirty="0">
                <a:effectLst/>
                <a:latin typeface="Times New Roman" panose="02020603050405020304" pitchFamily="18" charset="0"/>
                <a:cs typeface="Times New Roman" panose="02020603050405020304" pitchFamily="18" charset="0"/>
              </a:rPr>
              <a:t>predare-învățare-evaluare</a:t>
            </a:r>
            <a:r>
              <a:rPr lang="ro-RO" sz="3200" dirty="0">
                <a:effectLst/>
                <a:latin typeface="Times New Roman" panose="02020603050405020304" pitchFamily="18" charset="0"/>
                <a:cs typeface="Times New Roman" panose="02020603050405020304" pitchFamily="18" charset="0"/>
              </a:rPr>
              <a:t> la matematică </a:t>
            </a:r>
            <a:r>
              <a:rPr lang="vi-VN" sz="3200" dirty="0">
                <a:effectLst/>
                <a:latin typeface="Times New Roman" panose="02020603050405020304" pitchFamily="18" charset="0"/>
                <a:cs typeface="Times New Roman" panose="02020603050405020304" pitchFamily="18" charset="0"/>
              </a:rPr>
              <a:t>în</a:t>
            </a:r>
            <a:r>
              <a:rPr lang="ro-RO" sz="3200" dirty="0">
                <a:effectLst/>
                <a:latin typeface="Times New Roman" panose="02020603050405020304" pitchFamily="18" charset="0"/>
                <a:cs typeface="Times New Roman" panose="02020603050405020304" pitchFamily="18" charset="0"/>
              </a:rPr>
              <a:t> condițiile provocărilor generate de pandemia COVID-19</a:t>
            </a:r>
          </a:p>
        </p:txBody>
      </p:sp>
      <p:sp>
        <p:nvSpPr>
          <p:cNvPr id="37891" name="Content Placeholder 2"/>
          <p:cNvSpPr>
            <a:spLocks noGrp="1"/>
          </p:cNvSpPr>
          <p:nvPr>
            <p:ph idx="1"/>
          </p:nvPr>
        </p:nvSpPr>
        <p:spPr>
          <a:xfrm>
            <a:off x="179512" y="1700808"/>
            <a:ext cx="8712968" cy="4680520"/>
          </a:xfrm>
        </p:spPr>
        <p:txBody>
          <a:bodyPr>
            <a:noAutofit/>
          </a:bodyPr>
          <a:lstStyle/>
          <a:p>
            <a:pPr marL="0" marR="0" indent="0" algn="just">
              <a:lnSpc>
                <a:spcPct val="107000"/>
              </a:lnSpc>
              <a:spcBef>
                <a:spcPts val="0"/>
              </a:spcBef>
              <a:spcAft>
                <a:spcPts val="0"/>
              </a:spcAft>
              <a:buNone/>
            </a:pPr>
            <a:r>
              <a:rPr lang="ro-RO"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Trebuie să ne gândim</a:t>
            </a:r>
            <a:r>
              <a:rPr lang="en-US"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effectLst/>
              <a:latin typeface="Times New Roman" panose="02020603050405020304" pitchFamily="18" charset="0"/>
              <a:ea typeface="Calibri" panose="020F0502020204030204" pitchFamily="34" charset="0"/>
              <a:cs typeface="Times New Roman" panose="02020603050405020304" pitchFamily="18" charset="0"/>
            </a:endParaRPr>
          </a:p>
          <a:p>
            <a:pPr marL="342900" marR="0" lvl="0" indent="-342900" algn="just">
              <a:lnSpc>
                <a:spcPct val="107000"/>
              </a:lnSpc>
              <a:spcBef>
                <a:spcPts val="0"/>
              </a:spcBef>
              <a:spcAft>
                <a:spcPts val="0"/>
              </a:spcAft>
              <a:buFont typeface="Times New Roman" panose="02020603050405020304" pitchFamily="18" charset="0"/>
              <a:buChar char="-"/>
            </a:pPr>
            <a:r>
              <a:rPr lang="ro-RO"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că a venit vremea să reinventăm școala cu totul</a:t>
            </a:r>
            <a:r>
              <a:rPr lang="en-US"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gn="just">
              <a:lnSpc>
                <a:spcPct val="107000"/>
              </a:lnSpc>
              <a:spcBef>
                <a:spcPts val="0"/>
              </a:spcBef>
              <a:spcAft>
                <a:spcPts val="0"/>
              </a:spcAft>
              <a:buFont typeface="Times New Roman" panose="02020603050405020304" pitchFamily="18" charset="0"/>
              <a:buChar char="-"/>
            </a:pPr>
            <a:r>
              <a:rPr lang="ro-RO"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să</a:t>
            </a:r>
            <a:r>
              <a:rPr lang="en-US"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o-RO"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folosim alte strategii </a:t>
            </a:r>
            <a:r>
              <a:rPr lang="en-US"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de predare-învățare-evaluare</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342900" marR="0" lvl="0" indent="-342900" algn="just">
              <a:lnSpc>
                <a:spcPct val="107000"/>
              </a:lnSpc>
              <a:spcBef>
                <a:spcPts val="0"/>
              </a:spcBef>
              <a:spcAft>
                <a:spcPts val="0"/>
              </a:spcAft>
              <a:buFont typeface="Times New Roman" panose="02020603050405020304" pitchFamily="18" charset="0"/>
              <a:buChar char="-"/>
            </a:pPr>
            <a:r>
              <a:rPr lang="ro-RO"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că</a:t>
            </a:r>
            <a:r>
              <a:rPr lang="en-US"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 ace</a:t>
            </a:r>
            <a:r>
              <a:rPr lang="ro-RO"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astă perioadă </a:t>
            </a:r>
            <a:r>
              <a:rPr lang="en-US"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am </a:t>
            </a:r>
            <a:r>
              <a:rPr lang="ro-RO"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realizat cât de remarcabilă este școala ca exercițiu social, pentru interacțiunea noastră umană</a:t>
            </a:r>
            <a:r>
              <a:rPr lang="en-US"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14300" indent="0" algn="just">
              <a:lnSpc>
                <a:spcPct val="107000"/>
              </a:lnSpc>
              <a:spcBef>
                <a:spcPts val="600"/>
              </a:spcBef>
              <a:buNone/>
            </a:pPr>
            <a:r>
              <a:rPr lang="ro-RO" b="1" i="1" dirty="0">
                <a:solidFill>
                  <a:srgbClr val="121416"/>
                </a:solidFill>
                <a:effectLst/>
                <a:latin typeface="Times New Roman" panose="02020603050405020304" pitchFamily="18" charset="0"/>
                <a:cs typeface="Times New Roman" panose="02020603050405020304" pitchFamily="18" charset="0"/>
              </a:rPr>
              <a:t>„Profesorii</a:t>
            </a:r>
            <a:r>
              <a:rPr lang="en-US" b="1" i="1" dirty="0">
                <a:solidFill>
                  <a:srgbClr val="121416"/>
                </a:solidFill>
                <a:effectLst/>
                <a:latin typeface="Times New Roman" panose="02020603050405020304" pitchFamily="18" charset="0"/>
                <a:cs typeface="Times New Roman" panose="02020603050405020304" pitchFamily="18" charset="0"/>
              </a:rPr>
              <a:t> </a:t>
            </a:r>
            <a:r>
              <a:rPr lang="ro-RO" b="1" i="1" dirty="0">
                <a:solidFill>
                  <a:srgbClr val="121416"/>
                </a:solidFill>
                <a:effectLst/>
                <a:latin typeface="Times New Roman" panose="02020603050405020304" pitchFamily="18" charset="0"/>
                <a:cs typeface="Times New Roman" panose="02020603050405020304" pitchFamily="18" charset="0"/>
              </a:rPr>
              <a:t>trebuie să îşi reinventeze propria meserie şi să o adapteze noilor condiţii”</a:t>
            </a:r>
            <a:r>
              <a:rPr lang="en-US" b="1" i="1" dirty="0">
                <a:solidFill>
                  <a:srgbClr val="121416"/>
                </a:solidFill>
                <a:effectLst/>
                <a:latin typeface="Times New Roman" panose="02020603050405020304" pitchFamily="18" charset="0"/>
                <a:cs typeface="Times New Roman" panose="02020603050405020304" pitchFamily="18" charset="0"/>
              </a:rPr>
              <a:t>. </a:t>
            </a:r>
            <a:endParaRPr lang="ro-RO" b="1" i="1" dirty="0">
              <a:solidFill>
                <a:srgbClr val="121416"/>
              </a:solidFill>
              <a:latin typeface="Times New Roman" panose="02020603050405020304" pitchFamily="18" charset="0"/>
              <a:ea typeface="Times New Roman" panose="02020603050405020304" pitchFamily="18" charset="0"/>
              <a:cs typeface="Times New Roman" panose="02020603050405020304" pitchFamily="18" charset="0"/>
            </a:endParaRPr>
          </a:p>
          <a:p>
            <a:pPr marL="114300" indent="0" algn="just">
              <a:lnSpc>
                <a:spcPct val="107000"/>
              </a:lnSpc>
              <a:spcBef>
                <a:spcPts val="600"/>
              </a:spcBef>
              <a:buNone/>
            </a:pPr>
            <a:r>
              <a:rPr lang="ro-RO" i="1"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„Dacă</a:t>
            </a:r>
            <a:r>
              <a:rPr lang="en-US" i="1"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 un </a:t>
            </a:r>
            <a:r>
              <a:rPr lang="ro-RO" i="1"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profesor/director</a:t>
            </a:r>
            <a:r>
              <a:rPr lang="en-US" i="1"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 nu </a:t>
            </a:r>
            <a:r>
              <a:rPr lang="ro-RO" i="1" dirty="0">
                <a:solidFill>
                  <a:srgbClr val="121416"/>
                </a:solidFill>
                <a:effectLst/>
                <a:latin typeface="Times New Roman" panose="02020603050405020304" pitchFamily="18" charset="0"/>
                <a:ea typeface="Times New Roman" panose="02020603050405020304" pitchFamily="18" charset="0"/>
                <a:cs typeface="Times New Roman" panose="02020603050405020304" pitchFamily="18" charset="0"/>
              </a:rPr>
              <a:t>mai este interesat să se formeze continuu, să se adapteze, atunci înseamnă că timpurile în care trăiește l-au depășit, deci este important ca accentul să fie pus pe învățarea continuă și adaptarea odată cu vremurile”.</a:t>
            </a:r>
            <a:endParaRPr lang="ro-RO" i="1" dirty="0">
              <a:solidFill>
                <a:srgbClr val="121416"/>
              </a:solidFill>
              <a:latin typeface="Times New Roman" panose="02020603050405020304" pitchFamily="18" charset="0"/>
              <a:ea typeface="Times New Roman" panose="02020603050405020304" pitchFamily="18" charset="0"/>
              <a:cs typeface="Times New Roman" panose="02020603050405020304" pitchFamily="18" charset="0"/>
            </a:endParaRPr>
          </a:p>
          <a:p>
            <a:pPr marL="0" indent="0">
              <a:buNone/>
            </a:pPr>
            <a:endParaRPr lang="ro-RO"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9739298"/>
      </p:ext>
    </p:extLst>
  </p:cSld>
  <p:clrMapOvr>
    <a:overrideClrMapping bg1="lt1" tx1="dk1" bg2="lt2" tx2="dk2" accent1="accent1" accent2="accent2" accent3="accent3" accent4="accent4" accent5="accent5" accent6="accent6" hlink="hlink" folHlink="folHlink"/>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58929_549485575074902_1567220222_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04800"/>
            <a:ext cx="8286750" cy="600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71281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67744" y="2852936"/>
            <a:ext cx="4824536" cy="576064"/>
          </a:xfrm>
        </p:spPr>
        <p:txBody>
          <a:bodyPr/>
          <a:lstStyle/>
          <a:p>
            <a:r>
              <a:rPr lang="ro-RO" sz="4800" b="1" i="1" dirty="0">
                <a:solidFill>
                  <a:schemeClr val="tx2">
                    <a:lumMod val="75000"/>
                  </a:schemeClr>
                </a:solidFill>
              </a:rPr>
              <a:t>Vă mulțumim!</a:t>
            </a:r>
            <a:endParaRPr lang="en-US" sz="4800" b="1" i="1" dirty="0">
              <a:solidFill>
                <a:schemeClr val="tx2">
                  <a:lumMod val="75000"/>
                </a:schemeClr>
              </a:solidFill>
            </a:endParaRPr>
          </a:p>
        </p:txBody>
      </p:sp>
      <p:sp>
        <p:nvSpPr>
          <p:cNvPr id="3" name="Subtitle 2"/>
          <p:cNvSpPr>
            <a:spLocks noGrp="1"/>
          </p:cNvSpPr>
          <p:nvPr>
            <p:ph type="subTitle" idx="1"/>
          </p:nvPr>
        </p:nvSpPr>
        <p:spPr>
          <a:xfrm>
            <a:off x="1039750" y="4653136"/>
            <a:ext cx="8104250" cy="1752600"/>
          </a:xfrm>
        </p:spPr>
        <p:txBody>
          <a:bodyPr rtlCol="0">
            <a:normAutofit fontScale="92500"/>
          </a:bodyPr>
          <a:lstStyle/>
          <a:p>
            <a:pPr>
              <a:defRPr/>
            </a:pPr>
            <a:r>
              <a:rPr lang="it-IT" b="1" dirty="0">
                <a:solidFill>
                  <a:schemeClr val="tx2">
                    <a:lumMod val="75000"/>
                  </a:schemeClr>
                </a:solidFill>
                <a:latin typeface="Palatino Linotype" pitchFamily="18" charset="0"/>
              </a:rPr>
              <a:t>Bogdan CRISTESCU</a:t>
            </a:r>
            <a:endParaRPr lang="ro-RO" b="1" dirty="0">
              <a:solidFill>
                <a:schemeClr val="tx2">
                  <a:lumMod val="75000"/>
                </a:schemeClr>
              </a:solidFill>
              <a:latin typeface="Palatino Linotype" pitchFamily="18" charset="0"/>
            </a:endParaRPr>
          </a:p>
          <a:p>
            <a:pPr>
              <a:defRPr/>
            </a:pPr>
            <a:r>
              <a:rPr lang="it-IT" b="1" dirty="0">
                <a:solidFill>
                  <a:schemeClr val="tx2">
                    <a:lumMod val="75000"/>
                  </a:schemeClr>
                </a:solidFill>
                <a:latin typeface="Palatino Linotype" pitchFamily="18" charset="0"/>
                <a:hlinkClick r:id="rId2" action="ppaction://hlinkpres?slideindex=1&amp;slidetitle="/>
              </a:rPr>
              <a:t>bogdan.cristescu@rocnee.eu</a:t>
            </a:r>
            <a:endParaRPr lang="it-IT" b="1" dirty="0">
              <a:solidFill>
                <a:schemeClr val="tx2">
                  <a:lumMod val="75000"/>
                </a:schemeClr>
              </a:solidFill>
              <a:latin typeface="Palatino Linotype" pitchFamily="18" charset="0"/>
            </a:endParaRPr>
          </a:p>
          <a:p>
            <a:pPr algn="l" eaLnBrk="1" fontAlgn="auto" hangingPunct="1">
              <a:spcAft>
                <a:spcPts val="0"/>
              </a:spcAft>
              <a:buFont typeface="Arial" pitchFamily="34" charset="0"/>
              <a:buNone/>
              <a:defRPr/>
            </a:pPr>
            <a:r>
              <a:rPr lang="it-IT" b="1" dirty="0">
                <a:solidFill>
                  <a:schemeClr val="tx2">
                    <a:lumMod val="75000"/>
                  </a:schemeClr>
                </a:solidFill>
                <a:latin typeface="Palatino Linotype" pitchFamily="18" charset="0"/>
              </a:rPr>
              <a:t>Gabriela STREINU-CERCEL</a:t>
            </a:r>
            <a:r>
              <a:rPr lang="ro-RO" b="1" dirty="0">
                <a:solidFill>
                  <a:schemeClr val="tx2">
                    <a:lumMod val="75000"/>
                  </a:schemeClr>
                </a:solidFill>
                <a:latin typeface="Palatino Linotype" pitchFamily="18" charset="0"/>
              </a:rPr>
              <a:t>                                    Steluța DAN</a:t>
            </a:r>
            <a:endParaRPr lang="it-IT" b="1" dirty="0">
              <a:solidFill>
                <a:schemeClr val="tx2">
                  <a:lumMod val="75000"/>
                </a:schemeClr>
              </a:solidFill>
              <a:latin typeface="Palatino Linotype" pitchFamily="18" charset="0"/>
            </a:endParaRPr>
          </a:p>
          <a:p>
            <a:pPr algn="l" eaLnBrk="1" fontAlgn="auto" hangingPunct="1">
              <a:spcAft>
                <a:spcPts val="0"/>
              </a:spcAft>
              <a:buFont typeface="Arial" pitchFamily="34" charset="0"/>
              <a:buNone/>
              <a:defRPr/>
            </a:pPr>
            <a:r>
              <a:rPr lang="it-IT" b="1" dirty="0">
                <a:solidFill>
                  <a:schemeClr val="tx2">
                    <a:lumMod val="75000"/>
                  </a:schemeClr>
                </a:solidFill>
                <a:latin typeface="Palatino Linotype" pitchFamily="18" charset="0"/>
                <a:hlinkClick r:id="rId3"/>
              </a:rPr>
              <a:t>gabriela.streinucercel@rocnee.eu</a:t>
            </a:r>
            <a:r>
              <a:rPr lang="ro-RO" b="1" dirty="0">
                <a:solidFill>
                  <a:schemeClr val="tx2">
                    <a:lumMod val="75000"/>
                  </a:schemeClr>
                </a:solidFill>
                <a:latin typeface="Palatino Linotype" pitchFamily="18" charset="0"/>
              </a:rPr>
              <a:t>             </a:t>
            </a:r>
            <a:r>
              <a:rPr lang="ro-RO" b="1" dirty="0">
                <a:solidFill>
                  <a:schemeClr val="tx2">
                    <a:lumMod val="75000"/>
                  </a:schemeClr>
                </a:solidFill>
                <a:latin typeface="Palatino Linotype" pitchFamily="18" charset="0"/>
                <a:hlinkClick r:id="rId4"/>
              </a:rPr>
              <a:t>steluta.dan@rocnee.eu</a:t>
            </a:r>
            <a:r>
              <a:rPr lang="ro-RO" b="1" dirty="0">
                <a:solidFill>
                  <a:schemeClr val="tx2">
                    <a:lumMod val="75000"/>
                  </a:schemeClr>
                </a:solidFill>
                <a:latin typeface="Palatino Linotype" pitchFamily="18" charset="0"/>
              </a:rPr>
              <a:t> </a:t>
            </a:r>
            <a:endParaRPr lang="it-IT" b="1" dirty="0">
              <a:solidFill>
                <a:schemeClr val="tx2">
                  <a:lumMod val="75000"/>
                </a:schemeClr>
              </a:solidFill>
              <a:latin typeface="Palatino Linotype" pitchFamily="18" charset="0"/>
            </a:endParaRPr>
          </a:p>
          <a:p>
            <a:pPr eaLnBrk="1" fontAlgn="auto" hangingPunct="1">
              <a:spcAft>
                <a:spcPts val="0"/>
              </a:spcAft>
              <a:buFont typeface="Arial" pitchFamily="34" charset="0"/>
              <a:buNone/>
              <a:defRPr/>
            </a:pPr>
            <a:endParaRPr lang="en-US" dirty="0">
              <a:solidFill>
                <a:schemeClr val="tx2">
                  <a:lumMod val="75000"/>
                </a:schemeClr>
              </a:solidFill>
              <a:latin typeface="Palatino Linotype" pitchFamily="18" charset="0"/>
            </a:endParaRPr>
          </a:p>
        </p:txBody>
      </p:sp>
      <p:sp>
        <p:nvSpPr>
          <p:cNvPr id="4" name="Text Box 15"/>
          <p:cNvSpPr txBox="1">
            <a:spLocks noChangeArrowheads="1"/>
          </p:cNvSpPr>
          <p:nvPr/>
        </p:nvSpPr>
        <p:spPr bwMode="auto">
          <a:xfrm rot="-5400000">
            <a:off x="-1322580" y="3695828"/>
            <a:ext cx="4008438" cy="716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81000" indent="-381000"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marL="0">
              <a:lnSpc>
                <a:spcPts val="2300"/>
              </a:lnSpc>
            </a:pPr>
            <a:r>
              <a:rPr lang="ro-RO" sz="2800" b="1" dirty="0">
                <a:solidFill>
                  <a:schemeClr val="tx2">
                    <a:lumMod val="75000"/>
                  </a:schemeClr>
                </a:solidFill>
                <a:latin typeface="Courier New" pitchFamily="49" charset="0"/>
              </a:rPr>
              <a:t>     </a:t>
            </a:r>
            <a:r>
              <a:rPr lang="en-US" sz="2800" b="1" dirty="0">
                <a:solidFill>
                  <a:schemeClr val="tx2">
                    <a:lumMod val="75000"/>
                  </a:schemeClr>
                </a:solidFill>
                <a:latin typeface="Courier New" pitchFamily="49" charset="0"/>
              </a:rPr>
              <a:t>www.rocnee</a:t>
            </a:r>
            <a:r>
              <a:rPr lang="ro-RO" sz="2800" b="1" dirty="0">
                <a:solidFill>
                  <a:schemeClr val="tx2">
                    <a:lumMod val="75000"/>
                  </a:schemeClr>
                </a:solidFill>
                <a:latin typeface="Courier New" pitchFamily="49" charset="0"/>
              </a:rPr>
              <a:t>.eu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5658E-18D6-4C8C-82CC-A5F23107FD1B}"/>
              </a:ext>
            </a:extLst>
          </p:cNvPr>
          <p:cNvSpPr>
            <a:spLocks noGrp="1"/>
          </p:cNvSpPr>
          <p:nvPr>
            <p:ph type="title"/>
          </p:nvPr>
        </p:nvSpPr>
        <p:spPr>
          <a:xfrm>
            <a:off x="395536" y="188640"/>
            <a:ext cx="8229600" cy="1600200"/>
          </a:xfrm>
        </p:spPr>
        <p:txBody>
          <a:bodyPr/>
          <a:lstStyle/>
          <a:p>
            <a:pPr>
              <a:lnSpc>
                <a:spcPct val="100000"/>
              </a:lnSpc>
            </a:pPr>
            <a:r>
              <a:rPr lang="ro-RO" sz="2800" dirty="0">
                <a:latin typeface="Times New Roman" panose="02020603050405020304" pitchFamily="18" charset="0"/>
                <a:cs typeface="Times New Roman" panose="02020603050405020304" pitchFamily="18" charset="0"/>
              </a:rPr>
              <a:t>1. Diagnoza procesului educațional, la matematică, la nivel de județ/municipiul București, pentru 2019 - 2020, în contextul provocărilor generate de pandemia COVID-19</a:t>
            </a:r>
            <a:endParaRPr lang="en-US"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FDA9031-370C-40C4-8227-52D8088474F1}"/>
              </a:ext>
            </a:extLst>
          </p:cNvPr>
          <p:cNvSpPr>
            <a:spLocks noGrp="1"/>
          </p:cNvSpPr>
          <p:nvPr>
            <p:ph idx="1"/>
          </p:nvPr>
        </p:nvSpPr>
        <p:spPr>
          <a:xfrm>
            <a:off x="179512" y="1772817"/>
            <a:ext cx="8856984" cy="4752528"/>
          </a:xfrm>
        </p:spPr>
        <p:txBody>
          <a:bodyPr>
            <a:normAutofit/>
          </a:bodyPr>
          <a:lstStyle/>
          <a:p>
            <a:pPr marL="0" indent="0" algn="just">
              <a:buNone/>
            </a:pPr>
            <a:r>
              <a:rPr lang="ro-RO" b="1" dirty="0">
                <a:latin typeface="Times New Roman" panose="02020603050405020304" pitchFamily="18" charset="0"/>
                <a:cs typeface="Times New Roman" panose="02020603050405020304" pitchFamily="18" charset="0"/>
              </a:rPr>
              <a:t>1.1.</a:t>
            </a:r>
            <a:r>
              <a:rPr lang="ro-RO" dirty="0">
                <a:latin typeface="Times New Roman" panose="02020603050405020304" pitchFamily="18" charset="0"/>
                <a:cs typeface="Times New Roman" panose="02020603050405020304" pitchFamily="18" charset="0"/>
              </a:rPr>
              <a:t> Analiza </a:t>
            </a:r>
            <a:r>
              <a:rPr lang="ro-RO" b="1" dirty="0">
                <a:latin typeface="Times New Roman" panose="02020603050405020304" pitchFamily="18" charset="0"/>
                <a:cs typeface="Times New Roman" panose="02020603050405020304" pitchFamily="18" charset="0"/>
              </a:rPr>
              <a:t>activității de predare-învățare: curriculum aplicat, strategii didactice, metode de predare-învățare și instrumente de evaluare utilizate</a:t>
            </a:r>
            <a:r>
              <a:rPr lang="ro-RO" dirty="0">
                <a:latin typeface="Times New Roman" panose="02020603050405020304" pitchFamily="18" charset="0"/>
                <a:cs typeface="Times New Roman" panose="02020603050405020304" pitchFamily="18" charset="0"/>
              </a:rPr>
              <a:t>, rezultatele elevilor la evaluarea curentă (prin raportare la OMEC 4135/21.04.2020, Instrucțiuni privind asigurarea continuității procesului de învățare la nivelul sistemului de învățământ preuniversitar).</a:t>
            </a:r>
          </a:p>
          <a:p>
            <a:pPr marL="0" indent="0" algn="just">
              <a:buNone/>
            </a:pPr>
            <a:r>
              <a:rPr lang="ro-RO" b="1" dirty="0">
                <a:latin typeface="Times New Roman" panose="02020603050405020304" pitchFamily="18" charset="0"/>
                <a:cs typeface="Times New Roman" panose="02020603050405020304" pitchFamily="18" charset="0"/>
              </a:rPr>
              <a:t>1.2.</a:t>
            </a:r>
            <a:r>
              <a:rPr lang="ro-RO" dirty="0">
                <a:latin typeface="Times New Roman" panose="02020603050405020304" pitchFamily="18" charset="0"/>
                <a:cs typeface="Times New Roman" panose="02020603050405020304" pitchFamily="18" charset="0"/>
              </a:rPr>
              <a:t> Prezentarea de către inspectorii școlari ai ISJ/mun. București a rezultatelor privind </a:t>
            </a:r>
            <a:r>
              <a:rPr lang="ro-RO" b="1" dirty="0">
                <a:latin typeface="Times New Roman" panose="02020603050405020304" pitchFamily="18" charset="0"/>
                <a:cs typeface="Times New Roman" panose="02020603050405020304" pitchFamily="18" charset="0"/>
              </a:rPr>
              <a:t>aplicarea noului curriculum pentru clasa a VII-a</a:t>
            </a:r>
            <a:r>
              <a:rPr lang="ro-RO" dirty="0">
                <a:latin typeface="Times New Roman" panose="02020603050405020304" pitchFamily="18" charset="0"/>
                <a:cs typeface="Times New Roman" panose="02020603050405020304" pitchFamily="18" charset="0"/>
              </a:rPr>
              <a:t>, în anul școlar 2019 – 2020.</a:t>
            </a:r>
          </a:p>
          <a:p>
            <a:pPr marL="0" indent="0" algn="just">
              <a:buNone/>
            </a:pPr>
            <a:r>
              <a:rPr lang="ro-RO" b="1" dirty="0">
                <a:latin typeface="Times New Roman" panose="02020603050405020304" pitchFamily="18" charset="0"/>
                <a:cs typeface="Times New Roman" panose="02020603050405020304" pitchFamily="18" charset="0"/>
              </a:rPr>
              <a:t>1.3. </a:t>
            </a:r>
            <a:r>
              <a:rPr lang="ro-RO" dirty="0">
                <a:latin typeface="Times New Roman" panose="02020603050405020304" pitchFamily="18" charset="0"/>
                <a:cs typeface="Times New Roman" panose="02020603050405020304" pitchFamily="18" charset="0"/>
              </a:rPr>
              <a:t>Analiza </a:t>
            </a:r>
            <a:r>
              <a:rPr lang="ro-RO" b="1" dirty="0">
                <a:latin typeface="Times New Roman" panose="02020603050405020304" pitchFamily="18" charset="0"/>
                <a:cs typeface="Times New Roman" panose="02020603050405020304" pitchFamily="18" charset="0"/>
              </a:rPr>
              <a:t>modului de organizare și desfășurare a examenelor naționale </a:t>
            </a:r>
            <a:r>
              <a:rPr lang="ro-RO" dirty="0">
                <a:latin typeface="Times New Roman" panose="02020603050405020304" pitchFamily="18" charset="0"/>
                <a:cs typeface="Times New Roman" panose="02020603050405020304" pitchFamily="18" charset="0"/>
              </a:rPr>
              <a:t>și a </a:t>
            </a:r>
            <a:r>
              <a:rPr lang="ro-RO" b="1" dirty="0">
                <a:latin typeface="Times New Roman" panose="02020603050405020304" pitchFamily="18" charset="0"/>
                <a:cs typeface="Times New Roman" panose="02020603050405020304" pitchFamily="18" charset="0"/>
              </a:rPr>
              <a:t>rezultatelor obținute de elevi în cadrul examenelor naționale, la matematică</a:t>
            </a:r>
            <a:r>
              <a:rPr lang="ro-RO" dirty="0">
                <a:latin typeface="Times New Roman" panose="02020603050405020304" pitchFamily="18" charset="0"/>
                <a:cs typeface="Times New Roman" panose="02020603050405020304" pitchFamily="18" charset="0"/>
              </a:rPr>
              <a:t>, comparativ cu rezultatele evaluării curente.</a:t>
            </a:r>
          </a:p>
        </p:txBody>
      </p:sp>
    </p:spTree>
    <p:extLst>
      <p:ext uri="{BB962C8B-B14F-4D97-AF65-F5344CB8AC3E}">
        <p14:creationId xmlns:p14="http://schemas.microsoft.com/office/powerpoint/2010/main" val="30702205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5658E-18D6-4C8C-82CC-A5F23107FD1B}"/>
              </a:ext>
            </a:extLst>
          </p:cNvPr>
          <p:cNvSpPr>
            <a:spLocks noGrp="1"/>
          </p:cNvSpPr>
          <p:nvPr>
            <p:ph type="title"/>
          </p:nvPr>
        </p:nvSpPr>
        <p:spPr>
          <a:xfrm>
            <a:off x="323528" y="314089"/>
            <a:ext cx="8640960" cy="835496"/>
          </a:xfrm>
        </p:spPr>
        <p:txBody>
          <a:bodyPr/>
          <a:lstStyle/>
          <a:p>
            <a:pPr>
              <a:lnSpc>
                <a:spcPct val="100000"/>
              </a:lnSpc>
            </a:pPr>
            <a:r>
              <a:rPr lang="ro-RO" sz="3200" dirty="0">
                <a:latin typeface="Times New Roman" panose="02020603050405020304" pitchFamily="18" charset="0"/>
                <a:cs typeface="Times New Roman" panose="02020603050405020304" pitchFamily="18" charset="0"/>
              </a:rPr>
              <a:t>2. Priorități ale educației în anul școlar 2020 -2021</a:t>
            </a:r>
            <a:endParaRPr lang="en-US" sz="32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FDA9031-370C-40C4-8227-52D8088474F1}"/>
              </a:ext>
            </a:extLst>
          </p:cNvPr>
          <p:cNvSpPr>
            <a:spLocks noGrp="1"/>
          </p:cNvSpPr>
          <p:nvPr>
            <p:ph idx="1"/>
          </p:nvPr>
        </p:nvSpPr>
        <p:spPr>
          <a:xfrm>
            <a:off x="179512" y="1340768"/>
            <a:ext cx="8784976" cy="5257800"/>
          </a:xfrm>
        </p:spPr>
        <p:txBody>
          <a:bodyPr>
            <a:normAutofit lnSpcReduction="10000"/>
          </a:bodyPr>
          <a:lstStyle/>
          <a:p>
            <a:pPr marL="0" indent="0" algn="just">
              <a:buNone/>
            </a:pPr>
            <a:r>
              <a:rPr lang="ro-RO" b="1" dirty="0">
                <a:latin typeface="Times New Roman" panose="02020603050405020304" pitchFamily="18" charset="0"/>
                <a:cs typeface="Times New Roman" panose="02020603050405020304" pitchFamily="18" charset="0"/>
              </a:rPr>
              <a:t>2.1.</a:t>
            </a:r>
            <a:r>
              <a:rPr lang="ro-RO" dirty="0">
                <a:latin typeface="Times New Roman" panose="02020603050405020304" pitchFamily="18" charset="0"/>
                <a:cs typeface="Times New Roman" panose="02020603050405020304" pitchFamily="18" charset="0"/>
              </a:rPr>
              <a:t> Contextul educativ și sanitar pentru anul școlar 2020 – 2021; prezentarea </a:t>
            </a:r>
            <a:r>
              <a:rPr lang="ro-RO" b="1" dirty="0">
                <a:latin typeface="Times New Roman" panose="02020603050405020304" pitchFamily="18" charset="0"/>
                <a:cs typeface="Times New Roman" panose="02020603050405020304" pitchFamily="18" charset="0"/>
              </a:rPr>
              <a:t>ghidurilor</a:t>
            </a:r>
            <a:r>
              <a:rPr lang="ro-RO" dirty="0">
                <a:latin typeface="Times New Roman" panose="02020603050405020304" pitchFamily="18" charset="0"/>
                <a:cs typeface="Times New Roman" panose="02020603050405020304" pitchFamily="18" charset="0"/>
              </a:rPr>
              <a:t> privind organizarea și desfășurarea activităților în cadrul unităților de învățământ preuniversitar </a:t>
            </a:r>
            <a:r>
              <a:rPr lang="ro-RO" dirty="0">
                <a:latin typeface="Times New Roman" panose="02020603050405020304" pitchFamily="18" charset="0"/>
                <a:cs typeface="Times New Roman" panose="02020603050405020304" pitchFamily="18" charset="0"/>
                <a:hlinkClick r:id="rId2"/>
              </a:rPr>
              <a:t>www.educatiacontinua.edu.ro</a:t>
            </a:r>
            <a:r>
              <a:rPr lang="ro-RO" dirty="0">
                <a:latin typeface="Times New Roman" panose="02020603050405020304" pitchFamily="18" charset="0"/>
                <a:cs typeface="Times New Roman" panose="02020603050405020304" pitchFamily="18" charset="0"/>
              </a:rPr>
              <a:t> </a:t>
            </a:r>
          </a:p>
          <a:p>
            <a:pPr marL="0" indent="0" algn="just">
              <a:buNone/>
            </a:pPr>
            <a:r>
              <a:rPr lang="ro-RO" b="1" dirty="0">
                <a:latin typeface="Times New Roman" panose="02020603050405020304" pitchFamily="18" charset="0"/>
                <a:cs typeface="Times New Roman" panose="02020603050405020304" pitchFamily="18" charset="0"/>
              </a:rPr>
              <a:t>2.2.</a:t>
            </a:r>
            <a:r>
              <a:rPr lang="ro-RO" dirty="0">
                <a:latin typeface="Times New Roman" panose="02020603050405020304" pitchFamily="18" charset="0"/>
                <a:cs typeface="Times New Roman" panose="02020603050405020304" pitchFamily="18" charset="0"/>
              </a:rPr>
              <a:t> </a:t>
            </a:r>
            <a:r>
              <a:rPr lang="ro-RO" b="1" dirty="0">
                <a:latin typeface="Times New Roman" panose="02020603050405020304" pitchFamily="18" charset="0"/>
                <a:cs typeface="Times New Roman" panose="02020603050405020304" pitchFamily="18" charset="0"/>
              </a:rPr>
              <a:t>Repere metodologice </a:t>
            </a:r>
            <a:r>
              <a:rPr lang="ro-RO" dirty="0">
                <a:latin typeface="Times New Roman" panose="02020603050405020304" pitchFamily="18" charset="0"/>
                <a:cs typeface="Times New Roman" panose="02020603050405020304" pitchFamily="18" charset="0"/>
              </a:rPr>
              <a:t>pentru consolidarea achizițiilor anului școlar 2019 – 2020; prezentarea ghidurilor pe discipline </a:t>
            </a:r>
            <a:r>
              <a:rPr lang="ro-RO" dirty="0">
                <a:latin typeface="Times New Roman" panose="02020603050405020304" pitchFamily="18" charset="0"/>
                <a:cs typeface="Times New Roman" panose="02020603050405020304" pitchFamily="18" charset="0"/>
                <a:hlinkClick r:id="rId3"/>
              </a:rPr>
              <a:t>https://educatiacontinua.edu.ro/repere-metodologice.html#</a:t>
            </a:r>
            <a:r>
              <a:rPr lang="ro-RO" dirty="0">
                <a:latin typeface="Times New Roman" panose="02020603050405020304" pitchFamily="18" charset="0"/>
                <a:cs typeface="Times New Roman" panose="02020603050405020304" pitchFamily="18" charset="0"/>
              </a:rPr>
              <a:t> </a:t>
            </a:r>
          </a:p>
          <a:p>
            <a:pPr marL="0" indent="0" algn="just">
              <a:buNone/>
            </a:pPr>
            <a:r>
              <a:rPr lang="ro-RO" b="1" dirty="0">
                <a:latin typeface="Times New Roman" panose="02020603050405020304" pitchFamily="18" charset="0"/>
                <a:cs typeface="Times New Roman" panose="02020603050405020304" pitchFamily="18" charset="0"/>
              </a:rPr>
              <a:t>2.3.</a:t>
            </a:r>
            <a:r>
              <a:rPr lang="ro-RO" dirty="0">
                <a:latin typeface="Times New Roman" panose="02020603050405020304" pitchFamily="18" charset="0"/>
                <a:cs typeface="Times New Roman" panose="02020603050405020304" pitchFamily="18" charset="0"/>
              </a:rPr>
              <a:t> Asigurarea înțelegerii și aplicării corecte a </a:t>
            </a:r>
            <a:r>
              <a:rPr lang="ro-RO" dirty="0">
                <a:latin typeface="Times New Roman" panose="02020603050405020304" pitchFamily="18" charset="0"/>
                <a:cs typeface="Times New Roman" panose="02020603050405020304" pitchFamily="18" charset="0"/>
                <a:hlinkClick r:id="rId4" action="ppaction://hlinkfile"/>
              </a:rPr>
              <a:t>programei pentru clasa a VIII-a</a:t>
            </a:r>
            <a:endParaRPr lang="ro-RO" dirty="0">
              <a:latin typeface="Times New Roman" panose="02020603050405020304" pitchFamily="18" charset="0"/>
              <a:cs typeface="Times New Roman" panose="02020603050405020304" pitchFamily="18" charset="0"/>
            </a:endParaRPr>
          </a:p>
          <a:p>
            <a:pPr marL="0" indent="0" algn="just">
              <a:buNone/>
            </a:pPr>
            <a:r>
              <a:rPr lang="ro-RO" b="1" dirty="0">
                <a:latin typeface="Times New Roman" panose="02020603050405020304" pitchFamily="18" charset="0"/>
                <a:cs typeface="Times New Roman" panose="02020603050405020304" pitchFamily="18" charset="0"/>
              </a:rPr>
              <a:t>2.4.</a:t>
            </a:r>
            <a:r>
              <a:rPr lang="ro-RO" dirty="0">
                <a:latin typeface="Times New Roman" panose="02020603050405020304" pitchFamily="18" charset="0"/>
                <a:cs typeface="Times New Roman" panose="02020603050405020304" pitchFamily="18" charset="0"/>
              </a:rPr>
              <a:t> Utilizarea metodelor moderne de </a:t>
            </a:r>
            <a:r>
              <a:rPr lang="ro-RO" b="1" dirty="0">
                <a:latin typeface="Times New Roman" panose="02020603050405020304" pitchFamily="18" charset="0"/>
                <a:cs typeface="Times New Roman" panose="02020603050405020304" pitchFamily="18" charset="0"/>
              </a:rPr>
              <a:t>predare-învățare-evaluare</a:t>
            </a:r>
            <a:r>
              <a:rPr lang="ro-RO" dirty="0">
                <a:latin typeface="Times New Roman" panose="02020603050405020304" pitchFamily="18" charset="0"/>
                <a:cs typeface="Times New Roman" panose="02020603050405020304" pitchFamily="18" charset="0"/>
              </a:rPr>
              <a:t> diferențiate, conform nevoilor educative ale elevului vizând dezvoltarea gândirii critice, premisă a alfabetizării științifice și diminuării riscului de analfabetism funcțional, în condițiile începerii cursurilor în unitățile de învățământ, respectiv realizarea de activități asistate de tehnologie și internet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4524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5658E-18D6-4C8C-82CC-A5F23107FD1B}"/>
              </a:ext>
            </a:extLst>
          </p:cNvPr>
          <p:cNvSpPr>
            <a:spLocks noGrp="1"/>
          </p:cNvSpPr>
          <p:nvPr>
            <p:ph type="title"/>
          </p:nvPr>
        </p:nvSpPr>
        <p:spPr>
          <a:xfrm>
            <a:off x="251520" y="116632"/>
            <a:ext cx="8517632" cy="835496"/>
          </a:xfrm>
        </p:spPr>
        <p:txBody>
          <a:bodyPr/>
          <a:lstStyle/>
          <a:p>
            <a:pPr>
              <a:lnSpc>
                <a:spcPct val="100000"/>
              </a:lnSpc>
            </a:pPr>
            <a:r>
              <a:rPr lang="ro-RO" sz="3200" dirty="0">
                <a:latin typeface="Times New Roman" panose="02020603050405020304" pitchFamily="18" charset="0"/>
                <a:cs typeface="Times New Roman" panose="02020603050405020304" pitchFamily="18" charset="0"/>
              </a:rPr>
              <a:t>2. Priorități ale educației în anul școlar 2020 -2021</a:t>
            </a:r>
            <a:endParaRPr lang="en-US" sz="32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AFDA9031-370C-40C4-8227-52D8088474F1}"/>
              </a:ext>
            </a:extLst>
          </p:cNvPr>
          <p:cNvSpPr>
            <a:spLocks noGrp="1"/>
          </p:cNvSpPr>
          <p:nvPr>
            <p:ph idx="1"/>
          </p:nvPr>
        </p:nvSpPr>
        <p:spPr>
          <a:xfrm>
            <a:off x="179512" y="1268760"/>
            <a:ext cx="8784976" cy="4752528"/>
          </a:xfrm>
        </p:spPr>
        <p:txBody>
          <a:bodyPr>
            <a:noAutofit/>
          </a:bodyPr>
          <a:lstStyle/>
          <a:p>
            <a:pPr marL="0" indent="0" algn="just">
              <a:buNone/>
            </a:pPr>
            <a:r>
              <a:rPr lang="ro-RO" sz="2600" b="1" dirty="0">
                <a:latin typeface="Times New Roman" panose="02020603050405020304" pitchFamily="18" charset="0"/>
                <a:cs typeface="Times New Roman" panose="02020603050405020304" pitchFamily="18" charset="0"/>
              </a:rPr>
              <a:t>2.5.</a:t>
            </a:r>
            <a:r>
              <a:rPr lang="ro-RO" sz="2600" dirty="0">
                <a:latin typeface="Times New Roman" panose="02020603050405020304" pitchFamily="18" charset="0"/>
                <a:cs typeface="Times New Roman" panose="02020603050405020304" pitchFamily="18" charset="0"/>
              </a:rPr>
              <a:t> Valorificarea noilor tehnologii în activitățile de învățare cu elevii și lecțiile din programul </a:t>
            </a:r>
            <a:r>
              <a:rPr lang="ro-RO" sz="2600" i="1" dirty="0">
                <a:latin typeface="Times New Roman" panose="02020603050405020304" pitchFamily="18" charset="0"/>
                <a:cs typeface="Times New Roman" panose="02020603050405020304" pitchFamily="18" charset="0"/>
              </a:rPr>
              <a:t>Teleșcoală</a:t>
            </a:r>
            <a:endParaRPr lang="ro-RO" sz="2600" dirty="0">
              <a:latin typeface="Times New Roman" panose="02020603050405020304" pitchFamily="18" charset="0"/>
              <a:cs typeface="Times New Roman" panose="02020603050405020304" pitchFamily="18" charset="0"/>
            </a:endParaRPr>
          </a:p>
          <a:p>
            <a:pPr marL="0" indent="0" algn="just">
              <a:buNone/>
            </a:pPr>
            <a:r>
              <a:rPr lang="ro-RO" sz="2600" b="1" dirty="0">
                <a:latin typeface="Times New Roman" panose="02020603050405020304" pitchFamily="18" charset="0"/>
                <a:cs typeface="Times New Roman" panose="02020603050405020304" pitchFamily="18" charset="0"/>
              </a:rPr>
              <a:t>2.6.</a:t>
            </a:r>
            <a:r>
              <a:rPr lang="ro-RO" sz="2600" dirty="0">
                <a:latin typeface="Times New Roman" panose="02020603050405020304" pitchFamily="18" charset="0"/>
                <a:cs typeface="Times New Roman" panose="02020603050405020304" pitchFamily="18" charset="0"/>
              </a:rPr>
              <a:t> Elaborarea și implementarea de programe/proiecte/ activități de abilitare curriculară la matematică, pe ani de studiu, cu accent pe: </a:t>
            </a:r>
            <a:r>
              <a:rPr lang="ro-RO" sz="2600" i="1" dirty="0">
                <a:latin typeface="Times New Roman" panose="02020603050405020304" pitchFamily="18" charset="0"/>
                <a:cs typeface="Times New Roman" panose="02020603050405020304" pitchFamily="18" charset="0"/>
              </a:rPr>
              <a:t>proiectare curriculară, evaluarea la clasă, evaluarea la examene naționale și la competiții școlare, </a:t>
            </a:r>
            <a:r>
              <a:rPr lang="ro-RO" sz="2600" dirty="0">
                <a:latin typeface="Times New Roman" panose="02020603050405020304" pitchFamily="18" charset="0"/>
                <a:cs typeface="Times New Roman" panose="02020603050405020304" pitchFamily="18" charset="0"/>
              </a:rPr>
              <a:t> în parteneriat cu centrele de formare județene (CCD)</a:t>
            </a:r>
          </a:p>
          <a:p>
            <a:pPr marL="0" indent="0" algn="just">
              <a:buNone/>
            </a:pPr>
            <a:r>
              <a:rPr lang="ro-RO" sz="2600" b="1" dirty="0">
                <a:latin typeface="Times New Roman" panose="02020603050405020304" pitchFamily="18" charset="0"/>
                <a:cs typeface="Times New Roman" panose="02020603050405020304" pitchFamily="18" charset="0"/>
              </a:rPr>
              <a:t>2.7.</a:t>
            </a:r>
            <a:r>
              <a:rPr lang="ro-RO" sz="2600" dirty="0">
                <a:latin typeface="Times New Roman" panose="02020603050405020304" pitchFamily="18" charset="0"/>
                <a:cs typeface="Times New Roman" panose="02020603050405020304" pitchFamily="18" charset="0"/>
              </a:rPr>
              <a:t> Compatibilizarea </a:t>
            </a:r>
            <a:r>
              <a:rPr lang="ro-RO" sz="2600" b="1" dirty="0">
                <a:latin typeface="Times New Roman" panose="02020603050405020304" pitchFamily="18" charset="0"/>
                <a:cs typeface="Times New Roman" panose="02020603050405020304" pitchFamily="18" charset="0"/>
              </a:rPr>
              <a:t>programelor</a:t>
            </a:r>
            <a:r>
              <a:rPr lang="ro-RO" sz="2600" dirty="0">
                <a:latin typeface="Times New Roman" panose="02020603050405020304" pitchFamily="18" charset="0"/>
                <a:cs typeface="Times New Roman" panose="02020603050405020304" pitchFamily="18" charset="0"/>
              </a:rPr>
              <a:t> și a regulamentelor specifice pentru </a:t>
            </a:r>
            <a:r>
              <a:rPr lang="ro-RO" sz="2600" b="1" dirty="0">
                <a:latin typeface="Times New Roman" panose="02020603050405020304" pitchFamily="18" charset="0"/>
                <a:cs typeface="Times New Roman" panose="02020603050405020304" pitchFamily="18" charset="0"/>
              </a:rPr>
              <a:t>competițiile școlare </a:t>
            </a:r>
            <a:r>
              <a:rPr lang="ro-RO" sz="2600" dirty="0">
                <a:latin typeface="Times New Roman" panose="02020603050405020304" pitchFamily="18" charset="0"/>
                <a:cs typeface="Times New Roman" panose="02020603050405020304" pitchFamily="18" charset="0"/>
              </a:rPr>
              <a:t>cu noile programe (la nivel gimnazial), în vederea actualizării acestora, în conformitate cu reforma curriculară</a:t>
            </a:r>
            <a:endParaRPr lang="en-US" sz="2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85732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5658E-18D6-4C8C-82CC-A5F23107FD1B}"/>
              </a:ext>
            </a:extLst>
          </p:cNvPr>
          <p:cNvSpPr>
            <a:spLocks noGrp="1"/>
          </p:cNvSpPr>
          <p:nvPr>
            <p:ph type="title"/>
          </p:nvPr>
        </p:nvSpPr>
        <p:spPr>
          <a:xfrm>
            <a:off x="107504" y="404664"/>
            <a:ext cx="8877672" cy="835496"/>
          </a:xfrm>
        </p:spPr>
        <p:txBody>
          <a:bodyPr/>
          <a:lstStyle/>
          <a:p>
            <a:pPr>
              <a:lnSpc>
                <a:spcPct val="100000"/>
              </a:lnSpc>
            </a:pPr>
            <a:r>
              <a:rPr lang="ro-RO" sz="3200" dirty="0">
                <a:latin typeface="Times New Roman" panose="02020603050405020304" pitchFamily="18" charset="0"/>
                <a:cs typeface="Times New Roman" panose="02020603050405020304" pitchFamily="18" charset="0"/>
              </a:rPr>
              <a:t>3. Cadrul normativ privind organizarea procesului de învățământ în anul școlar 2019-2020</a:t>
            </a:r>
          </a:p>
        </p:txBody>
      </p:sp>
      <p:sp>
        <p:nvSpPr>
          <p:cNvPr id="3" name="Content Placeholder 2">
            <a:extLst>
              <a:ext uri="{FF2B5EF4-FFF2-40B4-BE49-F238E27FC236}">
                <a16:creationId xmlns:a16="http://schemas.microsoft.com/office/drawing/2014/main" id="{AFDA9031-370C-40C4-8227-52D8088474F1}"/>
              </a:ext>
            </a:extLst>
          </p:cNvPr>
          <p:cNvSpPr>
            <a:spLocks noGrp="1"/>
          </p:cNvSpPr>
          <p:nvPr>
            <p:ph idx="1"/>
          </p:nvPr>
        </p:nvSpPr>
        <p:spPr>
          <a:xfrm>
            <a:off x="179513" y="1340768"/>
            <a:ext cx="8856984" cy="5112568"/>
          </a:xfrm>
        </p:spPr>
        <p:txBody>
          <a:bodyPr>
            <a:noAutofit/>
          </a:bodyPr>
          <a:lstStyle/>
          <a:p>
            <a:pPr marL="0" indent="0" algn="just">
              <a:buNone/>
            </a:pPr>
            <a:r>
              <a:rPr lang="ro-RO" b="1" dirty="0">
                <a:latin typeface="Times New Roman" panose="02020603050405020304" pitchFamily="18" charset="0"/>
                <a:cs typeface="Times New Roman" panose="02020603050405020304" pitchFamily="18" charset="0"/>
              </a:rPr>
              <a:t>3.1.</a:t>
            </a:r>
            <a:r>
              <a:rPr lang="ro-RO" dirty="0">
                <a:latin typeface="Times New Roman" panose="02020603050405020304" pitchFamily="18" charset="0"/>
                <a:cs typeface="Times New Roman" panose="02020603050405020304" pitchFamily="18" charset="0"/>
              </a:rPr>
              <a:t> Ordinul MEC 3125/29.01.2020 privind </a:t>
            </a:r>
            <a:r>
              <a:rPr lang="ro-RO" dirty="0">
                <a:latin typeface="Times New Roman" panose="02020603050405020304" pitchFamily="18" charset="0"/>
                <a:cs typeface="Times New Roman" panose="02020603050405020304" pitchFamily="18" charset="0"/>
                <a:hlinkClick r:id="rId2" action="ppaction://hlinkfile"/>
              </a:rPr>
              <a:t>structura anului școlar </a:t>
            </a:r>
            <a:r>
              <a:rPr lang="ro-RO" dirty="0">
                <a:latin typeface="Times New Roman" panose="02020603050405020304" pitchFamily="18" charset="0"/>
                <a:cs typeface="Times New Roman" panose="02020603050405020304" pitchFamily="18" charset="0"/>
              </a:rPr>
              <a:t>2020 – 2021</a:t>
            </a:r>
          </a:p>
          <a:p>
            <a:pPr marL="0" indent="0" algn="just">
              <a:buNone/>
            </a:pPr>
            <a:r>
              <a:rPr lang="ro-RO" b="1" dirty="0">
                <a:latin typeface="Times New Roman" panose="02020603050405020304" pitchFamily="18" charset="0"/>
                <a:cs typeface="Times New Roman" panose="02020603050405020304" pitchFamily="18" charset="0"/>
              </a:rPr>
              <a:t>3.2.</a:t>
            </a:r>
            <a:r>
              <a:rPr lang="ro-RO" dirty="0">
                <a:latin typeface="Times New Roman" panose="02020603050405020304" pitchFamily="18" charset="0"/>
                <a:cs typeface="Times New Roman" panose="02020603050405020304" pitchFamily="18" charset="0"/>
              </a:rPr>
              <a:t> Curriculum național: planurile-cadru, programele și manualele școlare, în vigoare</a:t>
            </a:r>
          </a:p>
          <a:p>
            <a:pPr marL="0" indent="0" algn="just">
              <a:buNone/>
            </a:pPr>
            <a:r>
              <a:rPr lang="ro-RO" b="1" dirty="0">
                <a:latin typeface="Times New Roman" panose="02020603050405020304" pitchFamily="18" charset="0"/>
                <a:cs typeface="Times New Roman" panose="02020603050405020304" pitchFamily="18" charset="0"/>
              </a:rPr>
              <a:t>3.3. </a:t>
            </a:r>
            <a:r>
              <a:rPr lang="ro-RO" dirty="0">
                <a:latin typeface="Times New Roman" panose="02020603050405020304" pitchFamily="18" charset="0"/>
                <a:cs typeface="Times New Roman" panose="02020603050405020304" pitchFamily="18" charset="0"/>
              </a:rPr>
              <a:t>Ordinul MEC </a:t>
            </a:r>
            <a:r>
              <a:rPr lang="ro-RO" b="1" dirty="0">
                <a:latin typeface="Times New Roman" panose="02020603050405020304" pitchFamily="18" charset="0"/>
                <a:cs typeface="Times New Roman" panose="02020603050405020304" pitchFamily="18" charset="0"/>
              </a:rPr>
              <a:t>5453</a:t>
            </a:r>
            <a:r>
              <a:rPr lang="ro-RO" dirty="0">
                <a:latin typeface="Times New Roman" panose="02020603050405020304" pitchFamily="18" charset="0"/>
                <a:cs typeface="Times New Roman" panose="02020603050405020304" pitchFamily="18" charset="0"/>
              </a:rPr>
              <a:t>/31.08.2020 privind organizarea și desfășurarea examenului național de </a:t>
            </a:r>
            <a:r>
              <a:rPr lang="ro-RO" dirty="0">
                <a:latin typeface="Times New Roman" panose="02020603050405020304" pitchFamily="18" charset="0"/>
                <a:cs typeface="Times New Roman" panose="02020603050405020304" pitchFamily="18" charset="0"/>
                <a:hlinkClick r:id="rId3" action="ppaction://hlinkfile"/>
              </a:rPr>
              <a:t>bacalaureat</a:t>
            </a:r>
            <a:r>
              <a:rPr lang="ro-RO" dirty="0">
                <a:latin typeface="Times New Roman" panose="02020603050405020304" pitchFamily="18" charset="0"/>
                <a:cs typeface="Times New Roman" panose="02020603050405020304" pitchFamily="18" charset="0"/>
              </a:rPr>
              <a:t>; OMEC </a:t>
            </a:r>
            <a:r>
              <a:rPr lang="ro-RO" b="1" dirty="0">
                <a:latin typeface="Times New Roman" panose="02020603050405020304" pitchFamily="18" charset="0"/>
                <a:cs typeface="Times New Roman" panose="02020603050405020304" pitchFamily="18" charset="0"/>
              </a:rPr>
              <a:t>5455</a:t>
            </a:r>
            <a:r>
              <a:rPr lang="ro-RO" dirty="0">
                <a:latin typeface="Times New Roman" panose="02020603050405020304" pitchFamily="18" charset="0"/>
                <a:cs typeface="Times New Roman" panose="02020603050405020304" pitchFamily="18" charset="0"/>
              </a:rPr>
              <a:t>/31.08.2020 privind organizarea și desfășurarea evaluării naționale pentru elevii clasei a VIII-a și OMEC privind organizarea și desfășurarea admiterii în învățământul liceal și profesional, în anul școlar 2020 – 2021</a:t>
            </a:r>
          </a:p>
          <a:p>
            <a:pPr marL="0" indent="0" algn="just">
              <a:buNone/>
            </a:pPr>
            <a:r>
              <a:rPr lang="ro-RO" b="1" dirty="0">
                <a:latin typeface="Times New Roman" panose="02020603050405020304" pitchFamily="18" charset="0"/>
                <a:cs typeface="Times New Roman" panose="02020603050405020304" pitchFamily="18" charset="0"/>
              </a:rPr>
              <a:t>3.4.</a:t>
            </a:r>
            <a:r>
              <a:rPr lang="ro-RO" dirty="0">
                <a:latin typeface="Times New Roman" panose="02020603050405020304" pitchFamily="18" charset="0"/>
                <a:cs typeface="Times New Roman" panose="02020603050405020304" pitchFamily="18" charset="0"/>
              </a:rPr>
              <a:t> Noul </a:t>
            </a:r>
            <a:r>
              <a:rPr lang="ro-RO" dirty="0">
                <a:latin typeface="Times New Roman" panose="02020603050405020304" pitchFamily="18" charset="0"/>
                <a:cs typeface="Times New Roman" panose="02020603050405020304" pitchFamily="18" charset="0"/>
                <a:hlinkClick r:id="rId4" action="ppaction://hlinkfile"/>
              </a:rPr>
              <a:t>ROFUIP</a:t>
            </a:r>
            <a:r>
              <a:rPr lang="en-US" dirty="0">
                <a:latin typeface="Times New Roman" panose="02020603050405020304" pitchFamily="18" charset="0"/>
                <a:cs typeface="Times New Roman" panose="02020603050405020304" pitchFamily="18" charset="0"/>
              </a:rPr>
              <a:t> </a:t>
            </a:r>
            <a:r>
              <a:rPr lang="ro-RO" dirty="0">
                <a:latin typeface="Times New Roman" panose="02020603050405020304" pitchFamily="18" charset="0"/>
                <a:cs typeface="Times New Roman" panose="02020603050405020304" pitchFamily="18" charset="0"/>
              </a:rPr>
              <a:t>OMEC </a:t>
            </a:r>
            <a:r>
              <a:rPr lang="ro-RO" b="1" dirty="0">
                <a:latin typeface="Times New Roman" panose="02020603050405020304" pitchFamily="18" charset="0"/>
                <a:cs typeface="Times New Roman" panose="02020603050405020304" pitchFamily="18" charset="0"/>
              </a:rPr>
              <a:t>54</a:t>
            </a:r>
            <a:r>
              <a:rPr lang="en-US" b="1" dirty="0">
                <a:latin typeface="Times New Roman" panose="02020603050405020304" pitchFamily="18" charset="0"/>
                <a:cs typeface="Times New Roman" panose="02020603050405020304" pitchFamily="18" charset="0"/>
              </a:rPr>
              <a:t>47</a:t>
            </a:r>
            <a:r>
              <a:rPr lang="ro-RO" dirty="0">
                <a:latin typeface="Times New Roman" panose="02020603050405020304" pitchFamily="18" charset="0"/>
                <a:cs typeface="Times New Roman" panose="02020603050405020304" pitchFamily="18" charset="0"/>
              </a:rPr>
              <a:t>/31.08.2020 </a:t>
            </a:r>
          </a:p>
          <a:p>
            <a:pPr marL="0" indent="0" algn="just">
              <a:buNone/>
            </a:pPr>
            <a:r>
              <a:rPr lang="ro-RO" b="1" dirty="0">
                <a:latin typeface="Times New Roman" panose="02020603050405020304" pitchFamily="18" charset="0"/>
                <a:cs typeface="Times New Roman" panose="02020603050405020304" pitchFamily="18" charset="0"/>
              </a:rPr>
              <a:t>3.5. </a:t>
            </a:r>
            <a:r>
              <a:rPr lang="ro-RO" dirty="0">
                <a:latin typeface="Times New Roman" panose="02020603050405020304" pitchFamily="18" charset="0"/>
                <a:cs typeface="Times New Roman" panose="02020603050405020304" pitchFamily="18" charset="0"/>
              </a:rPr>
              <a:t>Reglementări referitoare la învățământul profesional și tehnic</a:t>
            </a:r>
          </a:p>
          <a:p>
            <a:pPr marL="0" indent="0" algn="just">
              <a:buNone/>
            </a:pPr>
            <a:r>
              <a:rPr lang="ro-RO" b="1" dirty="0">
                <a:latin typeface="Times New Roman" panose="02020603050405020304" pitchFamily="18" charset="0"/>
                <a:cs typeface="Times New Roman" panose="02020603050405020304" pitchFamily="18" charset="0"/>
              </a:rPr>
              <a:t>3.6.</a:t>
            </a:r>
            <a:r>
              <a:rPr lang="ro-RO" dirty="0">
                <a:latin typeface="Times New Roman" panose="02020603050405020304" pitchFamily="18" charset="0"/>
                <a:cs typeface="Times New Roman" panose="02020603050405020304" pitchFamily="18" charset="0"/>
              </a:rPr>
              <a:t> Alte regulamente, metodologii specifice etc.</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344217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5658E-18D6-4C8C-82CC-A5F23107FD1B}"/>
              </a:ext>
            </a:extLst>
          </p:cNvPr>
          <p:cNvSpPr>
            <a:spLocks noGrp="1"/>
          </p:cNvSpPr>
          <p:nvPr>
            <p:ph type="title"/>
          </p:nvPr>
        </p:nvSpPr>
        <p:spPr>
          <a:xfrm>
            <a:off x="683568" y="404664"/>
            <a:ext cx="8229600" cy="835496"/>
          </a:xfrm>
        </p:spPr>
        <p:txBody>
          <a:bodyPr/>
          <a:lstStyle/>
          <a:p>
            <a:pPr>
              <a:lnSpc>
                <a:spcPct val="100000"/>
              </a:lnSpc>
            </a:pPr>
            <a:r>
              <a:rPr lang="ro-RO" sz="3200" dirty="0">
                <a:latin typeface="Times New Roman" panose="02020603050405020304" pitchFamily="18" charset="0"/>
                <a:cs typeface="Times New Roman" panose="02020603050405020304" pitchFamily="18" charset="0"/>
              </a:rPr>
              <a:t>4. Noutăți specifice disciplinei </a:t>
            </a:r>
            <a:r>
              <a:rPr lang="ro-RO" sz="3200" i="1" dirty="0">
                <a:latin typeface="Times New Roman" panose="02020603050405020304" pitchFamily="18" charset="0"/>
                <a:cs typeface="Times New Roman" panose="02020603050405020304" pitchFamily="18" charset="0"/>
              </a:rPr>
              <a:t>Matematica</a:t>
            </a:r>
            <a:br>
              <a:rPr lang="ro-RO" sz="3200" dirty="0">
                <a:latin typeface="Times New Roman" panose="02020603050405020304" pitchFamily="18" charset="0"/>
                <a:cs typeface="Times New Roman" panose="02020603050405020304" pitchFamily="18" charset="0"/>
              </a:rPr>
            </a:br>
            <a:r>
              <a:rPr lang="ro-RO" sz="3200" dirty="0">
                <a:latin typeface="Times New Roman" panose="02020603050405020304" pitchFamily="18" charset="0"/>
                <a:cs typeface="Times New Roman" panose="02020603050405020304" pitchFamily="18" charset="0"/>
              </a:rPr>
              <a:t>în anul școlar 2020 – 2021</a:t>
            </a:r>
          </a:p>
        </p:txBody>
      </p:sp>
      <p:sp>
        <p:nvSpPr>
          <p:cNvPr id="3" name="Content Placeholder 2">
            <a:extLst>
              <a:ext uri="{FF2B5EF4-FFF2-40B4-BE49-F238E27FC236}">
                <a16:creationId xmlns:a16="http://schemas.microsoft.com/office/drawing/2014/main" id="{AFDA9031-370C-40C4-8227-52D8088474F1}"/>
              </a:ext>
            </a:extLst>
          </p:cNvPr>
          <p:cNvSpPr>
            <a:spLocks noGrp="1"/>
          </p:cNvSpPr>
          <p:nvPr>
            <p:ph idx="1"/>
          </p:nvPr>
        </p:nvSpPr>
        <p:spPr>
          <a:xfrm>
            <a:off x="323528" y="1340768"/>
            <a:ext cx="8661648" cy="4709120"/>
          </a:xfrm>
        </p:spPr>
        <p:txBody>
          <a:bodyPr>
            <a:normAutofit fontScale="92500" lnSpcReduction="20000"/>
          </a:bodyPr>
          <a:lstStyle/>
          <a:p>
            <a:pPr algn="just">
              <a:lnSpc>
                <a:spcPct val="110000"/>
              </a:lnSpc>
            </a:pPr>
            <a:r>
              <a:rPr lang="ro-RO" sz="3000" b="1" dirty="0">
                <a:latin typeface="Times New Roman" panose="02020603050405020304" pitchFamily="18" charset="0"/>
                <a:cs typeface="Times New Roman" panose="02020603050405020304" pitchFamily="18" charset="0"/>
              </a:rPr>
              <a:t>Evaluări, examene, concursuri naționale</a:t>
            </a:r>
            <a:br>
              <a:rPr lang="ro-RO" sz="3000" dirty="0">
                <a:latin typeface="Times New Roman" panose="02020603050405020304" pitchFamily="18" charset="0"/>
                <a:cs typeface="Times New Roman" panose="02020603050405020304" pitchFamily="18" charset="0"/>
              </a:rPr>
            </a:br>
            <a:r>
              <a:rPr lang="ro-RO" sz="3000" dirty="0">
                <a:latin typeface="Times New Roman" panose="02020603050405020304" pitchFamily="18" charset="0"/>
                <a:cs typeface="Times New Roman" panose="02020603050405020304" pitchFamily="18" charset="0"/>
              </a:rPr>
              <a:t>	- constituirea GL pentru CNPEE – apel octombrie</a:t>
            </a:r>
          </a:p>
          <a:p>
            <a:pPr algn="just">
              <a:lnSpc>
                <a:spcPct val="110000"/>
              </a:lnSpc>
            </a:pPr>
            <a:r>
              <a:rPr lang="ro-RO" sz="3000" b="1" cap="none" dirty="0">
                <a:latin typeface="Times New Roman" panose="02020603050405020304" pitchFamily="18" charset="0"/>
                <a:cs typeface="Times New Roman" panose="02020603050405020304" pitchFamily="18" charset="0"/>
                <a:hlinkClick r:id="rId2" action="ppaction://hlinkfile"/>
              </a:rPr>
              <a:t>Corp de profesori evaluatori </a:t>
            </a:r>
            <a:r>
              <a:rPr lang="ro-RO" sz="3000" b="1" cap="none" dirty="0">
                <a:latin typeface="Times New Roman" panose="02020603050405020304" pitchFamily="18" charset="0"/>
                <a:cs typeface="Times New Roman" panose="02020603050405020304" pitchFamily="18" charset="0"/>
              </a:rPr>
              <a:t>pentru examenele și concursurile naționale </a:t>
            </a:r>
            <a:r>
              <a:rPr lang="ro-RO" sz="3000" dirty="0">
                <a:latin typeface="Times New Roman" panose="02020603050405020304" pitchFamily="18" charset="0"/>
                <a:cs typeface="Times New Roman" panose="02020603050405020304" pitchFamily="18" charset="0"/>
              </a:rPr>
              <a:t>– apel 21-30 septembrie</a:t>
            </a:r>
          </a:p>
          <a:p>
            <a:pPr algn="just">
              <a:lnSpc>
                <a:spcPct val="110000"/>
              </a:lnSpc>
            </a:pPr>
            <a:r>
              <a:rPr lang="ro-RO" sz="3000" b="1" cap="none" dirty="0">
                <a:solidFill>
                  <a:schemeClr val="accent6"/>
                </a:solidFill>
                <a:latin typeface="Times New Roman" panose="02020603050405020304" pitchFamily="18" charset="0"/>
                <a:cs typeface="Times New Roman" panose="02020603050405020304" pitchFamily="18" charset="0"/>
              </a:rPr>
              <a:t>Selecție profesori creatori RED </a:t>
            </a:r>
            <a:r>
              <a:rPr lang="ro-RO" sz="3000" dirty="0">
                <a:latin typeface="Times New Roman" panose="02020603050405020304" pitchFamily="18" charset="0"/>
                <a:cs typeface="Times New Roman" panose="02020603050405020304" pitchFamily="18" charset="0"/>
              </a:rPr>
              <a:t>– apel</a:t>
            </a:r>
          </a:p>
          <a:p>
            <a:pPr algn="just" eaLnBrk="1" fontAlgn="auto" hangingPunct="1">
              <a:lnSpc>
                <a:spcPct val="110000"/>
              </a:lnSpc>
              <a:spcBef>
                <a:spcPts val="0"/>
              </a:spcBef>
              <a:spcAft>
                <a:spcPts val="0"/>
              </a:spcAft>
              <a:defRPr/>
            </a:pPr>
            <a:r>
              <a:rPr lang="ro-RO" sz="3000" dirty="0">
                <a:latin typeface="Times New Roman" panose="02020603050405020304" pitchFamily="18" charset="0"/>
                <a:cs typeface="Times New Roman" panose="02020603050405020304" pitchFamily="18" charset="0"/>
              </a:rPr>
              <a:t>Despre </a:t>
            </a:r>
            <a:r>
              <a:rPr lang="ro-RO" sz="3000" b="1" dirty="0">
                <a:latin typeface="Times New Roman" panose="02020603050405020304" pitchFamily="18" charset="0"/>
                <a:cs typeface="Times New Roman" panose="02020603050405020304" pitchFamily="18" charset="0"/>
              </a:rPr>
              <a:t>predare-învățare-evaluare</a:t>
            </a:r>
            <a:r>
              <a:rPr lang="ro-RO" sz="3000" dirty="0">
                <a:latin typeface="Times New Roman" panose="02020603050405020304" pitchFamily="18" charset="0"/>
                <a:cs typeface="Times New Roman" panose="02020603050405020304" pitchFamily="18" charset="0"/>
              </a:rPr>
              <a:t> la matematică </a:t>
            </a:r>
            <a:r>
              <a:rPr lang="vi-VN" sz="3000" dirty="0">
                <a:latin typeface="Times New Roman" panose="02020603050405020304" pitchFamily="18" charset="0"/>
                <a:cs typeface="Times New Roman" panose="02020603050405020304" pitchFamily="18" charset="0"/>
              </a:rPr>
              <a:t>în</a:t>
            </a:r>
            <a:r>
              <a:rPr lang="ro-RO" sz="3000" dirty="0">
                <a:latin typeface="Times New Roman" panose="02020603050405020304" pitchFamily="18" charset="0"/>
                <a:cs typeface="Times New Roman" panose="02020603050405020304" pitchFamily="18" charset="0"/>
              </a:rPr>
              <a:t> condițiile provocărilor generate de pandemia COVID -19</a:t>
            </a:r>
          </a:p>
          <a:p>
            <a:pPr marL="0" indent="0" algn="just" eaLnBrk="1" fontAlgn="auto" hangingPunct="1">
              <a:lnSpc>
                <a:spcPct val="110000"/>
              </a:lnSpc>
              <a:spcBef>
                <a:spcPts val="0"/>
              </a:spcBef>
              <a:spcAft>
                <a:spcPts val="0"/>
              </a:spcAft>
              <a:buFont typeface="Arial" pitchFamily="34" charset="0"/>
              <a:buNone/>
              <a:defRPr/>
            </a:pPr>
            <a:r>
              <a:rPr lang="ro-RO" sz="3000" dirty="0">
                <a:latin typeface="Times New Roman" panose="02020603050405020304" pitchFamily="18" charset="0"/>
                <a:cs typeface="Times New Roman" panose="02020603050405020304" pitchFamily="18" charset="0"/>
              </a:rPr>
              <a:t>	- exemple de bune practici în fiecare județ</a:t>
            </a:r>
          </a:p>
          <a:p>
            <a:pPr marL="0" indent="0" algn="just" eaLnBrk="1" fontAlgn="auto" hangingPunct="1">
              <a:lnSpc>
                <a:spcPct val="110000"/>
              </a:lnSpc>
              <a:spcBef>
                <a:spcPts val="0"/>
              </a:spcBef>
              <a:spcAft>
                <a:spcPts val="0"/>
              </a:spcAft>
              <a:buFont typeface="Arial" pitchFamily="34" charset="0"/>
              <a:buNone/>
              <a:defRPr/>
            </a:pPr>
            <a:r>
              <a:rPr lang="ro-RO" sz="3000" dirty="0">
                <a:latin typeface="Times New Roman" panose="02020603050405020304" pitchFamily="18" charset="0"/>
                <a:cs typeface="Times New Roman" panose="02020603050405020304" pitchFamily="18" charset="0"/>
              </a:rPr>
              <a:t>	- ce nu a mers</a:t>
            </a:r>
          </a:p>
          <a:p>
            <a:pPr marL="0" indent="0" algn="just" eaLnBrk="1" fontAlgn="auto" hangingPunct="1">
              <a:lnSpc>
                <a:spcPct val="110000"/>
              </a:lnSpc>
              <a:spcBef>
                <a:spcPts val="0"/>
              </a:spcBef>
              <a:spcAft>
                <a:spcPts val="0"/>
              </a:spcAft>
              <a:buFont typeface="Arial" pitchFamily="34" charset="0"/>
              <a:buNone/>
              <a:defRPr/>
            </a:pPr>
            <a:r>
              <a:rPr lang="ro-RO" sz="3000" dirty="0">
                <a:latin typeface="Times New Roman" panose="02020603050405020304" pitchFamily="18" charset="0"/>
                <a:cs typeface="Times New Roman" panose="02020603050405020304" pitchFamily="18" charset="0"/>
              </a:rPr>
              <a:t> 	- ce ar trebui să facem</a:t>
            </a:r>
          </a:p>
          <a:p>
            <a:endParaRPr lang="en-US" dirty="0"/>
          </a:p>
        </p:txBody>
      </p:sp>
    </p:spTree>
    <p:extLst>
      <p:ext uri="{BB962C8B-B14F-4D97-AF65-F5344CB8AC3E}">
        <p14:creationId xmlns:p14="http://schemas.microsoft.com/office/powerpoint/2010/main" val="2615334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620688"/>
            <a:ext cx="8856984" cy="1008112"/>
          </a:xfrm>
        </p:spPr>
        <p:txBody>
          <a:bodyPr/>
          <a:lstStyle/>
          <a:p>
            <a:pPr>
              <a:lnSpc>
                <a:spcPct val="100000"/>
              </a:lnSpc>
              <a:defRPr/>
            </a:pPr>
            <a:r>
              <a:rPr lang="ro-RO" sz="3600" b="1" dirty="0">
                <a:effectLst/>
                <a:latin typeface="Times New Roman" panose="02020603050405020304" pitchFamily="18" charset="0"/>
                <a:cs typeface="Times New Roman" panose="02020603050405020304" pitchFamily="18" charset="0"/>
              </a:rPr>
              <a:t>Evaluări, examene și concursuri naționale</a:t>
            </a:r>
            <a:br>
              <a:rPr lang="ro-RO" sz="3600" b="1" dirty="0">
                <a:effectLst/>
                <a:latin typeface="Times New Roman" panose="02020603050405020304" pitchFamily="18" charset="0"/>
                <a:cs typeface="Times New Roman" panose="02020603050405020304" pitchFamily="18" charset="0"/>
              </a:rPr>
            </a:br>
            <a:r>
              <a:rPr lang="ro-RO" sz="3600" b="1" dirty="0">
                <a:effectLst/>
                <a:latin typeface="Times New Roman" panose="02020603050405020304" pitchFamily="18" charset="0"/>
                <a:cs typeface="Times New Roman" panose="02020603050405020304" pitchFamily="18" charset="0"/>
              </a:rPr>
              <a:t>2020 – 2021</a:t>
            </a:r>
            <a:endParaRPr lang="en-US" sz="3600" b="1" dirty="0">
              <a:effectLst/>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7504" y="1700808"/>
            <a:ext cx="8784976" cy="4464496"/>
          </a:xfrm>
        </p:spPr>
        <p:txBody>
          <a:bodyPr>
            <a:noAutofit/>
          </a:bodyPr>
          <a:lstStyle/>
          <a:p>
            <a:pPr algn="just">
              <a:spcBef>
                <a:spcPts val="600"/>
              </a:spcBef>
              <a:spcAft>
                <a:spcPts val="600"/>
              </a:spcAft>
              <a:buFontTx/>
              <a:buChar char="•"/>
              <a:defRPr/>
            </a:pPr>
            <a:r>
              <a:rPr lang="ro-RO" b="1" dirty="0">
                <a:latin typeface="Times New Roman" panose="02020603050405020304" pitchFamily="18" charset="0"/>
                <a:cs typeface="Times New Roman" panose="02020603050405020304" pitchFamily="18" charset="0"/>
              </a:rPr>
              <a:t>EVALUAREA NAŢIONALĂ la finalul clasei a VI-a</a:t>
            </a:r>
          </a:p>
          <a:p>
            <a:pPr algn="just">
              <a:spcBef>
                <a:spcPts val="600"/>
              </a:spcBef>
              <a:spcAft>
                <a:spcPts val="600"/>
              </a:spcAft>
              <a:buFontTx/>
              <a:buChar char="•"/>
              <a:defRPr/>
            </a:pPr>
            <a:r>
              <a:rPr lang="ro-RO" b="1" dirty="0">
                <a:latin typeface="Times New Roman" panose="02020603050405020304" pitchFamily="18" charset="0"/>
                <a:cs typeface="Times New Roman" panose="02020603050405020304" pitchFamily="18" charset="0"/>
              </a:rPr>
              <a:t>EVALUAREA NAŢIONALĂ pentru absolvenții clasei a VIII-a</a:t>
            </a:r>
          </a:p>
          <a:p>
            <a:pPr algn="just">
              <a:spcBef>
                <a:spcPts val="600"/>
              </a:spcBef>
              <a:spcAft>
                <a:spcPts val="600"/>
              </a:spcAft>
              <a:buFontTx/>
              <a:buChar char="•"/>
              <a:defRPr/>
            </a:pPr>
            <a:r>
              <a:rPr lang="ro-RO" b="1" dirty="0">
                <a:latin typeface="Times New Roman" panose="02020603050405020304" pitchFamily="18" charset="0"/>
                <a:cs typeface="Times New Roman" panose="02020603050405020304" pitchFamily="18" charset="0"/>
              </a:rPr>
              <a:t>EXAMENUL DE </a:t>
            </a:r>
            <a:r>
              <a:rPr lang="en-GB" b="1" dirty="0">
                <a:latin typeface="Times New Roman" panose="02020603050405020304" pitchFamily="18" charset="0"/>
                <a:cs typeface="Times New Roman" panose="02020603050405020304" pitchFamily="18" charset="0"/>
              </a:rPr>
              <a:t>BACALAUREAT </a:t>
            </a:r>
            <a:r>
              <a:rPr lang="ro-RO" b="1" dirty="0">
                <a:latin typeface="Times New Roman" panose="02020603050405020304" pitchFamily="18" charset="0"/>
                <a:cs typeface="Times New Roman" panose="02020603050405020304" pitchFamily="18" charset="0"/>
              </a:rPr>
              <a:t>NAȚIONAL </a:t>
            </a:r>
            <a:r>
              <a:rPr lang="en-GB" b="1" dirty="0">
                <a:latin typeface="Times New Roman" panose="02020603050405020304" pitchFamily="18" charset="0"/>
                <a:cs typeface="Times New Roman" panose="02020603050405020304" pitchFamily="18" charset="0"/>
              </a:rPr>
              <a:t>20</a:t>
            </a:r>
            <a:r>
              <a:rPr lang="ro-RO" b="1" dirty="0">
                <a:latin typeface="Times New Roman" panose="02020603050405020304" pitchFamily="18" charset="0"/>
                <a:cs typeface="Times New Roman" panose="02020603050405020304" pitchFamily="18" charset="0"/>
              </a:rPr>
              <a:t>21: </a:t>
            </a:r>
            <a:r>
              <a:rPr lang="ro-RO" b="1" dirty="0" err="1">
                <a:latin typeface="Times New Roman" panose="02020603050405020304" pitchFamily="18" charset="0"/>
                <a:cs typeface="Times New Roman" panose="02020603050405020304" pitchFamily="18" charset="0"/>
              </a:rPr>
              <a:t>M_</a:t>
            </a:r>
            <a:r>
              <a:rPr lang="ro-RO" b="1" i="1" dirty="0" err="1">
                <a:latin typeface="Times New Roman" panose="02020603050405020304" pitchFamily="18" charset="0"/>
                <a:cs typeface="Times New Roman" panose="02020603050405020304" pitchFamily="18" charset="0"/>
              </a:rPr>
              <a:t>mate-info</a:t>
            </a:r>
            <a:r>
              <a:rPr lang="ro-RO" b="1" dirty="0">
                <a:latin typeface="Times New Roman" panose="02020603050405020304" pitchFamily="18" charset="0"/>
                <a:cs typeface="Times New Roman" panose="02020603050405020304" pitchFamily="18" charset="0"/>
              </a:rPr>
              <a:t>, </a:t>
            </a:r>
            <a:r>
              <a:rPr lang="ro-RO" b="1" dirty="0" err="1">
                <a:latin typeface="Times New Roman" panose="02020603050405020304" pitchFamily="18" charset="0"/>
                <a:cs typeface="Times New Roman" panose="02020603050405020304" pitchFamily="18" charset="0"/>
              </a:rPr>
              <a:t>M_</a:t>
            </a:r>
            <a:r>
              <a:rPr lang="ro-RO" b="1" i="1" dirty="0" err="1">
                <a:latin typeface="Times New Roman" panose="02020603050405020304" pitchFamily="18" charset="0"/>
                <a:cs typeface="Times New Roman" panose="02020603050405020304" pitchFamily="18" charset="0"/>
              </a:rPr>
              <a:t>șt</a:t>
            </a:r>
            <a:r>
              <a:rPr lang="ro-RO" b="1" i="1" dirty="0">
                <a:latin typeface="Times New Roman" panose="02020603050405020304" pitchFamily="18" charset="0"/>
                <a:cs typeface="Times New Roman" panose="02020603050405020304" pitchFamily="18" charset="0"/>
              </a:rPr>
              <a:t>-nat</a:t>
            </a:r>
            <a:r>
              <a:rPr lang="ro-RO" b="1" dirty="0">
                <a:latin typeface="Times New Roman" panose="02020603050405020304" pitchFamily="18" charset="0"/>
                <a:cs typeface="Times New Roman" panose="02020603050405020304" pitchFamily="18" charset="0"/>
              </a:rPr>
              <a:t>, M_</a:t>
            </a:r>
            <a:r>
              <a:rPr lang="ro-RO" b="1" i="1" dirty="0">
                <a:latin typeface="Times New Roman" panose="02020603050405020304" pitchFamily="18" charset="0"/>
                <a:cs typeface="Times New Roman" panose="02020603050405020304" pitchFamily="18" charset="0"/>
              </a:rPr>
              <a:t>tehnologic</a:t>
            </a:r>
            <a:r>
              <a:rPr lang="ro-RO" b="1" dirty="0">
                <a:latin typeface="Times New Roman" panose="02020603050405020304" pitchFamily="18" charset="0"/>
                <a:cs typeface="Times New Roman" panose="02020603050405020304" pitchFamily="18" charset="0"/>
              </a:rPr>
              <a:t>, M_</a:t>
            </a:r>
            <a:r>
              <a:rPr lang="ro-RO" b="1" i="1" dirty="0">
                <a:latin typeface="Times New Roman" panose="02020603050405020304" pitchFamily="18" charset="0"/>
                <a:cs typeface="Times New Roman" panose="02020603050405020304" pitchFamily="18" charset="0"/>
              </a:rPr>
              <a:t>pedagogic</a:t>
            </a:r>
          </a:p>
          <a:p>
            <a:pPr algn="just">
              <a:spcBef>
                <a:spcPts val="600"/>
              </a:spcBef>
              <a:spcAft>
                <a:spcPts val="600"/>
              </a:spcAft>
              <a:buFontTx/>
              <a:buChar char="•"/>
              <a:defRPr/>
            </a:pPr>
            <a:r>
              <a:rPr lang="ro-RO" b="1" dirty="0">
                <a:latin typeface="Times New Roman" panose="02020603050405020304" pitchFamily="18" charset="0"/>
                <a:cs typeface="Times New Roman" panose="02020603050405020304" pitchFamily="18" charset="0"/>
              </a:rPr>
              <a:t>EXAMENUL NAȚIONAL DE DEFINITIVARE în învăţământ </a:t>
            </a:r>
          </a:p>
          <a:p>
            <a:pPr algn="just">
              <a:spcBef>
                <a:spcPts val="600"/>
              </a:spcBef>
              <a:spcAft>
                <a:spcPts val="600"/>
              </a:spcAft>
              <a:buFontTx/>
              <a:buChar char="•"/>
              <a:defRPr/>
            </a:pPr>
            <a:r>
              <a:rPr lang="ro-RO" b="1" dirty="0">
                <a:latin typeface="Times New Roman" panose="02020603050405020304" pitchFamily="18" charset="0"/>
                <a:cs typeface="Times New Roman" panose="02020603050405020304" pitchFamily="18" charset="0"/>
              </a:rPr>
              <a:t>CONCURSUL NAȚIONAL DE  OCUPARE A POSTURILOR DIDACTICE/CATEDRELOR VACANTE/REZERVATE ÎN ÎNVĂȚĂMÂNTUL PREUNIVERSITAR</a:t>
            </a:r>
          </a:p>
          <a:p>
            <a:pPr>
              <a:spcBef>
                <a:spcPts val="600"/>
              </a:spcBef>
              <a:spcAft>
                <a:spcPts val="600"/>
              </a:spcAft>
              <a:buFontTx/>
              <a:buChar char="•"/>
              <a:defRPr/>
            </a:pPr>
            <a:r>
              <a:rPr lang="ro-RO" b="1" dirty="0">
                <a:latin typeface="Times New Roman" panose="02020603050405020304" pitchFamily="18" charset="0"/>
                <a:cs typeface="Times New Roman" panose="02020603050405020304" pitchFamily="18" charset="0"/>
              </a:rPr>
              <a:t>SIMULĂRI ale evaluărilor și examenelor naționale</a:t>
            </a:r>
          </a:p>
        </p:txBody>
      </p:sp>
    </p:spTree>
    <p:extLst>
      <p:ext uri="{BB962C8B-B14F-4D97-AF65-F5344CB8AC3E}">
        <p14:creationId xmlns:p14="http://schemas.microsoft.com/office/powerpoint/2010/main" val="42750733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Temă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10.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11.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12.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13.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14.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15.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16.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2.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3.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4.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5.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6.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7.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8.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ppt/theme/themeOverride9.xml><?xml version="1.0" encoding="utf-8"?>
<a:themeOverride xmlns:a="http://schemas.openxmlformats.org/drawingml/2006/main">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6274</TotalTime>
  <Words>1858</Words>
  <Application>Microsoft Office PowerPoint</Application>
  <PresentationFormat>On-screen Show (4:3)</PresentationFormat>
  <Paragraphs>160</Paragraphs>
  <Slides>32</Slides>
  <Notes>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Arial</vt:lpstr>
      <vt:lpstr>Book Antiqua</vt:lpstr>
      <vt:lpstr>Calibri</vt:lpstr>
      <vt:lpstr>Century Gothic</vt:lpstr>
      <vt:lpstr>Courier New</vt:lpstr>
      <vt:lpstr>Lucida Bright</vt:lpstr>
      <vt:lpstr>Lucida Sans</vt:lpstr>
      <vt:lpstr>Palatino Linotype</vt:lpstr>
      <vt:lpstr>Tahoma</vt:lpstr>
      <vt:lpstr>Times New Roman</vt:lpstr>
      <vt:lpstr>Executive</vt:lpstr>
      <vt:lpstr>PowerPoint Presentation</vt:lpstr>
      <vt:lpstr>Centrul Național  de  Politici și Evaluare în Educație (CNPEE)</vt:lpstr>
      <vt:lpstr>TEME DE DISCUȚIE</vt:lpstr>
      <vt:lpstr>1. Diagnoza procesului educațional, la matematică, la nivel de județ/municipiul București, pentru 2019 - 2020, în contextul provocărilor generate de pandemia COVID-19</vt:lpstr>
      <vt:lpstr>2. Priorități ale educației în anul școlar 2020 -2021</vt:lpstr>
      <vt:lpstr>2. Priorități ale educației în anul școlar 2020 -2021</vt:lpstr>
      <vt:lpstr>3. Cadrul normativ privind organizarea procesului de învățământ în anul școlar 2019-2020</vt:lpstr>
      <vt:lpstr>4. Noutăți specifice disciplinei Matematica în anul școlar 2020 – 2021</vt:lpstr>
      <vt:lpstr>Evaluări, examene și concursuri naționale 2020 – 2021</vt:lpstr>
      <vt:lpstr>Evaluarea națională la finalul clasei a VI-a, în anul școlar 2020 - 2021</vt:lpstr>
      <vt:lpstr>Evaluarea națională pentru absolvenții clasei a VIII-a, în anul școlar 2020 - 2021</vt:lpstr>
      <vt:lpstr>Examenul de bacalaureat național   2021</vt:lpstr>
      <vt:lpstr>Examenul național de definitivare în învățământ   2021</vt:lpstr>
      <vt:lpstr>Titularizare 2021</vt:lpstr>
      <vt:lpstr>Grupuri de lucru</vt:lpstr>
      <vt:lpstr>Corp de profesori evaluatori pentru examenele și concursurile naționale</vt:lpstr>
      <vt:lpstr>Resurse online https://www.manuale.edu.ro// </vt:lpstr>
      <vt:lpstr>Resurse online https://digital.educred.ro/ </vt:lpstr>
      <vt:lpstr>Resurse online https://digital.educred.ro/ </vt:lpstr>
      <vt:lpstr>Selecție profesori creatori RED https://inscriere-experti-red.educred.ro/ </vt:lpstr>
      <vt:lpstr>Selecție profesori creatori RED https://www.facebook.com/watch/?v=1423276064524677&amp;extid=v0i7DKVLdn0SBo6e </vt:lpstr>
      <vt:lpstr>Despre predare-învățare-evaluare la matematică în condițiile provocărilor generate de pandemia COVID-19</vt:lpstr>
      <vt:lpstr>Repere metodologice pentru consolidarea achizițiilor din anul școlar 2019 - 2020</vt:lpstr>
      <vt:lpstr>Repere metodologice pentru consolidarea achizițiilor din anul școlar 2019 - 2020</vt:lpstr>
      <vt:lpstr>Repere metodologice pentru consolidarea achizițiilor din anul școlar 2019 - 2020</vt:lpstr>
      <vt:lpstr>Repere metodologice pentru consolidarea achizițiilor din anul școlar 2019 - 2020</vt:lpstr>
      <vt:lpstr>Repere metodologice pentru consolidarea achizițiilor din anul școlar 2019 - 2020</vt:lpstr>
      <vt:lpstr>Repere metodologice pentru consolidarea achizițiilor din anul școlar 2019 - 2020</vt:lpstr>
      <vt:lpstr>Despre predare-învățare-evaluare la matematică în condițiile provocărilor generate de pandemia COVID-19</vt:lpstr>
      <vt:lpstr>Despre predare-învățare-evaluare la matematică în condițiile provocărilor generate de pandemia COVID-19</vt:lpstr>
      <vt:lpstr>PowerPoint Presentation</vt:lpstr>
      <vt:lpstr>Vă mulțumim!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Gabriela Streinu-Cercel</cp:lastModifiedBy>
  <cp:revision>139</cp:revision>
  <cp:lastPrinted>2020-09-11T06:02:07Z</cp:lastPrinted>
  <dcterms:created xsi:type="dcterms:W3CDTF">2010-09-02T12:16:38Z</dcterms:created>
  <dcterms:modified xsi:type="dcterms:W3CDTF">2020-09-14T11:54:00Z</dcterms:modified>
</cp:coreProperties>
</file>